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323" r:id="rId2"/>
    <p:sldId id="257" r:id="rId3"/>
    <p:sldId id="325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22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2D75"/>
    <a:srgbClr val="009F39"/>
    <a:srgbClr val="5CA346"/>
    <a:srgbClr val="A5BBD2"/>
    <a:srgbClr val="FCB700"/>
    <a:srgbClr val="FFFFFF"/>
    <a:srgbClr val="BE326E"/>
    <a:srgbClr val="BE316E"/>
    <a:srgbClr val="BF4073"/>
    <a:srgbClr val="9F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17" autoAdjust="0"/>
  </p:normalViewPr>
  <p:slideViewPr>
    <p:cSldViewPr>
      <p:cViewPr varScale="1">
        <p:scale>
          <a:sx n="142" d="100"/>
          <a:sy n="142" d="100"/>
        </p:scale>
        <p:origin x="-752" y="-96"/>
      </p:cViewPr>
      <p:guideLst>
        <p:guide orient="horz" pos="2384"/>
        <p:guide orient="horz" pos="687"/>
        <p:guide pos="2880"/>
      </p:guideLst>
    </p:cSldViewPr>
  </p:slideViewPr>
  <p:outlineViewPr>
    <p:cViewPr>
      <p:scale>
        <a:sx n="33" d="100"/>
        <a:sy n="33" d="100"/>
      </p:scale>
      <p:origin x="0" y="2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image" Target="../media/image24.png"/><Relationship Id="rId2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2C2240-9684-5440-915F-929AD831D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86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B9456F-2C96-2C44-B3FE-EA1E0912351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23-26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</a:t>
            </a:r>
            <a:r>
              <a:rPr lang="en-US" smtClean="0">
                <a:latin typeface="Helvetica" charset="0"/>
                <a:ea typeface="ＭＳ Ｐゴシック" charset="0"/>
                <a:cs typeface="ＭＳ Ｐゴシック" charset="0"/>
              </a:rPr>
              <a:t>23-26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27-30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</a:t>
            </a:r>
            <a:r>
              <a:rPr lang="en-US" smtClean="0">
                <a:latin typeface="Helvetica" charset="0"/>
                <a:ea typeface="ＭＳ Ｐゴシック" charset="0"/>
                <a:cs typeface="ＭＳ Ｐゴシック" charset="0"/>
              </a:rPr>
              <a:t>27-30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31-34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35-38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40-47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40-47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48-55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48-55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8F31A6-7A5D-BE4D-95EF-485DDE3FDA8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Pages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4-6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The 3 Colors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teaching associated with this slide.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56-63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56-63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64-71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64-71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72-79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72-79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80-87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80-87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88-95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88-95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8-10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0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96-106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108-111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112-116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112-116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117-120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121-126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121-126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127-130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131-135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136-140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11-14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141-144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1EE96C-D648-064D-B96D-FB73AEB7B733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The cover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11-14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11-14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15-17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18-22 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4D22EE-41C0-444B-9CDE-78D58DED936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Pages </a:t>
            </a:r>
            <a:r>
              <a:rPr lang="en-US" smtClean="0">
                <a:latin typeface="Helvetica" charset="0"/>
                <a:ea typeface="ＭＳ Ｐゴシック" charset="0"/>
                <a:cs typeface="ＭＳ Ｐゴシック" charset="0"/>
              </a:rPr>
              <a:t>18-22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3 Colors of Community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contain the teaching associated with this slide.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A660E-5D4D-234C-8D03-A360E5ADAE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654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532D3-73FD-3544-AEAE-D3DE34CBA0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7216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AEAFC-D2EE-6441-93C4-415732BB22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547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E2BDB-5886-8645-9993-F51B425E02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6268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48C1A-1CE4-E246-A580-A981E6051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0325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EDDD4-D80E-5245-832E-CE1265E8B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936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18144-733F-F646-8D46-5132DEF2A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2378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9FEF5-CAC7-BE4B-B4FF-0199479617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46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A0B6D-FEC9-AA44-B04C-84CC6A8C9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321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F1086-DAA8-384B-91A4-EE0CD01BA3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21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7D6FB-14F0-124F-9EC9-C9B5238C15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33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Freeform 10"/>
          <p:cNvSpPr>
            <a:spLocks/>
          </p:cNvSpPr>
          <p:nvPr userDrawn="1"/>
        </p:nvSpPr>
        <p:spPr bwMode="auto">
          <a:xfrm>
            <a:off x="-317500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BE326E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2" name="Freeform 8"/>
          <p:cNvSpPr>
            <a:spLocks/>
          </p:cNvSpPr>
          <p:nvPr userDrawn="1"/>
        </p:nvSpPr>
        <p:spPr bwMode="auto">
          <a:xfrm>
            <a:off x="-609600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BE326E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184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 smtClean="0"/>
              <a:t>3colorsofleadership.org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B77C41-08A5-F74A-BEDF-91F55468FBE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11" descr="Trinity-Logo-small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152400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28.png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5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26.png"/><Relationship Id="rId10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1433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8229600" cy="6019800"/>
          </a:xfrm>
        </p:spPr>
        <p:txBody>
          <a:bodyPr/>
          <a:lstStyle/>
          <a:p>
            <a:pPr algn="l" eaLnBrk="1" hangingPunct="1"/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Dear presenter,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This PowerPoint file is intended as a master presentation file from which you can form your own unique presentations. It is therefore not intended to be presented from beginning to end unless you find yourself in a very unique situation where doing so would be most beneficial for your specific audience.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When forming a unique presentation based on these slides, please consider such time-related factors as…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- your unique audience and their specific needs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- the level of influence you have with the specific group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- the time available (allowing time for questions - about one slide for every </a:t>
            </a:r>
            <a:r>
              <a:rPr lang="en-US" sz="1800" dirty="0" smtClean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5 </a:t>
            </a: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minutes available)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- the distractions within the presentation environment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For your preparation, you will find The 3 Colors of </a:t>
            </a:r>
            <a:r>
              <a:rPr lang="en-US" sz="1800" dirty="0" smtClean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Community </a:t>
            </a: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book page references in the notes section on each slide.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Also, as part of your presentation, be prepared with your own personal stories from using The 3 Colors of </a:t>
            </a:r>
            <a:r>
              <a:rPr lang="en-US" sz="1800" dirty="0" smtClean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Community.</a:t>
            </a: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Thanks for your important ministry.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Blessings</a:t>
            </a:r>
            <a:br>
              <a:rPr lang="en-US" sz="18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/>
            </a:r>
            <a:br>
              <a:rPr lang="en-US" sz="600" dirty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Georgia" charset="0"/>
                <a:ea typeface="ＭＳ Ｐゴシック" charset="0"/>
                <a:cs typeface="Georgia" charset="0"/>
              </a:rPr>
              <a:t>NCD International</a:t>
            </a:r>
            <a:endParaRPr lang="en-US" sz="1800" dirty="0">
              <a:solidFill>
                <a:schemeClr val="bg1"/>
              </a:solidFill>
              <a:latin typeface="Georgia" charset="0"/>
              <a:ea typeface="ＭＳ Ｐゴシック" charset="0"/>
              <a:cs typeface="Georgi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Eastern and Western views of sin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5" name="Rounded Rectangle 4"/>
          <p:cNvSpPr>
            <a:spLocks noChangeAspect="1" noChangeArrowheads="1"/>
          </p:cNvSpPr>
          <p:nvPr/>
        </p:nvSpPr>
        <p:spPr bwMode="auto">
          <a:xfrm>
            <a:off x="1672350" y="2595536"/>
            <a:ext cx="2941013" cy="2278900"/>
          </a:xfrm>
          <a:prstGeom prst="roundRect">
            <a:avLst>
              <a:gd name="adj" fmla="val 13255"/>
            </a:avLst>
          </a:prstGeom>
          <a:solidFill>
            <a:srgbClr val="FFB9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" name="Rectangle 4"/>
          <p:cNvSpPr>
            <a:spLocks noChangeAspect="1"/>
          </p:cNvSpPr>
          <p:nvPr/>
        </p:nvSpPr>
        <p:spPr bwMode="auto">
          <a:xfrm>
            <a:off x="1656951" y="2705753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Western paradigm</a:t>
            </a:r>
          </a:p>
        </p:txBody>
      </p:sp>
      <p:sp>
        <p:nvSpPr>
          <p:cNvPr id="7" name="Rectangle 6"/>
          <p:cNvSpPr>
            <a:spLocks noChangeAspect="1"/>
          </p:cNvSpPr>
          <p:nvPr/>
        </p:nvSpPr>
        <p:spPr bwMode="auto">
          <a:xfrm>
            <a:off x="1635880" y="3353964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sin as breaking laws</a:t>
            </a:r>
          </a:p>
        </p:txBody>
      </p:sp>
      <p:sp>
        <p:nvSpPr>
          <p:cNvPr id="8" name="Rectangle 8"/>
          <p:cNvSpPr>
            <a:spLocks noChangeAspect="1"/>
          </p:cNvSpPr>
          <p:nvPr/>
        </p:nvSpPr>
        <p:spPr bwMode="auto">
          <a:xfrm>
            <a:off x="1635880" y="3786012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cure: punishment</a:t>
            </a:r>
          </a:p>
        </p:txBody>
      </p:sp>
      <p:sp>
        <p:nvSpPr>
          <p:cNvPr id="9" name="Rectangle 10"/>
          <p:cNvSpPr>
            <a:spLocks noChangeAspect="1"/>
          </p:cNvSpPr>
          <p:nvPr/>
        </p:nvSpPr>
        <p:spPr bwMode="auto">
          <a:xfrm>
            <a:off x="1619672" y="4201788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church as courtroom</a:t>
            </a:r>
          </a:p>
        </p:txBody>
      </p:sp>
      <p:sp>
        <p:nvSpPr>
          <p:cNvPr id="10" name="Rounded Rectangle 9"/>
          <p:cNvSpPr>
            <a:spLocks noChangeAspect="1" noChangeArrowheads="1"/>
          </p:cNvSpPr>
          <p:nvPr/>
        </p:nvSpPr>
        <p:spPr bwMode="auto">
          <a:xfrm>
            <a:off x="5253594" y="2595536"/>
            <a:ext cx="2941013" cy="2278900"/>
          </a:xfrm>
          <a:prstGeom prst="roundRect">
            <a:avLst>
              <a:gd name="adj" fmla="val 13255"/>
            </a:avLst>
          </a:prstGeom>
          <a:solidFill>
            <a:srgbClr val="FFB9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Rectangle 4"/>
          <p:cNvSpPr>
            <a:spLocks noChangeAspect="1"/>
          </p:cNvSpPr>
          <p:nvPr/>
        </p:nvSpPr>
        <p:spPr bwMode="auto">
          <a:xfrm>
            <a:off x="5238196" y="2705753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Eastern paradigm</a:t>
            </a:r>
          </a:p>
        </p:txBody>
      </p:sp>
      <p:sp>
        <p:nvSpPr>
          <p:cNvPr id="12" name="Rectangle 6"/>
          <p:cNvSpPr>
            <a:spLocks noChangeAspect="1"/>
          </p:cNvSpPr>
          <p:nvPr/>
        </p:nvSpPr>
        <p:spPr bwMode="auto">
          <a:xfrm>
            <a:off x="5217125" y="3353964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sin as sickness</a:t>
            </a:r>
          </a:p>
        </p:txBody>
      </p:sp>
      <p:sp>
        <p:nvSpPr>
          <p:cNvPr id="13" name="Rectangle 8"/>
          <p:cNvSpPr>
            <a:spLocks noChangeAspect="1"/>
          </p:cNvSpPr>
          <p:nvPr/>
        </p:nvSpPr>
        <p:spPr bwMode="auto">
          <a:xfrm>
            <a:off x="5217125" y="3786012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cure: healing</a:t>
            </a:r>
          </a:p>
        </p:txBody>
      </p:sp>
      <p:sp>
        <p:nvSpPr>
          <p:cNvPr id="14" name="Rectangle 10"/>
          <p:cNvSpPr>
            <a:spLocks noChangeAspect="1"/>
          </p:cNvSpPr>
          <p:nvPr/>
        </p:nvSpPr>
        <p:spPr bwMode="auto">
          <a:xfrm>
            <a:off x="5201727" y="4201788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church as hospital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3203848" y="1556791"/>
            <a:ext cx="3476927" cy="864097"/>
          </a:xfrm>
          <a:custGeom>
            <a:avLst/>
            <a:gdLst>
              <a:gd name="connsiteX0" fmla="*/ 0 w 5098669"/>
              <a:gd name="connsiteY0" fmla="*/ 18541 h 18541"/>
              <a:gd name="connsiteX1" fmla="*/ 4255071 w 5098669"/>
              <a:gd name="connsiteY1" fmla="*/ 0 h 18541"/>
              <a:gd name="connsiteX2" fmla="*/ 5098669 w 5098669"/>
              <a:gd name="connsiteY2" fmla="*/ 0 h 18541"/>
              <a:gd name="connsiteX0" fmla="*/ 0 w 5098669"/>
              <a:gd name="connsiteY0" fmla="*/ 509888 h 509888"/>
              <a:gd name="connsiteX1" fmla="*/ 2475171 w 5098669"/>
              <a:gd name="connsiteY1" fmla="*/ 0 h 509888"/>
              <a:gd name="connsiteX2" fmla="*/ 5098669 w 5098669"/>
              <a:gd name="connsiteY2" fmla="*/ 491347 h 509888"/>
              <a:gd name="connsiteX0" fmla="*/ 0 w 5098669"/>
              <a:gd name="connsiteY0" fmla="*/ 18541 h 18541"/>
              <a:gd name="connsiteX1" fmla="*/ 5098669 w 5098669"/>
              <a:gd name="connsiteY1" fmla="*/ 0 h 18541"/>
              <a:gd name="connsiteX0" fmla="*/ 0 w 5098669"/>
              <a:gd name="connsiteY0" fmla="*/ 313185 h 313185"/>
              <a:gd name="connsiteX1" fmla="*/ 5098669 w 5098669"/>
              <a:gd name="connsiteY1" fmla="*/ 294644 h 313185"/>
              <a:gd name="connsiteX0" fmla="*/ 0 w 5098669"/>
              <a:gd name="connsiteY0" fmla="*/ 313859 h 313859"/>
              <a:gd name="connsiteX1" fmla="*/ 5098669 w 5098669"/>
              <a:gd name="connsiteY1" fmla="*/ 295318 h 313859"/>
              <a:gd name="connsiteX0" fmla="*/ 0 w 5098669"/>
              <a:gd name="connsiteY0" fmla="*/ 379148 h 379148"/>
              <a:gd name="connsiteX1" fmla="*/ 5098669 w 5098669"/>
              <a:gd name="connsiteY1" fmla="*/ 360607 h 379148"/>
              <a:gd name="connsiteX0" fmla="*/ 0 w 4996888"/>
              <a:gd name="connsiteY0" fmla="*/ 355426 h 373886"/>
              <a:gd name="connsiteX1" fmla="*/ 4996888 w 4996888"/>
              <a:gd name="connsiteY1" fmla="*/ 373886 h 373886"/>
              <a:gd name="connsiteX0" fmla="*/ 0 w 4996888"/>
              <a:gd name="connsiteY0" fmla="*/ 342565 h 361025"/>
              <a:gd name="connsiteX1" fmla="*/ 4996888 w 4996888"/>
              <a:gd name="connsiteY1" fmla="*/ 361025 h 361025"/>
              <a:gd name="connsiteX0" fmla="*/ 0 w 4996888"/>
              <a:gd name="connsiteY0" fmla="*/ 360025 h 378485"/>
              <a:gd name="connsiteX1" fmla="*/ 4996888 w 4996888"/>
              <a:gd name="connsiteY1" fmla="*/ 378485 h 378485"/>
              <a:gd name="connsiteX0" fmla="*/ 0 w 4996888"/>
              <a:gd name="connsiteY0" fmla="*/ 366794 h 385254"/>
              <a:gd name="connsiteX1" fmla="*/ 4996888 w 4996888"/>
              <a:gd name="connsiteY1" fmla="*/ 385254 h 385254"/>
              <a:gd name="connsiteX0" fmla="*/ 0 w 4996888"/>
              <a:gd name="connsiteY0" fmla="*/ 368754 h 387214"/>
              <a:gd name="connsiteX1" fmla="*/ 4996888 w 4996888"/>
              <a:gd name="connsiteY1" fmla="*/ 387214 h 387214"/>
              <a:gd name="connsiteX0" fmla="*/ 0 w 5087360"/>
              <a:gd name="connsiteY0" fmla="*/ 401840 h 401840"/>
              <a:gd name="connsiteX1" fmla="*/ 5087360 w 5087360"/>
              <a:gd name="connsiteY1" fmla="*/ 369845 h 401840"/>
              <a:gd name="connsiteX0" fmla="*/ 0 w 5030816"/>
              <a:gd name="connsiteY0" fmla="*/ 360171 h 392086"/>
              <a:gd name="connsiteX1" fmla="*/ 5030816 w 5030816"/>
              <a:gd name="connsiteY1" fmla="*/ 392086 h 392086"/>
              <a:gd name="connsiteX0" fmla="*/ 0 w 5030816"/>
              <a:gd name="connsiteY0" fmla="*/ 275006 h 306921"/>
              <a:gd name="connsiteX1" fmla="*/ 5030816 w 5030816"/>
              <a:gd name="connsiteY1" fmla="*/ 306921 h 306921"/>
              <a:gd name="connsiteX0" fmla="*/ 0 w 5030816"/>
              <a:gd name="connsiteY0" fmla="*/ 358730 h 390645"/>
              <a:gd name="connsiteX1" fmla="*/ 5030816 w 5030816"/>
              <a:gd name="connsiteY1" fmla="*/ 390645 h 390645"/>
              <a:gd name="connsiteX0" fmla="*/ 0 w 5030816"/>
              <a:gd name="connsiteY0" fmla="*/ 321884 h 353799"/>
              <a:gd name="connsiteX1" fmla="*/ 5030816 w 5030816"/>
              <a:gd name="connsiteY1" fmla="*/ 353799 h 353799"/>
              <a:gd name="connsiteX0" fmla="*/ 0 w 5030816"/>
              <a:gd name="connsiteY0" fmla="*/ 368880 h 400795"/>
              <a:gd name="connsiteX1" fmla="*/ 5030816 w 5030816"/>
              <a:gd name="connsiteY1" fmla="*/ 400795 h 400795"/>
              <a:gd name="connsiteX0" fmla="*/ 0 w 5087361"/>
              <a:gd name="connsiteY0" fmla="*/ 381526 h 393259"/>
              <a:gd name="connsiteX1" fmla="*/ 5087361 w 5087361"/>
              <a:gd name="connsiteY1" fmla="*/ 393259 h 3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7361" h="393259">
                <a:moveTo>
                  <a:pt x="0" y="381526"/>
                </a:moveTo>
                <a:cubicBezTo>
                  <a:pt x="580381" y="92493"/>
                  <a:pt x="3322637" y="-314322"/>
                  <a:pt x="5087361" y="393259"/>
                </a:cubicBezTo>
              </a:path>
            </a:pathLst>
          </a:custGeom>
          <a:ln w="114300" cmpd="sng">
            <a:solidFill>
              <a:srgbClr val="FFB90C"/>
            </a:solidFill>
            <a:tailEnd type="arrow" w="sm" len="sm"/>
          </a:ln>
          <a:effectLst>
            <a:outerShdw blurRad="76200" dist="76200" dir="5400000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 bwMode="auto">
          <a:xfrm rot="10800000">
            <a:off x="3213568" y="5013175"/>
            <a:ext cx="3476927" cy="864097"/>
          </a:xfrm>
          <a:custGeom>
            <a:avLst/>
            <a:gdLst>
              <a:gd name="connsiteX0" fmla="*/ 0 w 5098669"/>
              <a:gd name="connsiteY0" fmla="*/ 18541 h 18541"/>
              <a:gd name="connsiteX1" fmla="*/ 4255071 w 5098669"/>
              <a:gd name="connsiteY1" fmla="*/ 0 h 18541"/>
              <a:gd name="connsiteX2" fmla="*/ 5098669 w 5098669"/>
              <a:gd name="connsiteY2" fmla="*/ 0 h 18541"/>
              <a:gd name="connsiteX0" fmla="*/ 0 w 5098669"/>
              <a:gd name="connsiteY0" fmla="*/ 509888 h 509888"/>
              <a:gd name="connsiteX1" fmla="*/ 2475171 w 5098669"/>
              <a:gd name="connsiteY1" fmla="*/ 0 h 509888"/>
              <a:gd name="connsiteX2" fmla="*/ 5098669 w 5098669"/>
              <a:gd name="connsiteY2" fmla="*/ 491347 h 509888"/>
              <a:gd name="connsiteX0" fmla="*/ 0 w 5098669"/>
              <a:gd name="connsiteY0" fmla="*/ 18541 h 18541"/>
              <a:gd name="connsiteX1" fmla="*/ 5098669 w 5098669"/>
              <a:gd name="connsiteY1" fmla="*/ 0 h 18541"/>
              <a:gd name="connsiteX0" fmla="*/ 0 w 5098669"/>
              <a:gd name="connsiteY0" fmla="*/ 313185 h 313185"/>
              <a:gd name="connsiteX1" fmla="*/ 5098669 w 5098669"/>
              <a:gd name="connsiteY1" fmla="*/ 294644 h 313185"/>
              <a:gd name="connsiteX0" fmla="*/ 0 w 5098669"/>
              <a:gd name="connsiteY0" fmla="*/ 313859 h 313859"/>
              <a:gd name="connsiteX1" fmla="*/ 5098669 w 5098669"/>
              <a:gd name="connsiteY1" fmla="*/ 295318 h 313859"/>
              <a:gd name="connsiteX0" fmla="*/ 0 w 5098669"/>
              <a:gd name="connsiteY0" fmla="*/ 379148 h 379148"/>
              <a:gd name="connsiteX1" fmla="*/ 5098669 w 5098669"/>
              <a:gd name="connsiteY1" fmla="*/ 360607 h 379148"/>
              <a:gd name="connsiteX0" fmla="*/ 0 w 4996888"/>
              <a:gd name="connsiteY0" fmla="*/ 355426 h 373886"/>
              <a:gd name="connsiteX1" fmla="*/ 4996888 w 4996888"/>
              <a:gd name="connsiteY1" fmla="*/ 373886 h 373886"/>
              <a:gd name="connsiteX0" fmla="*/ 0 w 4996888"/>
              <a:gd name="connsiteY0" fmla="*/ 342565 h 361025"/>
              <a:gd name="connsiteX1" fmla="*/ 4996888 w 4996888"/>
              <a:gd name="connsiteY1" fmla="*/ 361025 h 361025"/>
              <a:gd name="connsiteX0" fmla="*/ 0 w 4996888"/>
              <a:gd name="connsiteY0" fmla="*/ 360025 h 378485"/>
              <a:gd name="connsiteX1" fmla="*/ 4996888 w 4996888"/>
              <a:gd name="connsiteY1" fmla="*/ 378485 h 378485"/>
              <a:gd name="connsiteX0" fmla="*/ 0 w 4996888"/>
              <a:gd name="connsiteY0" fmla="*/ 366794 h 385254"/>
              <a:gd name="connsiteX1" fmla="*/ 4996888 w 4996888"/>
              <a:gd name="connsiteY1" fmla="*/ 385254 h 385254"/>
              <a:gd name="connsiteX0" fmla="*/ 0 w 4996888"/>
              <a:gd name="connsiteY0" fmla="*/ 368754 h 387214"/>
              <a:gd name="connsiteX1" fmla="*/ 4996888 w 4996888"/>
              <a:gd name="connsiteY1" fmla="*/ 387214 h 387214"/>
              <a:gd name="connsiteX0" fmla="*/ 0 w 5087360"/>
              <a:gd name="connsiteY0" fmla="*/ 401840 h 401840"/>
              <a:gd name="connsiteX1" fmla="*/ 5087360 w 5087360"/>
              <a:gd name="connsiteY1" fmla="*/ 369845 h 401840"/>
              <a:gd name="connsiteX0" fmla="*/ 0 w 5030816"/>
              <a:gd name="connsiteY0" fmla="*/ 360171 h 392086"/>
              <a:gd name="connsiteX1" fmla="*/ 5030816 w 5030816"/>
              <a:gd name="connsiteY1" fmla="*/ 392086 h 392086"/>
              <a:gd name="connsiteX0" fmla="*/ 0 w 5030816"/>
              <a:gd name="connsiteY0" fmla="*/ 275006 h 306921"/>
              <a:gd name="connsiteX1" fmla="*/ 5030816 w 5030816"/>
              <a:gd name="connsiteY1" fmla="*/ 306921 h 306921"/>
              <a:gd name="connsiteX0" fmla="*/ 0 w 5030816"/>
              <a:gd name="connsiteY0" fmla="*/ 358730 h 390645"/>
              <a:gd name="connsiteX1" fmla="*/ 5030816 w 5030816"/>
              <a:gd name="connsiteY1" fmla="*/ 390645 h 390645"/>
              <a:gd name="connsiteX0" fmla="*/ 0 w 5030816"/>
              <a:gd name="connsiteY0" fmla="*/ 321884 h 353799"/>
              <a:gd name="connsiteX1" fmla="*/ 5030816 w 5030816"/>
              <a:gd name="connsiteY1" fmla="*/ 353799 h 353799"/>
              <a:gd name="connsiteX0" fmla="*/ 0 w 5030816"/>
              <a:gd name="connsiteY0" fmla="*/ 368880 h 400795"/>
              <a:gd name="connsiteX1" fmla="*/ 5030816 w 5030816"/>
              <a:gd name="connsiteY1" fmla="*/ 400795 h 400795"/>
              <a:gd name="connsiteX0" fmla="*/ 0 w 5087361"/>
              <a:gd name="connsiteY0" fmla="*/ 381526 h 393259"/>
              <a:gd name="connsiteX1" fmla="*/ 5087361 w 5087361"/>
              <a:gd name="connsiteY1" fmla="*/ 393259 h 3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7361" h="393259">
                <a:moveTo>
                  <a:pt x="0" y="381526"/>
                </a:moveTo>
                <a:cubicBezTo>
                  <a:pt x="580381" y="92493"/>
                  <a:pt x="3322637" y="-314322"/>
                  <a:pt x="5087361" y="393259"/>
                </a:cubicBezTo>
              </a:path>
            </a:pathLst>
          </a:custGeom>
          <a:ln w="114300" cmpd="sng">
            <a:solidFill>
              <a:srgbClr val="FFB90C"/>
            </a:solidFill>
            <a:tailEnd type="arrow" w="sm" len="sm"/>
          </a:ln>
          <a:effectLst>
            <a:outerShdw blurRad="76200" dist="76200" dir="5400000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2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Eastern and Western views of sin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5" name="Rounded Rectangle 4"/>
          <p:cNvSpPr>
            <a:spLocks noChangeAspect="1" noChangeArrowheads="1"/>
          </p:cNvSpPr>
          <p:nvPr/>
        </p:nvSpPr>
        <p:spPr bwMode="auto">
          <a:xfrm>
            <a:off x="1672350" y="2595536"/>
            <a:ext cx="2941013" cy="2278900"/>
          </a:xfrm>
          <a:prstGeom prst="roundRect">
            <a:avLst>
              <a:gd name="adj" fmla="val 13255"/>
            </a:avLst>
          </a:prstGeom>
          <a:solidFill>
            <a:srgbClr val="FFB9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" name="Rectangle 4"/>
          <p:cNvSpPr>
            <a:spLocks noChangeAspect="1"/>
          </p:cNvSpPr>
          <p:nvPr/>
        </p:nvSpPr>
        <p:spPr bwMode="auto">
          <a:xfrm>
            <a:off x="1656951" y="2705753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EVIL</a:t>
            </a:r>
            <a:endParaRPr lang="en-US" sz="2200" b="1" dirty="0">
              <a:solidFill>
                <a:schemeClr val="tx1"/>
              </a:solidFill>
              <a:latin typeface="Tahoma"/>
              <a:ea typeface="ＭＳ Ｐゴシック" charset="0"/>
              <a:cs typeface="Tahoma"/>
              <a:sym typeface="Gill Sans" charset="0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 bwMode="auto">
          <a:xfrm>
            <a:off x="1635880" y="3353964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dirty="0" smtClean="0">
                <a:latin typeface="Tahoma" charset="0"/>
              </a:rPr>
              <a:t>o</a:t>
            </a:r>
            <a:r>
              <a:rPr lang="en-US" sz="2200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pposite of</a:t>
            </a:r>
          </a:p>
          <a:p>
            <a:pPr algn="ctr"/>
            <a:r>
              <a:rPr lang="en-US" sz="2200" dirty="0" smtClean="0">
                <a:latin typeface="Tahoma" charset="0"/>
              </a:rPr>
              <a:t>GOOD</a:t>
            </a:r>
            <a:endParaRPr lang="en-US" sz="2200" dirty="0">
              <a:solidFill>
                <a:schemeClr val="tx1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8"/>
          <p:cNvSpPr>
            <a:spLocks noChangeAspect="1"/>
          </p:cNvSpPr>
          <p:nvPr/>
        </p:nvSpPr>
        <p:spPr bwMode="auto">
          <a:xfrm>
            <a:off x="1635880" y="4146052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i="1" dirty="0">
                <a:latin typeface="Tahoma" charset="0"/>
              </a:rPr>
              <a:t>e</a:t>
            </a:r>
            <a:r>
              <a:rPr lang="en-US" sz="2200" i="1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mphasis of the Western tradition</a:t>
            </a:r>
            <a:endParaRPr lang="en-US" sz="2200" i="1" dirty="0">
              <a:solidFill>
                <a:schemeClr val="tx1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ounded Rectangle 9"/>
          <p:cNvSpPr>
            <a:spLocks noChangeAspect="1" noChangeArrowheads="1"/>
          </p:cNvSpPr>
          <p:nvPr/>
        </p:nvSpPr>
        <p:spPr bwMode="auto">
          <a:xfrm>
            <a:off x="5253594" y="2595536"/>
            <a:ext cx="2941013" cy="2278900"/>
          </a:xfrm>
          <a:prstGeom prst="roundRect">
            <a:avLst>
              <a:gd name="adj" fmla="val 13255"/>
            </a:avLst>
          </a:prstGeom>
          <a:solidFill>
            <a:srgbClr val="FFB9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Rectangle 4"/>
          <p:cNvSpPr>
            <a:spLocks noChangeAspect="1"/>
          </p:cNvSpPr>
          <p:nvPr/>
        </p:nvSpPr>
        <p:spPr bwMode="auto">
          <a:xfrm>
            <a:off x="5238196" y="2705753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DEATH</a:t>
            </a:r>
            <a:endParaRPr lang="en-US" sz="2200" b="1" dirty="0">
              <a:solidFill>
                <a:schemeClr val="tx1"/>
              </a:solidFill>
              <a:latin typeface="Tahoma"/>
              <a:ea typeface="ＭＳ Ｐゴシック" charset="0"/>
              <a:cs typeface="Tahoma"/>
              <a:sym typeface="Gill Sans" charset="0"/>
            </a:endParaRPr>
          </a:p>
        </p:txBody>
      </p:sp>
      <p:sp>
        <p:nvSpPr>
          <p:cNvPr id="12" name="Rectangle 6"/>
          <p:cNvSpPr>
            <a:spLocks noChangeAspect="1"/>
          </p:cNvSpPr>
          <p:nvPr/>
        </p:nvSpPr>
        <p:spPr bwMode="auto">
          <a:xfrm>
            <a:off x="5217125" y="3353964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opposite of</a:t>
            </a:r>
          </a:p>
          <a:p>
            <a:pPr algn="ctr"/>
            <a:r>
              <a:rPr lang="en-US" sz="2200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LIFE</a:t>
            </a:r>
            <a:endParaRPr lang="en-US" sz="2200" dirty="0">
              <a:solidFill>
                <a:schemeClr val="tx1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8"/>
          <p:cNvSpPr>
            <a:spLocks noChangeAspect="1"/>
          </p:cNvSpPr>
          <p:nvPr/>
        </p:nvSpPr>
        <p:spPr bwMode="auto">
          <a:xfrm>
            <a:off x="5217125" y="4146052"/>
            <a:ext cx="2956411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i="1" dirty="0">
                <a:latin typeface="Tahoma" charset="0"/>
              </a:rPr>
              <a:t>e</a:t>
            </a:r>
            <a:r>
              <a:rPr lang="en-US" sz="2200" i="1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rPr>
              <a:t>mphasis of the Eastern tradition</a:t>
            </a:r>
            <a:endParaRPr lang="en-US" sz="2200" i="1" dirty="0">
              <a:solidFill>
                <a:schemeClr val="tx1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4"/>
          <p:cNvSpPr>
            <a:spLocks noChangeAspect="1"/>
          </p:cNvSpPr>
          <p:nvPr/>
        </p:nvSpPr>
        <p:spPr bwMode="auto">
          <a:xfrm>
            <a:off x="4572000" y="2705892"/>
            <a:ext cx="720080" cy="3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&amp;</a:t>
            </a:r>
            <a:endParaRPr lang="en-US" sz="3600" b="1" dirty="0">
              <a:solidFill>
                <a:schemeClr val="tx1"/>
              </a:solidFill>
              <a:latin typeface="Tahoma"/>
              <a:ea typeface="ＭＳ Ｐゴシック" charset="0"/>
              <a:cs typeface="Tahoma"/>
              <a:sym typeface="Gill Sans" charset="0"/>
            </a:endParaRPr>
          </a:p>
        </p:txBody>
      </p:sp>
      <p:sp>
        <p:nvSpPr>
          <p:cNvPr id="19" name="Rectangle 4"/>
          <p:cNvSpPr>
            <a:spLocks noChangeAspect="1"/>
          </p:cNvSpPr>
          <p:nvPr/>
        </p:nvSpPr>
        <p:spPr bwMode="auto">
          <a:xfrm>
            <a:off x="3419872" y="1484784"/>
            <a:ext cx="302433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Christ’s work:</a:t>
            </a:r>
          </a:p>
          <a:p>
            <a:pPr algn="ctr"/>
            <a:r>
              <a:rPr lang="en-US" sz="2200" b="1" dirty="0">
                <a:latin typeface="Tahoma"/>
                <a:cs typeface="Tahoma"/>
                <a:sym typeface="Gill Sans" charset="0"/>
              </a:rPr>
              <a:t>v</a:t>
            </a:r>
            <a:r>
              <a:rPr lang="en-US" sz="2200" b="1" dirty="0" smtClean="0">
                <a:latin typeface="Tahoma"/>
                <a:cs typeface="Tahoma"/>
                <a:sym typeface="Gill Sans" charset="0"/>
              </a:rPr>
              <a:t>ictory over</a:t>
            </a:r>
            <a:endParaRPr lang="en-US" sz="2200" b="1" dirty="0">
              <a:solidFill>
                <a:schemeClr val="tx1"/>
              </a:solidFill>
              <a:latin typeface="Tahoma"/>
              <a:cs typeface="Tahoma"/>
              <a:sym typeface="Gill Sans" charset="0"/>
            </a:endParaRPr>
          </a:p>
        </p:txBody>
      </p:sp>
      <p:sp>
        <p:nvSpPr>
          <p:cNvPr id="20" name="Rectangle 4"/>
          <p:cNvSpPr>
            <a:spLocks noChangeAspect="1"/>
          </p:cNvSpPr>
          <p:nvPr/>
        </p:nvSpPr>
        <p:spPr bwMode="auto">
          <a:xfrm>
            <a:off x="3419872" y="5301208"/>
            <a:ext cx="30243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en-US" sz="2200" b="1" dirty="0">
                <a:latin typeface="Tahoma"/>
                <a:cs typeface="Tahoma"/>
                <a:sym typeface="Gill Sans" charset="0"/>
              </a:rPr>
              <a:t>r</a:t>
            </a:r>
            <a:r>
              <a:rPr lang="en-US" sz="2200" b="1" dirty="0" smtClean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esulting in the</a:t>
            </a:r>
            <a:endParaRPr lang="en-US" sz="2200" b="1" dirty="0">
              <a:solidFill>
                <a:schemeClr val="tx1"/>
              </a:solidFill>
              <a:latin typeface="Tahoma"/>
              <a:cs typeface="Tahoma"/>
              <a:sym typeface="Gill Sans" charset="0"/>
            </a:endParaRPr>
          </a:p>
        </p:txBody>
      </p:sp>
      <p:sp>
        <p:nvSpPr>
          <p:cNvPr id="21" name="Rectangle 4"/>
          <p:cNvSpPr>
            <a:spLocks noChangeAspect="1"/>
          </p:cNvSpPr>
          <p:nvPr/>
        </p:nvSpPr>
        <p:spPr bwMode="auto">
          <a:xfrm>
            <a:off x="2771800" y="5661248"/>
            <a:ext cx="216024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r"/>
            <a:r>
              <a:rPr lang="en-US" sz="2200" b="1" dirty="0" smtClean="0">
                <a:latin typeface="Tahoma"/>
                <a:cs typeface="Tahoma"/>
                <a:sym typeface="Gill Sans" charset="0"/>
              </a:rPr>
              <a:t>GOOD</a:t>
            </a:r>
            <a:endParaRPr lang="en-US" sz="2200" b="1" dirty="0">
              <a:solidFill>
                <a:schemeClr val="tx1"/>
              </a:solidFill>
              <a:latin typeface="Tahoma"/>
              <a:cs typeface="Tahoma"/>
              <a:sym typeface="Gill Sans" charset="0"/>
            </a:endParaRPr>
          </a:p>
        </p:txBody>
      </p:sp>
      <p:sp>
        <p:nvSpPr>
          <p:cNvPr id="22" name="Rectangle 4"/>
          <p:cNvSpPr>
            <a:spLocks noChangeAspect="1"/>
          </p:cNvSpPr>
          <p:nvPr/>
        </p:nvSpPr>
        <p:spPr bwMode="auto">
          <a:xfrm>
            <a:off x="5076056" y="5661248"/>
            <a:ext cx="216024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r>
              <a:rPr lang="en-US" sz="2200" b="1" dirty="0" smtClean="0">
                <a:latin typeface="Tahoma"/>
                <a:cs typeface="Tahoma"/>
                <a:sym typeface="Gill Sans" charset="0"/>
              </a:rPr>
              <a:t>LIFE</a:t>
            </a:r>
            <a:endParaRPr lang="en-US" sz="2200" b="1" dirty="0">
              <a:solidFill>
                <a:schemeClr val="tx1"/>
              </a:solidFill>
              <a:latin typeface="Tahoma"/>
              <a:cs typeface="Tahoma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8" grpId="0"/>
      <p:bldP spid="19" grpId="0"/>
      <p:bldP spid="20" grpId="0" uiExpand="1" build="p"/>
      <p:bldP spid="21" grpId="0" build="p"/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Harnessing the energies behind the deadly sins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624923" y="1268760"/>
            <a:ext cx="2170874" cy="5040560"/>
          </a:xfrm>
          <a:prstGeom prst="rect">
            <a:avLst/>
          </a:prstGeom>
          <a:solidFill>
            <a:srgbClr val="F7A143"/>
          </a:solidFill>
          <a:ln>
            <a:noFill/>
          </a:ln>
          <a:effectLst>
            <a:outerShdw blurRad="190500" dist="190500" dir="2700000" algn="tl" rotWithShape="0">
              <a:prstClr val="black">
                <a:alpha val="5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1800">
              <a:latin typeface="Tahoma"/>
              <a:cs typeface="Tahoma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3802816" y="1268760"/>
            <a:ext cx="2744067" cy="5035908"/>
          </a:xfrm>
          <a:prstGeom prst="rect">
            <a:avLst/>
          </a:prstGeom>
          <a:solidFill>
            <a:srgbClr val="FFF348"/>
          </a:solidFill>
          <a:ln>
            <a:noFill/>
          </a:ln>
          <a:effectLst>
            <a:outerShdw blurRad="190500" dist="190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1800">
              <a:latin typeface="Tahoma"/>
              <a:cs typeface="Tahoma"/>
            </a:endParaRPr>
          </a:p>
        </p:txBody>
      </p: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6559316" y="1268760"/>
            <a:ext cx="2170874" cy="5029394"/>
          </a:xfrm>
          <a:prstGeom prst="rect">
            <a:avLst/>
          </a:prstGeom>
          <a:solidFill>
            <a:srgbClr val="F7A143"/>
          </a:solidFill>
          <a:ln>
            <a:noFill/>
          </a:ln>
          <a:effectLst>
            <a:outerShdw blurRad="190500" dist="190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1800">
              <a:latin typeface="Tahoma"/>
              <a:cs typeface="Tahoma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1599734" y="2134132"/>
            <a:ext cx="7133273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1597512" y="2693367"/>
            <a:ext cx="7133273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1597512" y="3263769"/>
            <a:ext cx="7133273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1597512" y="3864877"/>
            <a:ext cx="7133273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1597512" y="4476220"/>
            <a:ext cx="7133273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1597512" y="5097630"/>
            <a:ext cx="7133273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1597512" y="5713034"/>
            <a:ext cx="7133273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792580" y="1237636"/>
            <a:ext cx="0" cy="507600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5195785" y="1232983"/>
            <a:ext cx="0" cy="507600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6557119" y="1232983"/>
            <a:ext cx="0" cy="507600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1608678" y="2211871"/>
            <a:ext cx="2195068" cy="3978732"/>
            <a:chOff x="4475312" y="4794361"/>
            <a:chExt cx="3744416" cy="6787207"/>
          </a:xfrm>
        </p:grpSpPr>
        <p:sp>
          <p:nvSpPr>
            <p:cNvPr id="37" name="TextBox 95"/>
            <p:cNvSpPr txBox="1">
              <a:spLocks noChangeArrowheads="1"/>
            </p:cNvSpPr>
            <p:nvPr/>
          </p:nvSpPr>
          <p:spPr bwMode="auto">
            <a:xfrm>
              <a:off x="4475312" y="10951535"/>
              <a:ext cx="3672408" cy="63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Cleanse!</a:t>
              </a:r>
            </a:p>
          </p:txBody>
        </p:sp>
        <p:sp>
          <p:nvSpPr>
            <p:cNvPr id="38" name="TextBox 91"/>
            <p:cNvSpPr txBox="1">
              <a:spLocks noChangeArrowheads="1"/>
            </p:cNvSpPr>
            <p:nvPr/>
          </p:nvSpPr>
          <p:spPr bwMode="auto">
            <a:xfrm>
              <a:off x="4475312" y="9901033"/>
              <a:ext cx="3672408" cy="63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Act!</a:t>
              </a:r>
            </a:p>
          </p:txBody>
        </p:sp>
        <p:sp>
          <p:nvSpPr>
            <p:cNvPr id="39" name="TextBox 84"/>
            <p:cNvSpPr txBox="1">
              <a:spLocks noChangeArrowheads="1"/>
            </p:cNvSpPr>
            <p:nvPr/>
          </p:nvSpPr>
          <p:spPr bwMode="auto">
            <a:xfrm>
              <a:off x="4475314" y="8839311"/>
              <a:ext cx="3672408" cy="63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Calm down!</a:t>
              </a:r>
            </a:p>
          </p:txBody>
        </p:sp>
        <p:sp>
          <p:nvSpPr>
            <p:cNvPr id="40" name="TextBox 80"/>
            <p:cNvSpPr txBox="1">
              <a:spLocks noChangeArrowheads="1"/>
            </p:cNvSpPr>
            <p:nvPr/>
          </p:nvSpPr>
          <p:spPr bwMode="auto">
            <a:xfrm>
              <a:off x="4475312" y="7795585"/>
              <a:ext cx="3672408" cy="63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Renounce!</a:t>
              </a:r>
            </a:p>
          </p:txBody>
        </p:sp>
        <p:sp>
          <p:nvSpPr>
            <p:cNvPr id="41" name="TextBox 76"/>
            <p:cNvSpPr txBox="1">
              <a:spLocks noChangeArrowheads="1"/>
            </p:cNvSpPr>
            <p:nvPr/>
          </p:nvSpPr>
          <p:spPr bwMode="auto">
            <a:xfrm>
              <a:off x="4475312" y="6751748"/>
              <a:ext cx="3672408" cy="63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Conform!</a:t>
              </a:r>
            </a:p>
          </p:txBody>
        </p:sp>
        <p:sp>
          <p:nvSpPr>
            <p:cNvPr id="42" name="TextBox 72"/>
            <p:cNvSpPr txBox="1">
              <a:spLocks noChangeArrowheads="1"/>
            </p:cNvSpPr>
            <p:nvPr/>
          </p:nvSpPr>
          <p:spPr bwMode="auto">
            <a:xfrm>
              <a:off x="4475312" y="5748873"/>
              <a:ext cx="3744416" cy="63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Abstain!</a:t>
              </a:r>
            </a:p>
          </p:txBody>
        </p:sp>
        <p:sp>
          <p:nvSpPr>
            <p:cNvPr id="43" name="TextBox 71"/>
            <p:cNvSpPr txBox="1">
              <a:spLocks noChangeArrowheads="1"/>
            </p:cNvSpPr>
            <p:nvPr/>
          </p:nvSpPr>
          <p:spPr bwMode="auto">
            <a:xfrm>
              <a:off x="4475312" y="4794361"/>
              <a:ext cx="3672408" cy="63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Submit!</a:t>
              </a:r>
            </a:p>
          </p:txBody>
        </p:sp>
      </p:grpSp>
      <p:sp>
        <p:nvSpPr>
          <p:cNvPr id="44" name="TextBox 67"/>
          <p:cNvSpPr txBox="1">
            <a:spLocks noChangeArrowheads="1"/>
          </p:cNvSpPr>
          <p:nvPr/>
        </p:nvSpPr>
        <p:spPr bwMode="auto">
          <a:xfrm>
            <a:off x="6631559" y="1342509"/>
            <a:ext cx="2025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latin typeface="Tahoma"/>
                <a:cs typeface="Tahoma"/>
              </a:rPr>
              <a:t>Path of compromise</a:t>
            </a:r>
          </a:p>
        </p:txBody>
      </p:sp>
      <p:sp>
        <p:nvSpPr>
          <p:cNvPr id="45" name="TextBox 30"/>
          <p:cNvSpPr txBox="1">
            <a:spLocks noChangeArrowheads="1"/>
          </p:cNvSpPr>
          <p:nvPr/>
        </p:nvSpPr>
        <p:spPr bwMode="auto">
          <a:xfrm>
            <a:off x="1608678" y="1342509"/>
            <a:ext cx="2110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latin typeface="Tahoma"/>
                <a:cs typeface="Tahoma"/>
              </a:rPr>
              <a:t>Path of 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latin typeface="Tahoma"/>
                <a:cs typeface="Tahoma"/>
              </a:rPr>
              <a:t>denial</a:t>
            </a: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3779216" y="1330362"/>
            <a:ext cx="2767666" cy="4861161"/>
            <a:chOff x="8178892" y="3243998"/>
            <a:chExt cx="4721133" cy="8292270"/>
          </a:xfrm>
        </p:grpSpPr>
        <p:sp>
          <p:nvSpPr>
            <p:cNvPr id="47" name="TextBox 66"/>
            <p:cNvSpPr txBox="1">
              <a:spLocks noChangeArrowheads="1"/>
            </p:cNvSpPr>
            <p:nvPr/>
          </p:nvSpPr>
          <p:spPr bwMode="auto">
            <a:xfrm>
              <a:off x="10596562" y="3245898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000000"/>
                  </a:solidFill>
                  <a:latin typeface="Tahoma"/>
                  <a:cs typeface="Tahoma"/>
                </a:rPr>
                <a:t>Sin</a:t>
              </a:r>
            </a:p>
          </p:txBody>
        </p:sp>
        <p:sp>
          <p:nvSpPr>
            <p:cNvPr id="48" name="TextBox 40"/>
            <p:cNvSpPr txBox="1">
              <a:spLocks noChangeArrowheads="1"/>
            </p:cNvSpPr>
            <p:nvPr/>
          </p:nvSpPr>
          <p:spPr bwMode="auto">
            <a:xfrm>
              <a:off x="8220076" y="3243998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000000"/>
                  </a:solidFill>
                  <a:latin typeface="Tahoma"/>
                  <a:cs typeface="Tahoma"/>
                </a:rPr>
                <a:t>Energy</a:t>
              </a:r>
            </a:p>
          </p:txBody>
        </p:sp>
        <p:sp>
          <p:nvSpPr>
            <p:cNvPr id="49" name="TextBox 70"/>
            <p:cNvSpPr txBox="1">
              <a:spLocks noChangeArrowheads="1"/>
            </p:cNvSpPr>
            <p:nvPr/>
          </p:nvSpPr>
          <p:spPr bwMode="auto">
            <a:xfrm>
              <a:off x="8220076" y="4742420"/>
              <a:ext cx="2385482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power</a:t>
              </a:r>
            </a:p>
          </p:txBody>
        </p:sp>
        <p:sp>
          <p:nvSpPr>
            <p:cNvPr id="50" name="TextBox 73"/>
            <p:cNvSpPr txBox="1">
              <a:spLocks noChangeArrowheads="1"/>
            </p:cNvSpPr>
            <p:nvPr/>
          </p:nvSpPr>
          <p:spPr bwMode="auto">
            <a:xfrm>
              <a:off x="8184299" y="5703596"/>
              <a:ext cx="2421258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pleasure</a:t>
              </a:r>
            </a:p>
          </p:txBody>
        </p:sp>
        <p:sp>
          <p:nvSpPr>
            <p:cNvPr id="51" name="TextBox 77"/>
            <p:cNvSpPr txBox="1">
              <a:spLocks noChangeArrowheads="1"/>
            </p:cNvSpPr>
            <p:nvPr/>
          </p:nvSpPr>
          <p:spPr bwMode="auto">
            <a:xfrm>
              <a:off x="8182826" y="6711768"/>
              <a:ext cx="2422732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identity</a:t>
              </a:r>
            </a:p>
          </p:txBody>
        </p:sp>
        <p:sp>
          <p:nvSpPr>
            <p:cNvPr id="52" name="TextBox 81"/>
            <p:cNvSpPr txBox="1">
              <a:spLocks noChangeArrowheads="1"/>
            </p:cNvSpPr>
            <p:nvPr/>
          </p:nvSpPr>
          <p:spPr bwMode="auto">
            <a:xfrm>
              <a:off x="8178892" y="7753905"/>
              <a:ext cx="244827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sustenance</a:t>
              </a:r>
            </a:p>
          </p:txBody>
        </p:sp>
        <p:sp>
          <p:nvSpPr>
            <p:cNvPr id="53" name="TextBox 85"/>
            <p:cNvSpPr txBox="1">
              <a:spLocks noChangeArrowheads="1"/>
            </p:cNvSpPr>
            <p:nvPr/>
          </p:nvSpPr>
          <p:spPr bwMode="auto">
            <a:xfrm>
              <a:off x="8204489" y="8786944"/>
              <a:ext cx="2385482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justice</a:t>
              </a:r>
            </a:p>
          </p:txBody>
        </p:sp>
        <p:sp>
          <p:nvSpPr>
            <p:cNvPr id="54" name="TextBox 90"/>
            <p:cNvSpPr txBox="1">
              <a:spLocks noChangeArrowheads="1"/>
            </p:cNvSpPr>
            <p:nvPr/>
          </p:nvSpPr>
          <p:spPr bwMode="auto">
            <a:xfrm>
              <a:off x="8220076" y="9843055"/>
              <a:ext cx="2375917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renewal</a:t>
              </a: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10596562" y="4747608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pride</a:t>
              </a:r>
            </a:p>
          </p:txBody>
        </p:sp>
        <p:sp>
          <p:nvSpPr>
            <p:cNvPr id="56" name="TextBox 94"/>
            <p:cNvSpPr txBox="1">
              <a:spLocks noChangeArrowheads="1"/>
            </p:cNvSpPr>
            <p:nvPr/>
          </p:nvSpPr>
          <p:spPr bwMode="auto">
            <a:xfrm>
              <a:off x="8219728" y="10906254"/>
              <a:ext cx="23762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intimacy</a:t>
              </a:r>
            </a:p>
          </p:txBody>
        </p:sp>
        <p:sp>
          <p:nvSpPr>
            <p:cNvPr id="57" name="TextBox 96"/>
            <p:cNvSpPr txBox="1">
              <a:spLocks noChangeArrowheads="1"/>
            </p:cNvSpPr>
            <p:nvPr/>
          </p:nvSpPr>
          <p:spPr bwMode="auto">
            <a:xfrm>
              <a:off x="10596562" y="5702008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gluttony</a:t>
              </a:r>
            </a:p>
          </p:txBody>
        </p:sp>
        <p:sp>
          <p:nvSpPr>
            <p:cNvPr id="58" name="TextBox 97"/>
            <p:cNvSpPr txBox="1">
              <a:spLocks noChangeArrowheads="1"/>
            </p:cNvSpPr>
            <p:nvPr/>
          </p:nvSpPr>
          <p:spPr bwMode="auto">
            <a:xfrm>
              <a:off x="10560786" y="6710180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envy</a:t>
              </a:r>
            </a:p>
          </p:txBody>
        </p:sp>
        <p:sp>
          <p:nvSpPr>
            <p:cNvPr id="59" name="TextBox 98"/>
            <p:cNvSpPr txBox="1">
              <a:spLocks noChangeArrowheads="1"/>
            </p:cNvSpPr>
            <p:nvPr/>
          </p:nvSpPr>
          <p:spPr bwMode="auto">
            <a:xfrm>
              <a:off x="10596562" y="7736017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greed</a:t>
              </a:r>
            </a:p>
          </p:txBody>
        </p:sp>
        <p:sp>
          <p:nvSpPr>
            <p:cNvPr id="60" name="TextBox 99"/>
            <p:cNvSpPr txBox="1">
              <a:spLocks noChangeArrowheads="1"/>
            </p:cNvSpPr>
            <p:nvPr/>
          </p:nvSpPr>
          <p:spPr bwMode="auto">
            <a:xfrm>
              <a:off x="10596562" y="8799221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anger</a:t>
              </a:r>
            </a:p>
          </p:txBody>
        </p:sp>
        <p:sp>
          <p:nvSpPr>
            <p:cNvPr id="61" name="TextBox 100"/>
            <p:cNvSpPr txBox="1">
              <a:spLocks noChangeArrowheads="1"/>
            </p:cNvSpPr>
            <p:nvPr/>
          </p:nvSpPr>
          <p:spPr bwMode="auto">
            <a:xfrm>
              <a:off x="10578675" y="9860944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sloth</a:t>
              </a:r>
            </a:p>
          </p:txBody>
        </p:sp>
        <p:sp>
          <p:nvSpPr>
            <p:cNvPr id="62" name="TextBox 101"/>
            <p:cNvSpPr txBox="1">
              <a:spLocks noChangeArrowheads="1"/>
            </p:cNvSpPr>
            <p:nvPr/>
          </p:nvSpPr>
          <p:spPr bwMode="auto">
            <a:xfrm>
              <a:off x="10578675" y="10904669"/>
              <a:ext cx="2303463" cy="630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lust</a:t>
              </a:r>
            </a:p>
          </p:txBody>
        </p: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6588756" y="2211871"/>
            <a:ext cx="2153195" cy="3967622"/>
            <a:chOff x="12971463" y="4794361"/>
            <a:chExt cx="3673201" cy="6769307"/>
          </a:xfrm>
        </p:grpSpPr>
        <p:sp>
          <p:nvSpPr>
            <p:cNvPr id="64" name="TextBox 102"/>
            <p:cNvSpPr txBox="1">
              <a:spLocks noChangeArrowheads="1"/>
            </p:cNvSpPr>
            <p:nvPr/>
          </p:nvSpPr>
          <p:spPr bwMode="auto">
            <a:xfrm>
              <a:off x="13044489" y="4794361"/>
              <a:ext cx="3600175" cy="63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Tahoma"/>
                  <a:cs typeface="Tahoma"/>
                </a:rPr>
                <a:t>hero worship</a:t>
              </a:r>
            </a:p>
          </p:txBody>
        </p:sp>
        <p:sp>
          <p:nvSpPr>
            <p:cNvPr id="65" name="TextBox 103"/>
            <p:cNvSpPr txBox="1">
              <a:spLocks noChangeArrowheads="1"/>
            </p:cNvSpPr>
            <p:nvPr/>
          </p:nvSpPr>
          <p:spPr bwMode="auto">
            <a:xfrm>
              <a:off x="12972256" y="5766649"/>
              <a:ext cx="3672408" cy="63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consumerism</a:t>
              </a:r>
            </a:p>
          </p:txBody>
        </p:sp>
        <p:sp>
          <p:nvSpPr>
            <p:cNvPr id="66" name="TextBox 104"/>
            <p:cNvSpPr txBox="1">
              <a:spLocks noChangeArrowheads="1"/>
            </p:cNvSpPr>
            <p:nvPr/>
          </p:nvSpPr>
          <p:spPr bwMode="auto">
            <a:xfrm>
              <a:off x="12971463" y="6776410"/>
              <a:ext cx="3673201" cy="63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egalitarianism</a:t>
              </a:r>
            </a:p>
          </p:txBody>
        </p:sp>
        <p:sp>
          <p:nvSpPr>
            <p:cNvPr id="67" name="TextBox 105"/>
            <p:cNvSpPr txBox="1">
              <a:spLocks noChangeArrowheads="1"/>
            </p:cNvSpPr>
            <p:nvPr/>
          </p:nvSpPr>
          <p:spPr bwMode="auto">
            <a:xfrm>
              <a:off x="12972256" y="7782775"/>
              <a:ext cx="3672408" cy="63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materialism</a:t>
              </a:r>
            </a:p>
          </p:txBody>
        </p:sp>
        <p:sp>
          <p:nvSpPr>
            <p:cNvPr id="68" name="TextBox 106"/>
            <p:cNvSpPr txBox="1">
              <a:spLocks noChangeArrowheads="1"/>
            </p:cNvSpPr>
            <p:nvPr/>
          </p:nvSpPr>
          <p:spPr bwMode="auto">
            <a:xfrm>
              <a:off x="12972256" y="8829676"/>
              <a:ext cx="3672408" cy="63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judgmentalism</a:t>
              </a:r>
            </a:p>
          </p:txBody>
        </p:sp>
        <p:sp>
          <p:nvSpPr>
            <p:cNvPr id="69" name="TextBox 107"/>
            <p:cNvSpPr txBox="1">
              <a:spLocks noChangeArrowheads="1"/>
            </p:cNvSpPr>
            <p:nvPr/>
          </p:nvSpPr>
          <p:spPr bwMode="auto">
            <a:xfrm>
              <a:off x="12972256" y="9907699"/>
              <a:ext cx="3672408" cy="63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entertainment</a:t>
              </a:r>
            </a:p>
          </p:txBody>
        </p:sp>
        <p:sp>
          <p:nvSpPr>
            <p:cNvPr id="70" name="TextBox 108"/>
            <p:cNvSpPr txBox="1">
              <a:spLocks noChangeArrowheads="1"/>
            </p:cNvSpPr>
            <p:nvPr/>
          </p:nvSpPr>
          <p:spPr bwMode="auto">
            <a:xfrm>
              <a:off x="12972256" y="10933537"/>
              <a:ext cx="3672408" cy="63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  <a:latin typeface="Tahoma"/>
                  <a:cs typeface="Tahoma"/>
                </a:rPr>
                <a:t>permissiveness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4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Harnessing the energies behind the deadly sins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71" name="Picture 3" descr="Messages Image(100635635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53" y="1954359"/>
            <a:ext cx="3647863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07704" y="1187616"/>
            <a:ext cx="5302659" cy="5256000"/>
            <a:chOff x="1907704" y="1187616"/>
            <a:chExt cx="5302659" cy="5256000"/>
          </a:xfrm>
        </p:grpSpPr>
        <p:pic>
          <p:nvPicPr>
            <p:cNvPr id="72" name="Picture 17" descr="Messages Image(282159182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87616"/>
              <a:ext cx="5302659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1"/>
            <p:cNvSpPr txBox="1">
              <a:spLocks noChangeArrowheads="1"/>
            </p:cNvSpPr>
            <p:nvPr/>
          </p:nvSpPr>
          <p:spPr bwMode="auto">
            <a:xfrm>
              <a:off x="3753798" y="1233687"/>
              <a:ext cx="1587143" cy="49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>
                  <a:solidFill>
                    <a:schemeClr val="tx2"/>
                  </a:solidFill>
                  <a:latin typeface="Tahoma" charset="0"/>
                  <a:cs typeface="Tahoma" charset="0"/>
                </a:rPr>
                <a:t>COMMUNAL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>
                  <a:solidFill>
                    <a:schemeClr val="tx2"/>
                  </a:solidFill>
                  <a:latin typeface="Tahoma" charset="0"/>
                  <a:cs typeface="Tahoma" charset="0"/>
                </a:rPr>
                <a:t>QUALITY</a:t>
              </a:r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378170" y="1760534"/>
            <a:ext cx="4347730" cy="4188510"/>
            <a:chOff x="6203950" y="2149646"/>
            <a:chExt cx="8875713" cy="8550104"/>
          </a:xfrm>
        </p:grpSpPr>
        <p:pic>
          <p:nvPicPr>
            <p:cNvPr id="74" name="Picture 1" descr="Messages Image(500929198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950" y="2563813"/>
              <a:ext cx="8875713" cy="813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>
              <a:spLocks noChangeAspect="1"/>
            </p:cNvSpPr>
            <p:nvPr/>
          </p:nvSpPr>
          <p:spPr>
            <a:xfrm>
              <a:off x="6491714" y="2149646"/>
              <a:ext cx="8280742" cy="8280741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  <a:latin typeface="Tahoma"/>
                  <a:cs typeface="Tahoma"/>
                </a:rPr>
                <a:t>unless you re-direct your energy</a:t>
              </a:r>
            </a:p>
          </p:txBody>
        </p:sp>
      </p:grpSp>
      <p:sp>
        <p:nvSpPr>
          <p:cNvPr id="76" name="TextBox 15"/>
          <p:cNvSpPr txBox="1">
            <a:spLocks noChangeArrowheads="1"/>
          </p:cNvSpPr>
          <p:nvPr/>
        </p:nvSpPr>
        <p:spPr bwMode="auto">
          <a:xfrm>
            <a:off x="4094267" y="6066661"/>
            <a:ext cx="937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0000"/>
                </a:solidFill>
                <a:latin typeface="Tahoma" charset="0"/>
                <a:cs typeface="Tahoma" charset="0"/>
              </a:rPr>
              <a:t>SIN</a:t>
            </a: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 rot="16200000">
            <a:off x="3878359" y="2538464"/>
            <a:ext cx="1371119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will energize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 rot="5400000">
            <a:off x="3778428" y="4734709"/>
            <a:ext cx="158714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Tahoma" charset="0"/>
                <a:cs typeface="Tahoma" charset="0"/>
              </a:rPr>
              <a:t>w</a:t>
            </a: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ill lead to sin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896" y="3480069"/>
            <a:ext cx="1881567" cy="564559"/>
            <a:chOff x="3635896" y="3480069"/>
            <a:chExt cx="1881567" cy="564559"/>
          </a:xfrm>
        </p:grpSpPr>
        <p:pic>
          <p:nvPicPr>
            <p:cNvPr id="79" name="Picture 22" descr="Messages Image(63376523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148" y="3480069"/>
              <a:ext cx="1852315" cy="5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8"/>
            <p:cNvSpPr txBox="1">
              <a:spLocks noChangeArrowheads="1"/>
            </p:cNvSpPr>
            <p:nvPr/>
          </p:nvSpPr>
          <p:spPr bwMode="auto">
            <a:xfrm>
              <a:off x="3635896" y="3553943"/>
              <a:ext cx="18722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ENERGY</a:t>
              </a:r>
              <a:endParaRPr lang="en-US" sz="1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8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2" grpId="0"/>
      <p:bldP spid="81" grpId="0"/>
      <p:bldP spid="8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475656" y="1484784"/>
            <a:ext cx="1872208" cy="4887576"/>
          </a:xfrm>
          <a:prstGeom prst="rect">
            <a:avLst/>
          </a:prstGeom>
          <a:solidFill>
            <a:srgbClr val="FFF348"/>
          </a:solidFill>
          <a:ln>
            <a:noFill/>
          </a:ln>
          <a:effectLst>
            <a:outerShdw blurRad="190500" dist="190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347864" y="1484920"/>
            <a:ext cx="2484820" cy="4892091"/>
          </a:xfrm>
          <a:prstGeom prst="rect">
            <a:avLst/>
          </a:prstGeom>
          <a:solidFill>
            <a:srgbClr val="F7A143"/>
          </a:solidFill>
          <a:ln>
            <a:noFill/>
          </a:ln>
          <a:effectLst>
            <a:outerShdw blurRad="190500" dist="190500" dir="2700000" algn="tl" rotWithShape="0">
              <a:prstClr val="black">
                <a:alpha val="5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71" name="Rectangle 14"/>
          <p:cNvSpPr>
            <a:spLocks noChangeArrowheads="1"/>
          </p:cNvSpPr>
          <p:nvPr/>
        </p:nvSpPr>
        <p:spPr bwMode="auto">
          <a:xfrm>
            <a:off x="5796138" y="1484784"/>
            <a:ext cx="3086108" cy="4887576"/>
          </a:xfrm>
          <a:prstGeom prst="rect">
            <a:avLst/>
          </a:prstGeom>
          <a:solidFill>
            <a:srgbClr val="FFF348"/>
          </a:solidFill>
          <a:ln>
            <a:noFill/>
          </a:ln>
          <a:effectLst>
            <a:outerShdw blurRad="190500" dist="190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Tahoma"/>
              <a:cs typeface="Tahoma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7531147" y="1300675"/>
            <a:ext cx="0" cy="507600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5" name="TextBox 66"/>
          <p:cNvSpPr txBox="1">
            <a:spLocks noChangeArrowheads="1"/>
          </p:cNvSpPr>
          <p:nvPr/>
        </p:nvSpPr>
        <p:spPr bwMode="auto">
          <a:xfrm>
            <a:off x="7383500" y="1537628"/>
            <a:ext cx="1580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latin typeface="Tahoma"/>
                <a:cs typeface="Tahoma"/>
              </a:rPr>
              <a:t>Communal Qualities</a:t>
            </a:r>
            <a:endParaRPr lang="en-US" sz="14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76" name="TextBox 40"/>
          <p:cNvSpPr txBox="1">
            <a:spLocks noChangeArrowheads="1"/>
          </p:cNvSpPr>
          <p:nvPr/>
        </p:nvSpPr>
        <p:spPr bwMode="auto">
          <a:xfrm>
            <a:off x="5868144" y="1536514"/>
            <a:ext cx="1656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latin typeface="Tahoma"/>
                <a:cs typeface="Tahoma"/>
              </a:rPr>
              <a:t>Redirection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latin typeface="Tahoma"/>
                <a:cs typeface="Tahoma"/>
              </a:rPr>
              <a:t>of energies</a:t>
            </a:r>
            <a:endParaRPr lang="en-US" sz="14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43951" y="2221655"/>
            <a:ext cx="1680376" cy="4136632"/>
            <a:chOff x="5843951" y="2221655"/>
            <a:chExt cx="1680376" cy="4136632"/>
          </a:xfrm>
        </p:grpSpPr>
        <p:sp>
          <p:nvSpPr>
            <p:cNvPr id="77" name="TextBox 70"/>
            <p:cNvSpPr txBox="1">
              <a:spLocks noChangeArrowheads="1"/>
            </p:cNvSpPr>
            <p:nvPr/>
          </p:nvSpPr>
          <p:spPr bwMode="auto">
            <a:xfrm>
              <a:off x="5872218" y="2221655"/>
              <a:ext cx="16372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Greatness through </a:t>
              </a:r>
              <a:r>
                <a:rPr lang="en-US" sz="1400" dirty="0" err="1" smtClean="0">
                  <a:solidFill>
                    <a:srgbClr val="000000"/>
                  </a:solidFill>
                  <a:latin typeface="Tahoma"/>
                  <a:cs typeface="Tahoma"/>
                </a:rPr>
                <a:t>servanthood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79" name="TextBox 73"/>
            <p:cNvSpPr txBox="1">
              <a:spLocks noChangeArrowheads="1"/>
            </p:cNvSpPr>
            <p:nvPr/>
          </p:nvSpPr>
          <p:spPr bwMode="auto">
            <a:xfrm>
              <a:off x="5847661" y="2785123"/>
              <a:ext cx="16618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What is</a:t>
              </a:r>
            </a:p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beneficial?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0" name="TextBox 77"/>
            <p:cNvSpPr txBox="1">
              <a:spLocks noChangeArrowheads="1"/>
            </p:cNvSpPr>
            <p:nvPr/>
          </p:nvSpPr>
          <p:spPr bwMode="auto">
            <a:xfrm>
              <a:off x="5846650" y="3376142"/>
              <a:ext cx="166284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Everybody is</a:t>
              </a:r>
            </a:p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needed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1" name="TextBox 81"/>
            <p:cNvSpPr txBox="1">
              <a:spLocks noChangeArrowheads="1"/>
            </p:cNvSpPr>
            <p:nvPr/>
          </p:nvSpPr>
          <p:spPr bwMode="auto">
            <a:xfrm>
              <a:off x="5843951" y="3987072"/>
              <a:ext cx="168037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Multiplication through giving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2" name="TextBox 85"/>
            <p:cNvSpPr txBox="1">
              <a:spLocks noChangeArrowheads="1"/>
            </p:cNvSpPr>
            <p:nvPr/>
          </p:nvSpPr>
          <p:spPr bwMode="auto">
            <a:xfrm>
              <a:off x="5861520" y="4592667"/>
              <a:ext cx="16372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Zeal for God’s cause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3" name="TextBox 90"/>
            <p:cNvSpPr txBox="1">
              <a:spLocks noChangeArrowheads="1"/>
            </p:cNvSpPr>
            <p:nvPr/>
          </p:nvSpPr>
          <p:spPr bwMode="auto">
            <a:xfrm>
              <a:off x="5872218" y="5211790"/>
              <a:ext cx="16307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Finding rest by taking the yoke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5" name="TextBox 94"/>
            <p:cNvSpPr txBox="1">
              <a:spLocks noChangeArrowheads="1"/>
            </p:cNvSpPr>
            <p:nvPr/>
          </p:nvSpPr>
          <p:spPr bwMode="auto">
            <a:xfrm>
              <a:off x="5871980" y="5835067"/>
              <a:ext cx="16309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Relating affection to Jesus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512047" y="2224696"/>
            <a:ext cx="1392707" cy="4132661"/>
            <a:chOff x="7512047" y="2224696"/>
            <a:chExt cx="1392707" cy="4132661"/>
          </a:xfrm>
        </p:grpSpPr>
        <p:sp>
          <p:nvSpPr>
            <p:cNvPr id="84" name="TextBox 93"/>
            <p:cNvSpPr txBox="1">
              <a:spLocks noChangeArrowheads="1"/>
            </p:cNvSpPr>
            <p:nvPr/>
          </p:nvSpPr>
          <p:spPr bwMode="auto">
            <a:xfrm>
              <a:off x="7536602" y="2224696"/>
              <a:ext cx="1368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Empowering leadership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6" name="TextBox 96"/>
            <p:cNvSpPr txBox="1">
              <a:spLocks noChangeArrowheads="1"/>
            </p:cNvSpPr>
            <p:nvPr/>
          </p:nvSpPr>
          <p:spPr bwMode="auto">
            <a:xfrm>
              <a:off x="7536602" y="2784191"/>
              <a:ext cx="1368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Effective structures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7" name="TextBox 97"/>
            <p:cNvSpPr txBox="1">
              <a:spLocks noChangeArrowheads="1"/>
            </p:cNvSpPr>
            <p:nvPr/>
          </p:nvSpPr>
          <p:spPr bwMode="auto">
            <a:xfrm>
              <a:off x="7512047" y="3375210"/>
              <a:ext cx="1368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Gift-based ministry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8" name="TextBox 98"/>
            <p:cNvSpPr txBox="1">
              <a:spLocks noChangeArrowheads="1"/>
            </p:cNvSpPr>
            <p:nvPr/>
          </p:nvSpPr>
          <p:spPr bwMode="auto">
            <a:xfrm>
              <a:off x="7536602" y="3976584"/>
              <a:ext cx="1368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Need-oriented evangelism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9" name="TextBox 99"/>
            <p:cNvSpPr txBox="1">
              <a:spLocks noChangeArrowheads="1"/>
            </p:cNvSpPr>
            <p:nvPr/>
          </p:nvSpPr>
          <p:spPr bwMode="auto">
            <a:xfrm>
              <a:off x="7536602" y="4599864"/>
              <a:ext cx="1368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Loving relationships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90" name="TextBox 100"/>
            <p:cNvSpPr txBox="1">
              <a:spLocks noChangeArrowheads="1"/>
            </p:cNvSpPr>
            <p:nvPr/>
          </p:nvSpPr>
          <p:spPr bwMode="auto">
            <a:xfrm>
              <a:off x="7524325" y="5222276"/>
              <a:ext cx="1368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Passionate spirituality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91" name="TextBox 101"/>
            <p:cNvSpPr txBox="1">
              <a:spLocks noChangeArrowheads="1"/>
            </p:cNvSpPr>
            <p:nvPr/>
          </p:nvSpPr>
          <p:spPr bwMode="auto">
            <a:xfrm>
              <a:off x="7524325" y="5834137"/>
              <a:ext cx="1368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Inspiring</a:t>
              </a:r>
            </a:p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worship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Why it’s not enough</a:t>
            </a:r>
            <a:b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to say “no” to sin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1468935" y="2201824"/>
            <a:ext cx="7415999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1457769" y="2761059"/>
            <a:ext cx="7415999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1457769" y="3331461"/>
            <a:ext cx="7415999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1457769" y="3932569"/>
            <a:ext cx="7415999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1457769" y="4543912"/>
            <a:ext cx="7415999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1457769" y="5165322"/>
            <a:ext cx="7415999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1457769" y="5780726"/>
            <a:ext cx="7415999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832684" y="1305328"/>
            <a:ext cx="0" cy="507600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456357" y="1336452"/>
            <a:ext cx="0" cy="5019159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3347864" y="1300675"/>
            <a:ext cx="0" cy="507600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358090" y="2224747"/>
            <a:ext cx="2474594" cy="4132620"/>
            <a:chOff x="4743578" y="4700851"/>
            <a:chExt cx="3676540" cy="7049720"/>
          </a:xfrm>
        </p:grpSpPr>
        <p:sp>
          <p:nvSpPr>
            <p:cNvPr id="37" name="TextBox 95"/>
            <p:cNvSpPr txBox="1">
              <a:spLocks noChangeArrowheads="1"/>
            </p:cNvSpPr>
            <p:nvPr/>
          </p:nvSpPr>
          <p:spPr bwMode="auto">
            <a:xfrm>
              <a:off x="4743578" y="10858025"/>
              <a:ext cx="3672408" cy="89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Anointing by a sinful woman</a:t>
              </a:r>
            </a:p>
            <a:p>
              <a:pPr algn="ctr" eaLnBrk="1" hangingPunct="1"/>
              <a:r>
                <a:rPr lang="en-US" sz="1400" b="1" i="1" dirty="0" smtClean="0">
                  <a:solidFill>
                    <a:srgbClr val="000000"/>
                  </a:solidFill>
                  <a:latin typeface="Tahoma"/>
                  <a:cs typeface="Tahoma"/>
                </a:rPr>
                <a:t>Luke 7:36-39</a:t>
              </a:r>
              <a:endParaRPr lang="en-US" sz="1400" b="1" i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38" name="TextBox 91"/>
            <p:cNvSpPr txBox="1">
              <a:spLocks noChangeArrowheads="1"/>
            </p:cNvSpPr>
            <p:nvPr/>
          </p:nvSpPr>
          <p:spPr bwMode="auto">
            <a:xfrm>
              <a:off x="4743578" y="9807523"/>
              <a:ext cx="3672408" cy="89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Rest for the weary</a:t>
              </a:r>
            </a:p>
            <a:p>
              <a:pPr algn="ctr" eaLnBrk="1" hangingPunct="1"/>
              <a:r>
                <a:rPr lang="en-US" sz="1400" b="1" i="1" dirty="0" smtClean="0">
                  <a:solidFill>
                    <a:srgbClr val="000000"/>
                  </a:solidFill>
                  <a:latin typeface="Tahoma"/>
                  <a:cs typeface="Tahoma"/>
                </a:rPr>
                <a:t>Matthew 11:28-30</a:t>
              </a:r>
              <a:endParaRPr lang="en-US" sz="1400" b="1" i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39" name="TextBox 84"/>
            <p:cNvSpPr txBox="1">
              <a:spLocks noChangeArrowheads="1"/>
            </p:cNvSpPr>
            <p:nvPr/>
          </p:nvSpPr>
          <p:spPr bwMode="auto">
            <a:xfrm>
              <a:off x="4743579" y="8745801"/>
              <a:ext cx="3672408" cy="89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Clearing of the temple</a:t>
              </a:r>
            </a:p>
            <a:p>
              <a:pPr algn="ctr" eaLnBrk="1" hangingPunct="1"/>
              <a:r>
                <a:rPr lang="en-US" sz="1400" b="1" i="1" dirty="0" smtClean="0">
                  <a:solidFill>
                    <a:srgbClr val="000000"/>
                  </a:solidFill>
                  <a:latin typeface="Tahoma"/>
                  <a:cs typeface="Tahoma"/>
                </a:rPr>
                <a:t>John 2:13-17</a:t>
              </a:r>
              <a:endParaRPr lang="en-US" sz="1400" b="1" i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40" name="TextBox 80"/>
            <p:cNvSpPr txBox="1">
              <a:spLocks noChangeArrowheads="1"/>
            </p:cNvSpPr>
            <p:nvPr/>
          </p:nvSpPr>
          <p:spPr bwMode="auto">
            <a:xfrm>
              <a:off x="4743578" y="7702075"/>
              <a:ext cx="3672408" cy="89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Feeding the five thousand</a:t>
              </a:r>
            </a:p>
            <a:p>
              <a:pPr algn="ctr" eaLnBrk="1" hangingPunct="1"/>
              <a:r>
                <a:rPr lang="en-US" sz="1400" b="1" i="1" dirty="0" smtClean="0">
                  <a:solidFill>
                    <a:srgbClr val="000000"/>
                  </a:solidFill>
                  <a:latin typeface="Tahoma"/>
                  <a:cs typeface="Tahoma"/>
                </a:rPr>
                <a:t>Mark 6:32-44</a:t>
              </a:r>
              <a:endParaRPr lang="en-US" sz="1400" b="1" i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41" name="TextBox 76"/>
            <p:cNvSpPr txBox="1">
              <a:spLocks noChangeArrowheads="1"/>
            </p:cNvSpPr>
            <p:nvPr/>
          </p:nvSpPr>
          <p:spPr bwMode="auto">
            <a:xfrm>
              <a:off x="4743578" y="6658238"/>
              <a:ext cx="3672408" cy="89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One body, many parts</a:t>
              </a:r>
            </a:p>
            <a:p>
              <a:pPr algn="ctr" eaLnBrk="1" hangingPunct="1"/>
              <a:r>
                <a:rPr lang="en-US" sz="1400" b="1" i="1" dirty="0" smtClean="0">
                  <a:solidFill>
                    <a:srgbClr val="000000"/>
                  </a:solidFill>
                  <a:latin typeface="Tahoma"/>
                  <a:cs typeface="Tahoma"/>
                </a:rPr>
                <a:t>1 Corinthians 12:14-27</a:t>
              </a:r>
              <a:endParaRPr lang="en-US" sz="1400" b="1" i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42" name="TextBox 72"/>
            <p:cNvSpPr txBox="1">
              <a:spLocks noChangeArrowheads="1"/>
            </p:cNvSpPr>
            <p:nvPr/>
          </p:nvSpPr>
          <p:spPr bwMode="auto">
            <a:xfrm>
              <a:off x="4743578" y="5655363"/>
              <a:ext cx="3676540" cy="89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The believer’s freedom</a:t>
              </a:r>
            </a:p>
            <a:p>
              <a:pPr algn="ctr" eaLnBrk="1" hangingPunct="1"/>
              <a:r>
                <a:rPr lang="en-US" sz="1400" b="1" i="1" dirty="0" smtClean="0">
                  <a:solidFill>
                    <a:srgbClr val="000000"/>
                  </a:solidFill>
                  <a:latin typeface="Tahoma"/>
                  <a:cs typeface="Tahoma"/>
                </a:rPr>
                <a:t>1 Corinthians 10:23-33</a:t>
              </a:r>
              <a:endParaRPr lang="en-US" sz="1400" b="1" i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43" name="TextBox 71"/>
            <p:cNvSpPr txBox="1">
              <a:spLocks noChangeArrowheads="1"/>
            </p:cNvSpPr>
            <p:nvPr/>
          </p:nvSpPr>
          <p:spPr bwMode="auto">
            <a:xfrm>
              <a:off x="4743578" y="4700851"/>
              <a:ext cx="3672408" cy="89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Request of James and John</a:t>
              </a:r>
            </a:p>
            <a:p>
              <a:pPr algn="ctr" eaLnBrk="1" hangingPunct="1"/>
              <a:r>
                <a:rPr lang="en-US" sz="1400" b="1" i="1" dirty="0" smtClean="0">
                  <a:solidFill>
                    <a:srgbClr val="000000"/>
                  </a:solidFill>
                  <a:latin typeface="Tahoma"/>
                  <a:cs typeface="Tahoma"/>
                </a:rPr>
                <a:t>Mark 10:35-45</a:t>
              </a:r>
              <a:endParaRPr lang="en-US" sz="1400" b="1" i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45" name="TextBox 30"/>
          <p:cNvSpPr txBox="1">
            <a:spLocks noChangeArrowheads="1"/>
          </p:cNvSpPr>
          <p:nvPr/>
        </p:nvSpPr>
        <p:spPr bwMode="auto">
          <a:xfrm>
            <a:off x="3347864" y="1537628"/>
            <a:ext cx="2477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latin typeface="Tahoma"/>
                <a:cs typeface="Tahoma"/>
              </a:rPr>
              <a:t>Biblical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latin typeface="Tahoma"/>
                <a:cs typeface="Tahoma"/>
              </a:rPr>
              <a:t>model</a:t>
            </a:r>
            <a:endParaRPr lang="en-US" sz="14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7" name="TextBox 66"/>
          <p:cNvSpPr txBox="1">
            <a:spLocks noChangeArrowheads="1"/>
          </p:cNvSpPr>
          <p:nvPr/>
        </p:nvSpPr>
        <p:spPr bwMode="auto">
          <a:xfrm>
            <a:off x="2422465" y="1537047"/>
            <a:ext cx="9264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latin typeface="Tahoma"/>
                <a:cs typeface="Tahoma"/>
              </a:rPr>
              <a:t>Sin</a:t>
            </a:r>
          </a:p>
        </p:txBody>
      </p:sp>
      <p:sp>
        <p:nvSpPr>
          <p:cNvPr id="48" name="TextBox 40"/>
          <p:cNvSpPr txBox="1">
            <a:spLocks noChangeArrowheads="1"/>
          </p:cNvSpPr>
          <p:nvPr/>
        </p:nvSpPr>
        <p:spPr bwMode="auto">
          <a:xfrm>
            <a:off x="1466712" y="1535933"/>
            <a:ext cx="9729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latin typeface="Tahoma"/>
                <a:cs typeface="Tahoma"/>
              </a:rPr>
              <a:t>Energy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95747" y="2322151"/>
            <a:ext cx="1088019" cy="3921189"/>
            <a:chOff x="1395747" y="2322151"/>
            <a:chExt cx="1088019" cy="3921189"/>
          </a:xfrm>
        </p:grpSpPr>
        <p:sp>
          <p:nvSpPr>
            <p:cNvPr id="49" name="TextBox 70"/>
            <p:cNvSpPr txBox="1">
              <a:spLocks noChangeArrowheads="1"/>
            </p:cNvSpPr>
            <p:nvPr/>
          </p:nvSpPr>
          <p:spPr bwMode="auto">
            <a:xfrm>
              <a:off x="1475655" y="2322151"/>
              <a:ext cx="9951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power</a:t>
              </a:r>
            </a:p>
          </p:txBody>
        </p:sp>
        <p:sp>
          <p:nvSpPr>
            <p:cNvPr id="50" name="TextBox 73"/>
            <p:cNvSpPr txBox="1">
              <a:spLocks noChangeArrowheads="1"/>
            </p:cNvSpPr>
            <p:nvPr/>
          </p:nvSpPr>
          <p:spPr bwMode="auto">
            <a:xfrm>
              <a:off x="1475657" y="2885619"/>
              <a:ext cx="9951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pleasure</a:t>
              </a:r>
            </a:p>
          </p:txBody>
        </p:sp>
        <p:sp>
          <p:nvSpPr>
            <p:cNvPr id="51" name="TextBox 77"/>
            <p:cNvSpPr txBox="1">
              <a:spLocks noChangeArrowheads="1"/>
            </p:cNvSpPr>
            <p:nvPr/>
          </p:nvSpPr>
          <p:spPr bwMode="auto">
            <a:xfrm>
              <a:off x="1475655" y="3476638"/>
              <a:ext cx="9951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identity</a:t>
              </a:r>
            </a:p>
          </p:txBody>
        </p:sp>
        <p:sp>
          <p:nvSpPr>
            <p:cNvPr id="52" name="TextBox 81"/>
            <p:cNvSpPr txBox="1">
              <a:spLocks noChangeArrowheads="1"/>
            </p:cNvSpPr>
            <p:nvPr/>
          </p:nvSpPr>
          <p:spPr bwMode="auto">
            <a:xfrm>
              <a:off x="1395747" y="4087568"/>
              <a:ext cx="10880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sustenance</a:t>
              </a:r>
            </a:p>
          </p:txBody>
        </p:sp>
        <p:sp>
          <p:nvSpPr>
            <p:cNvPr id="53" name="TextBox 85"/>
            <p:cNvSpPr txBox="1">
              <a:spLocks noChangeArrowheads="1"/>
            </p:cNvSpPr>
            <p:nvPr/>
          </p:nvSpPr>
          <p:spPr bwMode="auto">
            <a:xfrm>
              <a:off x="1475656" y="4693164"/>
              <a:ext cx="9858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justice</a:t>
              </a:r>
            </a:p>
          </p:txBody>
        </p:sp>
        <p:sp>
          <p:nvSpPr>
            <p:cNvPr id="54" name="TextBox 90"/>
            <p:cNvSpPr txBox="1">
              <a:spLocks noChangeArrowheads="1"/>
            </p:cNvSpPr>
            <p:nvPr/>
          </p:nvSpPr>
          <p:spPr bwMode="auto">
            <a:xfrm>
              <a:off x="1475656" y="5312286"/>
              <a:ext cx="9894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renewal</a:t>
              </a:r>
            </a:p>
          </p:txBody>
        </p:sp>
        <p:sp>
          <p:nvSpPr>
            <p:cNvPr id="56" name="TextBox 94"/>
            <p:cNvSpPr txBox="1">
              <a:spLocks noChangeArrowheads="1"/>
            </p:cNvSpPr>
            <p:nvPr/>
          </p:nvSpPr>
          <p:spPr bwMode="auto">
            <a:xfrm>
              <a:off x="1475656" y="5935563"/>
              <a:ext cx="9894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intimacy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01054" y="2325192"/>
            <a:ext cx="947898" cy="3917219"/>
            <a:chOff x="2401054" y="2325192"/>
            <a:chExt cx="947898" cy="3917219"/>
          </a:xfrm>
        </p:grpSpPr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2422466" y="2325192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pride</a:t>
              </a:r>
            </a:p>
          </p:txBody>
        </p:sp>
        <p:sp>
          <p:nvSpPr>
            <p:cNvPr id="57" name="TextBox 96"/>
            <p:cNvSpPr txBox="1">
              <a:spLocks noChangeArrowheads="1"/>
            </p:cNvSpPr>
            <p:nvPr/>
          </p:nvSpPr>
          <p:spPr bwMode="auto">
            <a:xfrm>
              <a:off x="2422465" y="2884688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gluttony</a:t>
              </a:r>
            </a:p>
          </p:txBody>
        </p:sp>
        <p:sp>
          <p:nvSpPr>
            <p:cNvPr id="58" name="TextBox 97"/>
            <p:cNvSpPr txBox="1">
              <a:spLocks noChangeArrowheads="1"/>
            </p:cNvSpPr>
            <p:nvPr/>
          </p:nvSpPr>
          <p:spPr bwMode="auto">
            <a:xfrm>
              <a:off x="2401054" y="3475707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envy</a:t>
              </a:r>
            </a:p>
          </p:txBody>
        </p:sp>
        <p:sp>
          <p:nvSpPr>
            <p:cNvPr id="59" name="TextBox 98"/>
            <p:cNvSpPr txBox="1">
              <a:spLocks noChangeArrowheads="1"/>
            </p:cNvSpPr>
            <p:nvPr/>
          </p:nvSpPr>
          <p:spPr bwMode="auto">
            <a:xfrm>
              <a:off x="2422465" y="4077081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greed</a:t>
              </a:r>
            </a:p>
          </p:txBody>
        </p:sp>
        <p:sp>
          <p:nvSpPr>
            <p:cNvPr id="60" name="TextBox 99"/>
            <p:cNvSpPr txBox="1">
              <a:spLocks noChangeArrowheads="1"/>
            </p:cNvSpPr>
            <p:nvPr/>
          </p:nvSpPr>
          <p:spPr bwMode="auto">
            <a:xfrm>
              <a:off x="2422465" y="4700361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anger</a:t>
              </a:r>
            </a:p>
          </p:txBody>
        </p:sp>
        <p:sp>
          <p:nvSpPr>
            <p:cNvPr id="61" name="TextBox 100"/>
            <p:cNvSpPr txBox="1">
              <a:spLocks noChangeArrowheads="1"/>
            </p:cNvSpPr>
            <p:nvPr/>
          </p:nvSpPr>
          <p:spPr bwMode="auto">
            <a:xfrm>
              <a:off x="2411760" y="5322773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sloth</a:t>
              </a:r>
            </a:p>
          </p:txBody>
        </p:sp>
        <p:sp>
          <p:nvSpPr>
            <p:cNvPr id="62" name="TextBox 101"/>
            <p:cNvSpPr txBox="1">
              <a:spLocks noChangeArrowheads="1"/>
            </p:cNvSpPr>
            <p:nvPr/>
          </p:nvSpPr>
          <p:spPr bwMode="auto">
            <a:xfrm>
              <a:off x="2411760" y="5934634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lust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890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45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391142" y="1380997"/>
            <a:ext cx="1890868" cy="4892091"/>
          </a:xfrm>
          <a:prstGeom prst="rect">
            <a:avLst/>
          </a:prstGeom>
          <a:solidFill>
            <a:srgbClr val="F7A143"/>
          </a:solidFill>
          <a:ln>
            <a:noFill/>
          </a:ln>
          <a:effectLst>
            <a:outerShdw blurRad="190500" dist="190500" dir="2700000" algn="tl" rotWithShape="0">
              <a:prstClr val="black">
                <a:alpha val="5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71" name="Rectangle 14"/>
          <p:cNvSpPr>
            <a:spLocks noChangeArrowheads="1"/>
          </p:cNvSpPr>
          <p:nvPr/>
        </p:nvSpPr>
        <p:spPr bwMode="auto">
          <a:xfrm>
            <a:off x="4282010" y="1380861"/>
            <a:ext cx="2520280" cy="4887576"/>
          </a:xfrm>
          <a:prstGeom prst="rect">
            <a:avLst/>
          </a:prstGeom>
          <a:solidFill>
            <a:srgbClr val="FFF348"/>
          </a:solidFill>
          <a:ln>
            <a:noFill/>
          </a:ln>
          <a:effectLst>
            <a:outerShdw blurRad="190500" dist="190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US" sz="140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Christian consumers or disciples?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2376251" y="2097901"/>
            <a:ext cx="4427997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2374029" y="2657136"/>
            <a:ext cx="4427997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2374029" y="3227538"/>
            <a:ext cx="4427997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2374029" y="3828646"/>
            <a:ext cx="4427997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2374029" y="4439989"/>
            <a:ext cx="4427997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2374029" y="5061399"/>
            <a:ext cx="4427997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2374029" y="5676803"/>
            <a:ext cx="4427997" cy="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3390503" y="1250417"/>
            <a:ext cx="0" cy="5019159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4282010" y="1196752"/>
            <a:ext cx="0" cy="5076000"/>
          </a:xfrm>
          <a:prstGeom prst="line">
            <a:avLst/>
          </a:prstGeom>
          <a:solidFill>
            <a:srgbClr val="6C7472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TextBox 95"/>
          <p:cNvSpPr txBox="1">
            <a:spLocks noChangeArrowheads="1"/>
          </p:cNvSpPr>
          <p:nvPr/>
        </p:nvSpPr>
        <p:spPr bwMode="auto">
          <a:xfrm>
            <a:off x="4292236" y="5843500"/>
            <a:ext cx="2471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latin typeface="Tahoma"/>
                <a:cs typeface="Tahoma"/>
              </a:rPr>
              <a:t>Selling with sex</a:t>
            </a:r>
            <a:endParaRPr lang="en-US" sz="1400" b="1" i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38" name="TextBox 91"/>
          <p:cNvSpPr txBox="1">
            <a:spLocks noChangeArrowheads="1"/>
          </p:cNvSpPr>
          <p:nvPr/>
        </p:nvSpPr>
        <p:spPr bwMode="auto">
          <a:xfrm>
            <a:off x="4292236" y="5227685"/>
            <a:ext cx="2471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latin typeface="Tahoma"/>
                <a:cs typeface="Tahoma"/>
              </a:rPr>
              <a:t>Wellness instead of training</a:t>
            </a:r>
            <a:endParaRPr lang="en-US" sz="1400" b="1" i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39" name="TextBox 84"/>
          <p:cNvSpPr txBox="1">
            <a:spLocks noChangeArrowheads="1"/>
          </p:cNvSpPr>
          <p:nvPr/>
        </p:nvSpPr>
        <p:spPr bwMode="auto">
          <a:xfrm>
            <a:off x="4292237" y="4605292"/>
            <a:ext cx="2471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latin typeface="Tahoma"/>
                <a:cs typeface="Tahoma"/>
              </a:rPr>
              <a:t>Culture of moral outrage</a:t>
            </a:r>
            <a:endParaRPr lang="en-US" sz="1400" b="1" i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0" name="TextBox 80"/>
          <p:cNvSpPr txBox="1">
            <a:spLocks noChangeArrowheads="1"/>
          </p:cNvSpPr>
          <p:nvPr/>
        </p:nvSpPr>
        <p:spPr bwMode="auto">
          <a:xfrm>
            <a:off x="4292236" y="3975561"/>
            <a:ext cx="2471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latin typeface="Tahoma"/>
                <a:cs typeface="Tahoma"/>
              </a:rPr>
              <a:t>Shareholder value</a:t>
            </a:r>
            <a:endParaRPr lang="en-US" sz="1400" b="1" i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1" name="TextBox 76"/>
          <p:cNvSpPr txBox="1">
            <a:spLocks noChangeArrowheads="1"/>
          </p:cNvSpPr>
          <p:nvPr/>
        </p:nvSpPr>
        <p:spPr bwMode="auto">
          <a:xfrm>
            <a:off x="4292236" y="3381541"/>
            <a:ext cx="2471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latin typeface="Tahoma"/>
                <a:cs typeface="Tahoma"/>
              </a:rPr>
              <a:t>Glorification of the average</a:t>
            </a:r>
            <a:endParaRPr lang="en-US" sz="1400" b="1" i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2" name="TextBox 72"/>
          <p:cNvSpPr txBox="1">
            <a:spLocks noChangeArrowheads="1"/>
          </p:cNvSpPr>
          <p:nvPr/>
        </p:nvSpPr>
        <p:spPr bwMode="auto">
          <a:xfrm>
            <a:off x="4292236" y="2793645"/>
            <a:ext cx="24745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latin typeface="Tahoma"/>
                <a:cs typeface="Tahoma"/>
              </a:rPr>
              <a:t>Industrial animal agriculture</a:t>
            </a:r>
            <a:endParaRPr lang="en-US" sz="1400" b="1" i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3" name="TextBox 71"/>
          <p:cNvSpPr txBox="1">
            <a:spLocks noChangeArrowheads="1"/>
          </p:cNvSpPr>
          <p:nvPr/>
        </p:nvSpPr>
        <p:spPr bwMode="auto">
          <a:xfrm>
            <a:off x="4292236" y="2225212"/>
            <a:ext cx="2471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000000"/>
                </a:solidFill>
                <a:latin typeface="Tahoma"/>
                <a:cs typeface="Tahoma"/>
              </a:rPr>
              <a:t>Status symbols</a:t>
            </a:r>
            <a:endParaRPr lang="en-US" sz="1400" b="1" i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5" name="TextBox 30"/>
          <p:cNvSpPr txBox="1">
            <a:spLocks noChangeArrowheads="1"/>
          </p:cNvSpPr>
          <p:nvPr/>
        </p:nvSpPr>
        <p:spPr bwMode="auto">
          <a:xfrm>
            <a:off x="4282010" y="1469481"/>
            <a:ext cx="2477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latin typeface="Tahoma"/>
                <a:cs typeface="Tahoma"/>
              </a:rPr>
              <a:t>Structural presence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  <a:latin typeface="Tahoma"/>
                <a:cs typeface="Tahoma"/>
              </a:rPr>
              <a:t>of sin</a:t>
            </a:r>
            <a:endParaRPr lang="en-US" sz="14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47" name="TextBox 66"/>
          <p:cNvSpPr txBox="1">
            <a:spLocks noChangeArrowheads="1"/>
          </p:cNvSpPr>
          <p:nvPr/>
        </p:nvSpPr>
        <p:spPr bwMode="auto">
          <a:xfrm>
            <a:off x="3356611" y="1468900"/>
            <a:ext cx="9264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latin typeface="Tahoma"/>
                <a:cs typeface="Tahoma"/>
              </a:rPr>
              <a:t>Sin</a:t>
            </a:r>
          </a:p>
        </p:txBody>
      </p:sp>
      <p:sp>
        <p:nvSpPr>
          <p:cNvPr id="48" name="TextBox 40"/>
          <p:cNvSpPr txBox="1">
            <a:spLocks noChangeArrowheads="1"/>
          </p:cNvSpPr>
          <p:nvPr/>
        </p:nvSpPr>
        <p:spPr bwMode="auto">
          <a:xfrm>
            <a:off x="2400858" y="1467786"/>
            <a:ext cx="9729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00"/>
                </a:solidFill>
                <a:latin typeface="Tahoma"/>
                <a:cs typeface="Tahoma"/>
              </a:rPr>
              <a:t>Energy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29893" y="2209284"/>
            <a:ext cx="1088019" cy="3930133"/>
            <a:chOff x="1395747" y="2313207"/>
            <a:chExt cx="1088019" cy="3930133"/>
          </a:xfrm>
        </p:grpSpPr>
        <p:sp>
          <p:nvSpPr>
            <p:cNvPr id="49" name="TextBox 70"/>
            <p:cNvSpPr txBox="1">
              <a:spLocks noChangeArrowheads="1"/>
            </p:cNvSpPr>
            <p:nvPr/>
          </p:nvSpPr>
          <p:spPr bwMode="auto">
            <a:xfrm>
              <a:off x="1475655" y="2313207"/>
              <a:ext cx="9951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power</a:t>
              </a:r>
            </a:p>
          </p:txBody>
        </p:sp>
        <p:sp>
          <p:nvSpPr>
            <p:cNvPr id="50" name="TextBox 73"/>
            <p:cNvSpPr txBox="1">
              <a:spLocks noChangeArrowheads="1"/>
            </p:cNvSpPr>
            <p:nvPr/>
          </p:nvSpPr>
          <p:spPr bwMode="auto">
            <a:xfrm>
              <a:off x="1475657" y="2885619"/>
              <a:ext cx="9951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pleasure</a:t>
              </a:r>
            </a:p>
          </p:txBody>
        </p:sp>
        <p:sp>
          <p:nvSpPr>
            <p:cNvPr id="51" name="TextBox 77"/>
            <p:cNvSpPr txBox="1">
              <a:spLocks noChangeArrowheads="1"/>
            </p:cNvSpPr>
            <p:nvPr/>
          </p:nvSpPr>
          <p:spPr bwMode="auto">
            <a:xfrm>
              <a:off x="1475655" y="3467694"/>
              <a:ext cx="9951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identity</a:t>
              </a:r>
            </a:p>
          </p:txBody>
        </p:sp>
        <p:sp>
          <p:nvSpPr>
            <p:cNvPr id="52" name="TextBox 81"/>
            <p:cNvSpPr txBox="1">
              <a:spLocks noChangeArrowheads="1"/>
            </p:cNvSpPr>
            <p:nvPr/>
          </p:nvSpPr>
          <p:spPr bwMode="auto">
            <a:xfrm>
              <a:off x="1395747" y="4069680"/>
              <a:ext cx="10880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sustenance</a:t>
              </a:r>
            </a:p>
          </p:txBody>
        </p:sp>
        <p:sp>
          <p:nvSpPr>
            <p:cNvPr id="53" name="TextBox 85"/>
            <p:cNvSpPr txBox="1">
              <a:spLocks noChangeArrowheads="1"/>
            </p:cNvSpPr>
            <p:nvPr/>
          </p:nvSpPr>
          <p:spPr bwMode="auto">
            <a:xfrm>
              <a:off x="1475656" y="4693164"/>
              <a:ext cx="9858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justice</a:t>
              </a:r>
            </a:p>
          </p:txBody>
        </p:sp>
        <p:sp>
          <p:nvSpPr>
            <p:cNvPr id="54" name="TextBox 90"/>
            <p:cNvSpPr txBox="1">
              <a:spLocks noChangeArrowheads="1"/>
            </p:cNvSpPr>
            <p:nvPr/>
          </p:nvSpPr>
          <p:spPr bwMode="auto">
            <a:xfrm>
              <a:off x="1475656" y="5312286"/>
              <a:ext cx="9894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renewal</a:t>
              </a:r>
            </a:p>
          </p:txBody>
        </p:sp>
        <p:sp>
          <p:nvSpPr>
            <p:cNvPr id="56" name="TextBox 94"/>
            <p:cNvSpPr txBox="1">
              <a:spLocks noChangeArrowheads="1"/>
            </p:cNvSpPr>
            <p:nvPr/>
          </p:nvSpPr>
          <p:spPr bwMode="auto">
            <a:xfrm>
              <a:off x="1475656" y="5935563"/>
              <a:ext cx="9894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intimacy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35200" y="2212325"/>
            <a:ext cx="947898" cy="3926163"/>
            <a:chOff x="2401054" y="2316248"/>
            <a:chExt cx="947898" cy="3926163"/>
          </a:xfrm>
        </p:grpSpPr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2422466" y="2316248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pride</a:t>
              </a:r>
            </a:p>
          </p:txBody>
        </p:sp>
        <p:sp>
          <p:nvSpPr>
            <p:cNvPr id="57" name="TextBox 96"/>
            <p:cNvSpPr txBox="1">
              <a:spLocks noChangeArrowheads="1"/>
            </p:cNvSpPr>
            <p:nvPr/>
          </p:nvSpPr>
          <p:spPr bwMode="auto">
            <a:xfrm>
              <a:off x="2422465" y="2884688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gluttony</a:t>
              </a:r>
            </a:p>
          </p:txBody>
        </p:sp>
        <p:sp>
          <p:nvSpPr>
            <p:cNvPr id="58" name="TextBox 97"/>
            <p:cNvSpPr txBox="1">
              <a:spLocks noChangeArrowheads="1"/>
            </p:cNvSpPr>
            <p:nvPr/>
          </p:nvSpPr>
          <p:spPr bwMode="auto">
            <a:xfrm>
              <a:off x="2401054" y="3466763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envy</a:t>
              </a:r>
            </a:p>
          </p:txBody>
        </p:sp>
        <p:sp>
          <p:nvSpPr>
            <p:cNvPr id="59" name="TextBox 98"/>
            <p:cNvSpPr txBox="1">
              <a:spLocks noChangeArrowheads="1"/>
            </p:cNvSpPr>
            <p:nvPr/>
          </p:nvSpPr>
          <p:spPr bwMode="auto">
            <a:xfrm>
              <a:off x="2422465" y="4059193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Tahoma"/>
                  <a:cs typeface="Tahoma"/>
                </a:rPr>
                <a:t>greed</a:t>
              </a:r>
            </a:p>
          </p:txBody>
        </p:sp>
        <p:sp>
          <p:nvSpPr>
            <p:cNvPr id="60" name="TextBox 99"/>
            <p:cNvSpPr txBox="1">
              <a:spLocks noChangeArrowheads="1"/>
            </p:cNvSpPr>
            <p:nvPr/>
          </p:nvSpPr>
          <p:spPr bwMode="auto">
            <a:xfrm>
              <a:off x="2422465" y="4700361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anger</a:t>
              </a:r>
            </a:p>
          </p:txBody>
        </p:sp>
        <p:sp>
          <p:nvSpPr>
            <p:cNvPr id="61" name="TextBox 100"/>
            <p:cNvSpPr txBox="1">
              <a:spLocks noChangeArrowheads="1"/>
            </p:cNvSpPr>
            <p:nvPr/>
          </p:nvSpPr>
          <p:spPr bwMode="auto">
            <a:xfrm>
              <a:off x="2411760" y="5322773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sloth</a:t>
              </a:r>
            </a:p>
          </p:txBody>
        </p:sp>
        <p:sp>
          <p:nvSpPr>
            <p:cNvPr id="62" name="TextBox 101"/>
            <p:cNvSpPr txBox="1">
              <a:spLocks noChangeArrowheads="1"/>
            </p:cNvSpPr>
            <p:nvPr/>
          </p:nvSpPr>
          <p:spPr bwMode="auto">
            <a:xfrm>
              <a:off x="2411760" y="5934634"/>
              <a:ext cx="9264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00"/>
                  </a:solidFill>
                  <a:latin typeface="Tahoma"/>
                  <a:cs typeface="Tahoma"/>
                </a:rPr>
                <a:t>lust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8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pride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2" name="Picture 1" descr="3cocom-p4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68" y="908720"/>
            <a:ext cx="7263864" cy="5070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82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pride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71" name="Picture 3" descr="Messages Image(100635635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53" y="1954359"/>
            <a:ext cx="3647863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07704" y="1187616"/>
            <a:ext cx="5302659" cy="5256000"/>
            <a:chOff x="1907704" y="1187616"/>
            <a:chExt cx="5302659" cy="5256000"/>
          </a:xfrm>
        </p:grpSpPr>
        <p:pic>
          <p:nvPicPr>
            <p:cNvPr id="72" name="Picture 17" descr="Messages Image(282159182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87616"/>
              <a:ext cx="5302659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1"/>
            <p:cNvSpPr txBox="1">
              <a:spLocks noChangeArrowheads="1"/>
            </p:cNvSpPr>
            <p:nvPr/>
          </p:nvSpPr>
          <p:spPr bwMode="auto">
            <a:xfrm>
              <a:off x="3707904" y="1233687"/>
              <a:ext cx="1728192" cy="49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  <a:latin typeface="Tahoma" charset="0"/>
                  <a:cs typeface="Tahoma" charset="0"/>
                </a:rPr>
                <a:t>EMPOWERING LEADERSHIP</a:t>
              </a:r>
              <a:endParaRPr lang="en-US" sz="1600" b="1" dirty="0">
                <a:solidFill>
                  <a:schemeClr val="tx2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378170" y="1760534"/>
            <a:ext cx="4347730" cy="4188510"/>
            <a:chOff x="6203950" y="2149646"/>
            <a:chExt cx="8875713" cy="8550104"/>
          </a:xfrm>
        </p:grpSpPr>
        <p:pic>
          <p:nvPicPr>
            <p:cNvPr id="74" name="Picture 1" descr="Messages Image(500929198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950" y="2563813"/>
              <a:ext cx="8875713" cy="813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>
              <a:spLocks noChangeAspect="1"/>
            </p:cNvSpPr>
            <p:nvPr/>
          </p:nvSpPr>
          <p:spPr>
            <a:xfrm>
              <a:off x="6491714" y="2149646"/>
              <a:ext cx="8280742" cy="8280741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  <a:latin typeface="Tahoma"/>
                  <a:cs typeface="Tahoma"/>
                </a:rPr>
                <a:t>unless you </a:t>
              </a:r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invest your influence in others</a:t>
              </a:r>
              <a:endParaRPr lang="en-US" sz="18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76" name="TextBox 15"/>
          <p:cNvSpPr txBox="1">
            <a:spLocks noChangeArrowheads="1"/>
          </p:cNvSpPr>
          <p:nvPr/>
        </p:nvSpPr>
        <p:spPr bwMode="auto">
          <a:xfrm>
            <a:off x="4094267" y="6066661"/>
            <a:ext cx="937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PRIDE</a:t>
            </a:r>
            <a:endParaRPr lang="en-US" sz="16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 rot="16200000">
            <a:off x="3878359" y="2538464"/>
            <a:ext cx="1371119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will energize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 rot="5400000">
            <a:off x="3778428" y="4734709"/>
            <a:ext cx="1587143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Tahoma" charset="0"/>
                <a:cs typeface="Tahoma" charset="0"/>
              </a:rPr>
              <a:t>w</a:t>
            </a: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ill lead to pride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896" y="3429000"/>
            <a:ext cx="1881567" cy="646331"/>
            <a:chOff x="3635896" y="3429000"/>
            <a:chExt cx="1881567" cy="646331"/>
          </a:xfrm>
        </p:grpSpPr>
        <p:pic>
          <p:nvPicPr>
            <p:cNvPr id="79" name="Picture 22" descr="Messages Image(63376523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148" y="3480069"/>
              <a:ext cx="1852315" cy="5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8"/>
            <p:cNvSpPr txBox="1">
              <a:spLocks noChangeArrowheads="1"/>
            </p:cNvSpPr>
            <p:nvPr/>
          </p:nvSpPr>
          <p:spPr bwMode="auto">
            <a:xfrm>
              <a:off x="3635896" y="3429000"/>
              <a:ext cx="18722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Desire for POWER</a:t>
              </a:r>
              <a:endParaRPr lang="en-US" sz="1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pic>
        <p:nvPicPr>
          <p:cNvPr id="2" name="Picture 1" descr="3colead-p32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925" y="4077072"/>
            <a:ext cx="1733571" cy="244466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63500" dist="635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8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2" grpId="0"/>
      <p:bldP spid="81" grpId="0"/>
      <p:bldP spid="8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cocom-p4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433" y="908720"/>
            <a:ext cx="7271999" cy="5058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gluttony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gluttony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71" name="Picture 3" descr="Messages Image(100635635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53" y="1954359"/>
            <a:ext cx="3647863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07704" y="1187616"/>
            <a:ext cx="5302659" cy="5256000"/>
            <a:chOff x="1907704" y="1187616"/>
            <a:chExt cx="5302659" cy="5256000"/>
          </a:xfrm>
        </p:grpSpPr>
        <p:pic>
          <p:nvPicPr>
            <p:cNvPr id="72" name="Picture 17" descr="Messages Image(282159182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87616"/>
              <a:ext cx="5302659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1"/>
            <p:cNvSpPr txBox="1">
              <a:spLocks noChangeArrowheads="1"/>
            </p:cNvSpPr>
            <p:nvPr/>
          </p:nvSpPr>
          <p:spPr bwMode="auto">
            <a:xfrm>
              <a:off x="3707904" y="1233687"/>
              <a:ext cx="1728192" cy="49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  <a:latin typeface="Tahoma" charset="0"/>
                  <a:cs typeface="Tahoma" charset="0"/>
                </a:rPr>
                <a:t>EFFECTIVE STRUCTURES</a:t>
              </a:r>
              <a:endParaRPr lang="en-US" sz="1600" b="1" dirty="0">
                <a:solidFill>
                  <a:schemeClr val="tx2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378170" y="1760534"/>
            <a:ext cx="4347730" cy="4188510"/>
            <a:chOff x="6203950" y="2149646"/>
            <a:chExt cx="8875713" cy="8550104"/>
          </a:xfrm>
        </p:grpSpPr>
        <p:pic>
          <p:nvPicPr>
            <p:cNvPr id="74" name="Picture 1" descr="Messages Image(500929198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950" y="2563813"/>
              <a:ext cx="8875713" cy="813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>
              <a:spLocks noChangeAspect="1"/>
            </p:cNvSpPr>
            <p:nvPr/>
          </p:nvSpPr>
          <p:spPr>
            <a:xfrm>
              <a:off x="6491714" y="2149646"/>
              <a:ext cx="8280742" cy="8280741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  <a:latin typeface="Tahoma"/>
                  <a:cs typeface="Tahoma"/>
                </a:rPr>
                <a:t>unless you </a:t>
              </a:r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bring balance in your life</a:t>
              </a:r>
              <a:endParaRPr lang="en-US" sz="18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76" name="TextBox 15"/>
          <p:cNvSpPr txBox="1">
            <a:spLocks noChangeArrowheads="1"/>
          </p:cNvSpPr>
          <p:nvPr/>
        </p:nvSpPr>
        <p:spPr bwMode="auto">
          <a:xfrm>
            <a:off x="3653784" y="6066661"/>
            <a:ext cx="18458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GLUTTONY</a:t>
            </a:r>
            <a:endParaRPr lang="en-US" sz="16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 rot="16200000">
            <a:off x="3878359" y="2551288"/>
            <a:ext cx="13711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2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will energize</a:t>
            </a:r>
            <a:endParaRPr lang="en-US" sz="12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 rot="5400000">
            <a:off x="3779911" y="4746050"/>
            <a:ext cx="15841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200" dirty="0">
                <a:solidFill>
                  <a:schemeClr val="tx2"/>
                </a:solidFill>
                <a:latin typeface="Tahoma" charset="0"/>
                <a:cs typeface="Tahoma" charset="0"/>
              </a:rPr>
              <a:t>w</a:t>
            </a:r>
            <a:r>
              <a:rPr lang="en-US" sz="12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ill lead to gluttony</a:t>
            </a:r>
            <a:endParaRPr lang="en-US" sz="12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896" y="3429000"/>
            <a:ext cx="1881567" cy="646331"/>
            <a:chOff x="3635896" y="3429000"/>
            <a:chExt cx="1881567" cy="646331"/>
          </a:xfrm>
        </p:grpSpPr>
        <p:pic>
          <p:nvPicPr>
            <p:cNvPr id="79" name="Picture 22" descr="Messages Image(63376523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148" y="3480069"/>
              <a:ext cx="1852315" cy="5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8"/>
            <p:cNvSpPr txBox="1">
              <a:spLocks noChangeArrowheads="1"/>
            </p:cNvSpPr>
            <p:nvPr/>
          </p:nvSpPr>
          <p:spPr bwMode="auto">
            <a:xfrm>
              <a:off x="3635896" y="3429000"/>
              <a:ext cx="18722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Desire for PLEASURE</a:t>
              </a:r>
              <a:endParaRPr lang="en-US" sz="1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19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2" grpId="0"/>
      <p:bldP spid="81" grpId="0"/>
      <p:bldP spid="8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3"/>
          <p:cNvSpPr>
            <a:spLocks noChangeArrowheads="1"/>
          </p:cNvSpPr>
          <p:nvPr/>
        </p:nvSpPr>
        <p:spPr bwMode="auto">
          <a:xfrm>
            <a:off x="1835697" y="1916833"/>
            <a:ext cx="6264696" cy="3744416"/>
          </a:xfrm>
          <a:prstGeom prst="roundRect">
            <a:avLst>
              <a:gd name="adj" fmla="val 6111"/>
            </a:avLst>
          </a:prstGeom>
          <a:solidFill>
            <a:srgbClr val="FFC4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3538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362200" y="-27384"/>
            <a:ext cx="6781800" cy="1143000"/>
          </a:xfrm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 eaLnBrk="1" hangingPunct="1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The promise of Matthew 18:20</a:t>
            </a:r>
            <a:endParaRPr lang="en-US" sz="34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538" y="2853745"/>
            <a:ext cx="5966252" cy="75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4"/>
          <p:cNvSpPr>
            <a:spLocks/>
          </p:cNvSpPr>
          <p:nvPr/>
        </p:nvSpPr>
        <p:spPr bwMode="auto">
          <a:xfrm>
            <a:off x="2131860" y="2132856"/>
            <a:ext cx="228996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275"/>
              </a:spcBef>
            </a:pPr>
            <a:r>
              <a:rPr lang="en-US" sz="2000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Where two or three </a:t>
            </a:r>
            <a:br>
              <a:rPr lang="en-US" sz="2000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</a:br>
            <a:r>
              <a:rPr lang="en-US" sz="2000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are </a:t>
            </a:r>
            <a:r>
              <a:rPr lang="en-US" sz="2000" i="1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gathered</a:t>
            </a:r>
            <a:endParaRPr lang="en-US" sz="2000" i="1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30" name="Rectangle 5"/>
          <p:cNvSpPr>
            <a:spLocks/>
          </p:cNvSpPr>
          <p:nvPr/>
        </p:nvSpPr>
        <p:spPr bwMode="auto">
          <a:xfrm>
            <a:off x="2186603" y="3068960"/>
            <a:ext cx="20973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spcBef>
                <a:spcPts val="275"/>
              </a:spcBef>
            </a:pPr>
            <a:r>
              <a:rPr lang="en-US" sz="2000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in my </a:t>
            </a:r>
            <a:r>
              <a:rPr lang="en-US" sz="2000" i="1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name</a:t>
            </a:r>
            <a:endParaRPr lang="en-US" sz="2000" i="1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31" name="Rectangle 6"/>
          <p:cNvSpPr>
            <a:spLocks/>
          </p:cNvSpPr>
          <p:nvPr/>
        </p:nvSpPr>
        <p:spPr bwMode="auto">
          <a:xfrm>
            <a:off x="2137547" y="3739074"/>
            <a:ext cx="2127160" cy="6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275"/>
              </a:spcBef>
            </a:pPr>
            <a:r>
              <a:rPr lang="en-US" sz="2000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there I am among</a:t>
            </a:r>
          </a:p>
          <a:p>
            <a:pPr algn="l">
              <a:spcBef>
                <a:spcPts val="275"/>
              </a:spcBef>
            </a:pPr>
            <a:r>
              <a:rPr lang="en-US" sz="2000" i="1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them</a:t>
            </a:r>
            <a:endParaRPr lang="en-US" sz="2000" i="1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32" name="Rectangle 7"/>
          <p:cNvSpPr>
            <a:spLocks/>
          </p:cNvSpPr>
          <p:nvPr/>
        </p:nvSpPr>
        <p:spPr bwMode="auto">
          <a:xfrm>
            <a:off x="4681310" y="2405465"/>
            <a:ext cx="1516591" cy="19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ts val="1350"/>
              </a:lnSpc>
              <a:spcBef>
                <a:spcPts val="275"/>
              </a:spcBef>
            </a:pPr>
            <a:r>
              <a:rPr lang="en-US" sz="2000" b="1" dirty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small </a:t>
            </a:r>
            <a:r>
              <a:rPr lang="en-US" sz="2000" b="1" dirty="0" smtClean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group</a:t>
            </a:r>
            <a:endParaRPr lang="en-US" sz="2000" b="1" dirty="0">
              <a:solidFill>
                <a:schemeClr val="tx1"/>
              </a:solidFill>
              <a:latin typeface="Tahoma"/>
              <a:ea typeface="ＭＳ Ｐゴシック" charset="0"/>
              <a:cs typeface="Tahoma"/>
              <a:sym typeface="Gill Sans" charset="0"/>
            </a:endParaRPr>
          </a:p>
        </p:txBody>
      </p:sp>
      <p:sp>
        <p:nvSpPr>
          <p:cNvPr id="33" name="Rectangle 8"/>
          <p:cNvSpPr>
            <a:spLocks/>
          </p:cNvSpPr>
          <p:nvPr/>
        </p:nvSpPr>
        <p:spPr bwMode="auto">
          <a:xfrm>
            <a:off x="4702270" y="3199681"/>
            <a:ext cx="928489" cy="19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1350"/>
              </a:lnSpc>
              <a:spcBef>
                <a:spcPts val="2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holistic</a:t>
            </a:r>
            <a:endParaRPr lang="en-US" sz="2000" b="1" dirty="0">
              <a:solidFill>
                <a:schemeClr val="tx1"/>
              </a:solidFill>
              <a:latin typeface="Tahoma"/>
              <a:ea typeface="ＭＳ Ｐゴシック" charset="0"/>
              <a:cs typeface="Tahoma"/>
              <a:sym typeface="Gill Sans" charset="0"/>
            </a:endParaRPr>
          </a:p>
        </p:txBody>
      </p:sp>
      <p:sp>
        <p:nvSpPr>
          <p:cNvPr id="34" name="Rectangle 9"/>
          <p:cNvSpPr>
            <a:spLocks/>
          </p:cNvSpPr>
          <p:nvPr/>
        </p:nvSpPr>
        <p:spPr bwMode="auto">
          <a:xfrm>
            <a:off x="4702270" y="3750449"/>
            <a:ext cx="3326115" cy="6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spcBef>
                <a:spcPts val="275"/>
              </a:spcBef>
            </a:pPr>
            <a:r>
              <a:rPr lang="en-US" sz="2000" b="1" dirty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Christ</a:t>
            </a:r>
            <a:r>
              <a:rPr lang="en-AU" sz="2000" b="1" dirty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’</a:t>
            </a:r>
            <a:r>
              <a:rPr lang="en-US" altLang="ja-JP" sz="2000" b="1" dirty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s presence/</a:t>
            </a:r>
          </a:p>
          <a:p>
            <a:pPr algn="l">
              <a:spcBef>
                <a:spcPts val="275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heaven</a:t>
            </a:r>
            <a:endParaRPr lang="en-US" sz="2000" i="1" dirty="0">
              <a:solidFill>
                <a:schemeClr val="tx1"/>
              </a:solidFill>
              <a:latin typeface="Tahoma"/>
              <a:cs typeface="Tahoma"/>
              <a:sym typeface="Gill Sans" charset="0"/>
            </a:endParaRPr>
          </a:p>
        </p:txBody>
      </p:sp>
      <p:sp>
        <p:nvSpPr>
          <p:cNvPr id="35" name="Rectangle 10"/>
          <p:cNvSpPr>
            <a:spLocks/>
          </p:cNvSpPr>
          <p:nvPr/>
        </p:nvSpPr>
        <p:spPr bwMode="auto">
          <a:xfrm>
            <a:off x="6213396" y="2912289"/>
            <a:ext cx="17133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spcBef>
                <a:spcPts val="275"/>
              </a:spcBef>
            </a:pPr>
            <a:r>
              <a:rPr lang="en-US" sz="1400" b="1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(= loving the Lord</a:t>
            </a:r>
            <a:br>
              <a:rPr lang="en-US" sz="1400" b="1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</a:br>
            <a:r>
              <a:rPr lang="en-US" sz="1400" b="1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with your head,</a:t>
            </a:r>
            <a:br>
              <a:rPr lang="en-US" sz="1400" b="1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</a:br>
            <a:r>
              <a:rPr lang="en-US" sz="1400" b="1" i="1" dirty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hands, and heart</a:t>
            </a:r>
            <a:r>
              <a:rPr lang="en-US" sz="1400" b="1" i="1" dirty="0" smtClean="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Gill Sans" charset="0"/>
              </a:rPr>
              <a:t>)</a:t>
            </a:r>
            <a:endParaRPr lang="en-US" sz="1400" b="1" i="1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36" name="Rectangle 11"/>
          <p:cNvSpPr>
            <a:spLocks/>
          </p:cNvSpPr>
          <p:nvPr/>
        </p:nvSpPr>
        <p:spPr bwMode="auto">
          <a:xfrm>
            <a:off x="1835696" y="4577096"/>
            <a:ext cx="6264697" cy="9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ts val="275"/>
              </a:spcBef>
            </a:pPr>
            <a:r>
              <a:rPr lang="en-US" sz="2000" i="1" dirty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Holistic small group</a:t>
            </a:r>
          </a:p>
          <a:p>
            <a:pPr algn="ctr">
              <a:spcBef>
                <a:spcPts val="275"/>
              </a:spcBef>
            </a:pPr>
            <a:r>
              <a:rPr lang="en-US" sz="2000" i="1" dirty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= a gathering in Christ</a:t>
            </a:r>
            <a:r>
              <a:rPr lang="en-AU" sz="2000" i="1" dirty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'</a:t>
            </a:r>
            <a:r>
              <a:rPr lang="en-US" altLang="ja-JP" sz="2000" i="1" dirty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s name</a:t>
            </a:r>
          </a:p>
          <a:p>
            <a:pPr algn="ctr">
              <a:spcBef>
                <a:spcPts val="275"/>
              </a:spcBef>
            </a:pPr>
            <a:r>
              <a:rPr lang="en-US" sz="2000" i="1" dirty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= a window to </a:t>
            </a:r>
            <a:r>
              <a:rPr lang="en-US" sz="2000" i="1" dirty="0" smtClean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heaven</a:t>
            </a:r>
            <a:endParaRPr lang="en-US" sz="2000" dirty="0">
              <a:solidFill>
                <a:schemeClr val="tx1"/>
              </a:solidFill>
              <a:latin typeface="Tahoma"/>
              <a:cs typeface="Tahoma"/>
              <a:sym typeface="Gill Sans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ocom-p5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432" y="895288"/>
            <a:ext cx="7272000" cy="5053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envy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envy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71" name="Picture 3" descr="Messages Image(100635635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53" y="1954359"/>
            <a:ext cx="3647863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07704" y="1187616"/>
            <a:ext cx="5302659" cy="5256000"/>
            <a:chOff x="1907704" y="1187616"/>
            <a:chExt cx="5302659" cy="5256000"/>
          </a:xfrm>
        </p:grpSpPr>
        <p:pic>
          <p:nvPicPr>
            <p:cNvPr id="72" name="Picture 17" descr="Messages Image(282159182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87616"/>
              <a:ext cx="5302659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1"/>
            <p:cNvSpPr txBox="1">
              <a:spLocks noChangeArrowheads="1"/>
            </p:cNvSpPr>
            <p:nvPr/>
          </p:nvSpPr>
          <p:spPr bwMode="auto">
            <a:xfrm>
              <a:off x="3707904" y="1233687"/>
              <a:ext cx="1728192" cy="49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  <a:latin typeface="Tahoma" charset="0"/>
                  <a:cs typeface="Tahoma" charset="0"/>
                </a:rPr>
                <a:t>GIFT-BASED MINISTRY</a:t>
              </a:r>
              <a:endParaRPr lang="en-US" sz="1600" b="1" dirty="0">
                <a:solidFill>
                  <a:schemeClr val="tx2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378170" y="1760534"/>
            <a:ext cx="4347730" cy="4188510"/>
            <a:chOff x="6203950" y="2149646"/>
            <a:chExt cx="8875713" cy="8550104"/>
          </a:xfrm>
        </p:grpSpPr>
        <p:pic>
          <p:nvPicPr>
            <p:cNvPr id="74" name="Picture 1" descr="Messages Image(500929198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950" y="2563813"/>
              <a:ext cx="8875713" cy="813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>
              <a:spLocks noChangeAspect="1"/>
            </p:cNvSpPr>
            <p:nvPr/>
          </p:nvSpPr>
          <p:spPr>
            <a:xfrm>
              <a:off x="6491714" y="2149646"/>
              <a:ext cx="8280742" cy="8280741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  <a:latin typeface="Tahoma"/>
                  <a:cs typeface="Tahoma"/>
                </a:rPr>
                <a:t>unless you </a:t>
              </a:r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recognize your dependency on others</a:t>
              </a:r>
              <a:endParaRPr lang="en-US" sz="18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76" name="TextBox 15"/>
          <p:cNvSpPr txBox="1">
            <a:spLocks noChangeArrowheads="1"/>
          </p:cNvSpPr>
          <p:nvPr/>
        </p:nvSpPr>
        <p:spPr bwMode="auto">
          <a:xfrm>
            <a:off x="3653784" y="6066661"/>
            <a:ext cx="18458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ENVY</a:t>
            </a:r>
            <a:endParaRPr lang="en-US" sz="16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 rot="16200000">
            <a:off x="3878359" y="2538464"/>
            <a:ext cx="1371119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will energize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 rot="5400000">
            <a:off x="3779911" y="4733226"/>
            <a:ext cx="1584175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Tahoma" charset="0"/>
                <a:cs typeface="Tahoma" charset="0"/>
              </a:rPr>
              <a:t>w</a:t>
            </a: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ill lead to envy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896" y="3429000"/>
            <a:ext cx="1881567" cy="646331"/>
            <a:chOff x="3635896" y="3429000"/>
            <a:chExt cx="1881567" cy="646331"/>
          </a:xfrm>
        </p:grpSpPr>
        <p:pic>
          <p:nvPicPr>
            <p:cNvPr id="79" name="Picture 22" descr="Messages Image(63376523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148" y="3480069"/>
              <a:ext cx="1852315" cy="5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8"/>
            <p:cNvSpPr txBox="1">
              <a:spLocks noChangeArrowheads="1"/>
            </p:cNvSpPr>
            <p:nvPr/>
          </p:nvSpPr>
          <p:spPr bwMode="auto">
            <a:xfrm>
              <a:off x="3635896" y="3429000"/>
              <a:ext cx="18722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Desire for IDENTITY</a:t>
              </a:r>
              <a:endParaRPr lang="en-US" sz="1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pic>
        <p:nvPicPr>
          <p:cNvPr id="2" name="Picture 1" descr="3colead-p32c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496" y="4005064"/>
            <a:ext cx="1764000" cy="2488500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4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2" grpId="0"/>
      <p:bldP spid="81" grpId="0"/>
      <p:bldP spid="8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cocom-p6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432" y="891340"/>
            <a:ext cx="7272000" cy="5057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greed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greed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71" name="Picture 3" descr="Messages Image(100635635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53" y="1954359"/>
            <a:ext cx="3647863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07704" y="1187616"/>
            <a:ext cx="5302659" cy="5256000"/>
            <a:chOff x="1907704" y="1187616"/>
            <a:chExt cx="5302659" cy="5256000"/>
          </a:xfrm>
        </p:grpSpPr>
        <p:pic>
          <p:nvPicPr>
            <p:cNvPr id="72" name="Picture 17" descr="Messages Image(282159182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87616"/>
              <a:ext cx="5302659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1"/>
            <p:cNvSpPr txBox="1">
              <a:spLocks noChangeArrowheads="1"/>
            </p:cNvSpPr>
            <p:nvPr/>
          </p:nvSpPr>
          <p:spPr bwMode="auto">
            <a:xfrm>
              <a:off x="3599664" y="1233687"/>
              <a:ext cx="1944216" cy="49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  <a:latin typeface="Tahoma" charset="0"/>
                  <a:cs typeface="Tahoma" charset="0"/>
                </a:rPr>
                <a:t>NEED-ORIENTED EVANGELISM</a:t>
              </a:r>
              <a:endParaRPr lang="en-US" sz="1600" b="1" dirty="0">
                <a:solidFill>
                  <a:schemeClr val="tx2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378170" y="1760534"/>
            <a:ext cx="4347730" cy="4188510"/>
            <a:chOff x="6203950" y="2149646"/>
            <a:chExt cx="8875713" cy="8550104"/>
          </a:xfrm>
        </p:grpSpPr>
        <p:pic>
          <p:nvPicPr>
            <p:cNvPr id="74" name="Picture 1" descr="Messages Image(500929198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950" y="2563813"/>
              <a:ext cx="8875713" cy="813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>
              <a:spLocks noChangeAspect="1"/>
            </p:cNvSpPr>
            <p:nvPr/>
          </p:nvSpPr>
          <p:spPr>
            <a:xfrm>
              <a:off x="6491714" y="2149646"/>
              <a:ext cx="8280742" cy="8280741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  <a:latin typeface="Tahoma"/>
                  <a:cs typeface="Tahoma"/>
                </a:rPr>
                <a:t>unless you </a:t>
              </a:r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share what you have received</a:t>
              </a:r>
              <a:endParaRPr lang="en-US" sz="18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76" name="TextBox 15"/>
          <p:cNvSpPr txBox="1">
            <a:spLocks noChangeArrowheads="1"/>
          </p:cNvSpPr>
          <p:nvPr/>
        </p:nvSpPr>
        <p:spPr bwMode="auto">
          <a:xfrm>
            <a:off x="3653784" y="6066661"/>
            <a:ext cx="18458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GREED</a:t>
            </a:r>
            <a:endParaRPr lang="en-US" sz="16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 rot="16200000">
            <a:off x="3878359" y="2538464"/>
            <a:ext cx="1371119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will energize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 rot="5400000">
            <a:off x="3779911" y="4733226"/>
            <a:ext cx="1584175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Tahoma" charset="0"/>
                <a:cs typeface="Tahoma" charset="0"/>
              </a:rPr>
              <a:t>w</a:t>
            </a: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ill lead to greed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896" y="3429000"/>
            <a:ext cx="1881567" cy="646331"/>
            <a:chOff x="3635896" y="3429000"/>
            <a:chExt cx="1881567" cy="646331"/>
          </a:xfrm>
        </p:grpSpPr>
        <p:pic>
          <p:nvPicPr>
            <p:cNvPr id="79" name="Picture 22" descr="Messages Image(63376523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148" y="3480069"/>
              <a:ext cx="1852315" cy="5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8"/>
            <p:cNvSpPr txBox="1">
              <a:spLocks noChangeArrowheads="1"/>
            </p:cNvSpPr>
            <p:nvPr/>
          </p:nvSpPr>
          <p:spPr bwMode="auto">
            <a:xfrm>
              <a:off x="3635896" y="3429000"/>
              <a:ext cx="18722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Desire for SUSTENANCE</a:t>
              </a:r>
              <a:endParaRPr lang="en-US" sz="1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1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2" grpId="0"/>
      <p:bldP spid="81" grpId="0"/>
      <p:bldP spid="8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ocom-p7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432" y="887162"/>
            <a:ext cx="7272000" cy="5062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anger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anger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71" name="Picture 3" descr="Messages Image(100635635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53" y="1954359"/>
            <a:ext cx="3647863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07704" y="1187616"/>
            <a:ext cx="5302659" cy="5256000"/>
            <a:chOff x="1907704" y="1187616"/>
            <a:chExt cx="5302659" cy="5256000"/>
          </a:xfrm>
        </p:grpSpPr>
        <p:pic>
          <p:nvPicPr>
            <p:cNvPr id="72" name="Picture 17" descr="Messages Image(282159182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87616"/>
              <a:ext cx="5302659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1"/>
            <p:cNvSpPr txBox="1">
              <a:spLocks noChangeArrowheads="1"/>
            </p:cNvSpPr>
            <p:nvPr/>
          </p:nvSpPr>
          <p:spPr bwMode="auto">
            <a:xfrm>
              <a:off x="3599664" y="1233687"/>
              <a:ext cx="1944216" cy="49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  <a:latin typeface="Tahoma" charset="0"/>
                  <a:cs typeface="Tahoma" charset="0"/>
                </a:rPr>
                <a:t>LOVING RELATIONSHIPS</a:t>
              </a:r>
              <a:endParaRPr lang="en-US" sz="1600" b="1" dirty="0">
                <a:solidFill>
                  <a:schemeClr val="tx2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378170" y="1760534"/>
            <a:ext cx="4347730" cy="4188510"/>
            <a:chOff x="6203950" y="2149646"/>
            <a:chExt cx="8875713" cy="8550104"/>
          </a:xfrm>
        </p:grpSpPr>
        <p:pic>
          <p:nvPicPr>
            <p:cNvPr id="74" name="Picture 1" descr="Messages Image(500929198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950" y="2563813"/>
              <a:ext cx="8875713" cy="813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>
              <a:spLocks noChangeAspect="1"/>
            </p:cNvSpPr>
            <p:nvPr/>
          </p:nvSpPr>
          <p:spPr>
            <a:xfrm>
              <a:off x="6491714" y="2149646"/>
              <a:ext cx="8280742" cy="8280741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  <a:latin typeface="Tahoma"/>
                  <a:cs typeface="Tahoma"/>
                </a:rPr>
                <a:t>unless you </a:t>
              </a:r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balance justice and grace</a:t>
              </a:r>
              <a:endParaRPr lang="en-US" sz="18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76" name="TextBox 15"/>
          <p:cNvSpPr txBox="1">
            <a:spLocks noChangeArrowheads="1"/>
          </p:cNvSpPr>
          <p:nvPr/>
        </p:nvSpPr>
        <p:spPr bwMode="auto">
          <a:xfrm>
            <a:off x="3653784" y="6066661"/>
            <a:ext cx="18458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ANGER</a:t>
            </a:r>
            <a:endParaRPr lang="en-US" sz="16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 rot="16200000">
            <a:off x="3878359" y="2538464"/>
            <a:ext cx="1371119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will energize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 rot="5400000">
            <a:off x="3779911" y="4733226"/>
            <a:ext cx="1584175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Tahoma" charset="0"/>
                <a:cs typeface="Tahoma" charset="0"/>
              </a:rPr>
              <a:t>w</a:t>
            </a: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ill lead to anger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896" y="3429000"/>
            <a:ext cx="1881567" cy="646331"/>
            <a:chOff x="3635896" y="3429000"/>
            <a:chExt cx="1881567" cy="646331"/>
          </a:xfrm>
        </p:grpSpPr>
        <p:pic>
          <p:nvPicPr>
            <p:cNvPr id="79" name="Picture 22" descr="Messages Image(63376523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148" y="3480069"/>
              <a:ext cx="1852315" cy="5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8"/>
            <p:cNvSpPr txBox="1">
              <a:spLocks noChangeArrowheads="1"/>
            </p:cNvSpPr>
            <p:nvPr/>
          </p:nvSpPr>
          <p:spPr bwMode="auto">
            <a:xfrm>
              <a:off x="3635896" y="3429000"/>
              <a:ext cx="18722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Desire for JUSTICE</a:t>
              </a:r>
              <a:endParaRPr lang="en-US" sz="1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pic>
        <p:nvPicPr>
          <p:cNvPr id="2" name="Picture 1" descr="3colead-p32b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496" y="4005064"/>
            <a:ext cx="1764000" cy="2488500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03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2" grpId="0"/>
      <p:bldP spid="81" grpId="0"/>
      <p:bldP spid="8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cocom-p8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432" y="886495"/>
            <a:ext cx="7272000" cy="506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sloth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sloth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71" name="Picture 3" descr="Messages Image(100635635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53" y="1954359"/>
            <a:ext cx="3647863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07704" y="1187616"/>
            <a:ext cx="5302659" cy="5256000"/>
            <a:chOff x="1907704" y="1187616"/>
            <a:chExt cx="5302659" cy="5256000"/>
          </a:xfrm>
        </p:grpSpPr>
        <p:pic>
          <p:nvPicPr>
            <p:cNvPr id="72" name="Picture 17" descr="Messages Image(282159182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87616"/>
              <a:ext cx="5302659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1"/>
            <p:cNvSpPr txBox="1">
              <a:spLocks noChangeArrowheads="1"/>
            </p:cNvSpPr>
            <p:nvPr/>
          </p:nvSpPr>
          <p:spPr bwMode="auto">
            <a:xfrm>
              <a:off x="3599664" y="1233687"/>
              <a:ext cx="1944216" cy="49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  <a:latin typeface="Tahoma" charset="0"/>
                  <a:cs typeface="Tahoma" charset="0"/>
                </a:rPr>
                <a:t>PASSIONATE SPIRITUALITY</a:t>
              </a:r>
              <a:endParaRPr lang="en-US" sz="1600" b="1" dirty="0">
                <a:solidFill>
                  <a:schemeClr val="tx2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378170" y="1760534"/>
            <a:ext cx="4347730" cy="4188510"/>
            <a:chOff x="6203950" y="2149646"/>
            <a:chExt cx="8875713" cy="8550104"/>
          </a:xfrm>
        </p:grpSpPr>
        <p:pic>
          <p:nvPicPr>
            <p:cNvPr id="74" name="Picture 1" descr="Messages Image(500929198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950" y="2563813"/>
              <a:ext cx="8875713" cy="813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>
              <a:spLocks noChangeAspect="1"/>
            </p:cNvSpPr>
            <p:nvPr/>
          </p:nvSpPr>
          <p:spPr>
            <a:xfrm>
              <a:off x="6491714" y="2149646"/>
              <a:ext cx="8280742" cy="8280741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  <a:latin typeface="Tahoma"/>
                  <a:cs typeface="Tahoma"/>
                </a:rPr>
                <a:t>unless you </a:t>
              </a:r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seek to fully experience God</a:t>
              </a:r>
              <a:endParaRPr lang="en-US" sz="18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76" name="TextBox 15"/>
          <p:cNvSpPr txBox="1">
            <a:spLocks noChangeArrowheads="1"/>
          </p:cNvSpPr>
          <p:nvPr/>
        </p:nvSpPr>
        <p:spPr bwMode="auto">
          <a:xfrm>
            <a:off x="3653784" y="6066661"/>
            <a:ext cx="18458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SLOTH</a:t>
            </a:r>
            <a:endParaRPr lang="en-US" sz="16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 rot="16200000">
            <a:off x="3878359" y="2538464"/>
            <a:ext cx="1371119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will energize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 rot="5400000">
            <a:off x="3779911" y="4733226"/>
            <a:ext cx="1584175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Tahoma" charset="0"/>
                <a:cs typeface="Tahoma" charset="0"/>
              </a:rPr>
              <a:t>w</a:t>
            </a: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ill lead to sloth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896" y="3429000"/>
            <a:ext cx="1881567" cy="646331"/>
            <a:chOff x="3635896" y="3429000"/>
            <a:chExt cx="1881567" cy="646331"/>
          </a:xfrm>
        </p:grpSpPr>
        <p:pic>
          <p:nvPicPr>
            <p:cNvPr id="79" name="Picture 22" descr="Messages Image(63376523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148" y="3480069"/>
              <a:ext cx="1852315" cy="5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8"/>
            <p:cNvSpPr txBox="1">
              <a:spLocks noChangeArrowheads="1"/>
            </p:cNvSpPr>
            <p:nvPr/>
          </p:nvSpPr>
          <p:spPr bwMode="auto">
            <a:xfrm>
              <a:off x="3635896" y="3429000"/>
              <a:ext cx="18722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Desire for RENEWAL</a:t>
              </a:r>
              <a:endParaRPr lang="en-US" sz="1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pic>
        <p:nvPicPr>
          <p:cNvPr id="5" name="Picture 4" descr="3colead-p32a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496" y="4005064"/>
            <a:ext cx="1764000" cy="24885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0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2" grpId="0"/>
      <p:bldP spid="81" grpId="0"/>
      <p:bldP spid="8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ocom-p8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886495"/>
            <a:ext cx="7272000" cy="506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lust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 path away from lust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71" name="Picture 3" descr="Messages Image(100635635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53" y="1954359"/>
            <a:ext cx="3647863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07704" y="1187616"/>
            <a:ext cx="5302659" cy="5256000"/>
            <a:chOff x="1907704" y="1187616"/>
            <a:chExt cx="5302659" cy="5256000"/>
          </a:xfrm>
        </p:grpSpPr>
        <p:pic>
          <p:nvPicPr>
            <p:cNvPr id="72" name="Picture 17" descr="Messages Image(282159182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87616"/>
              <a:ext cx="5302659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1"/>
            <p:cNvSpPr txBox="1">
              <a:spLocks noChangeArrowheads="1"/>
            </p:cNvSpPr>
            <p:nvPr/>
          </p:nvSpPr>
          <p:spPr bwMode="auto">
            <a:xfrm>
              <a:off x="3599664" y="1233687"/>
              <a:ext cx="1944216" cy="49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 dirty="0" smtClean="0">
                  <a:solidFill>
                    <a:schemeClr val="tx2"/>
                  </a:solidFill>
                  <a:latin typeface="Tahoma" charset="0"/>
                  <a:cs typeface="Tahoma" charset="0"/>
                </a:rPr>
                <a:t>INSPIRING WORSHIP</a:t>
              </a:r>
              <a:endParaRPr lang="en-US" sz="1600" b="1" dirty="0">
                <a:solidFill>
                  <a:schemeClr val="tx2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378170" y="1760534"/>
            <a:ext cx="4347730" cy="4188510"/>
            <a:chOff x="6203950" y="2149646"/>
            <a:chExt cx="8875713" cy="8550104"/>
          </a:xfrm>
        </p:grpSpPr>
        <p:pic>
          <p:nvPicPr>
            <p:cNvPr id="74" name="Picture 1" descr="Messages Image(500929198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950" y="2563813"/>
              <a:ext cx="8875713" cy="813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>
              <a:spLocks noChangeAspect="1"/>
            </p:cNvSpPr>
            <p:nvPr/>
          </p:nvSpPr>
          <p:spPr>
            <a:xfrm>
              <a:off x="6491714" y="2149646"/>
              <a:ext cx="8280742" cy="8280741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/>
                  </a:solidFill>
                  <a:latin typeface="Tahoma"/>
                  <a:cs typeface="Tahoma"/>
                </a:rPr>
                <a:t>unless you </a:t>
              </a:r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worship God with all your senses</a:t>
              </a:r>
              <a:endParaRPr lang="en-US" sz="18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76" name="TextBox 15"/>
          <p:cNvSpPr txBox="1">
            <a:spLocks noChangeArrowheads="1"/>
          </p:cNvSpPr>
          <p:nvPr/>
        </p:nvSpPr>
        <p:spPr bwMode="auto">
          <a:xfrm>
            <a:off x="3653784" y="6066661"/>
            <a:ext cx="18458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LUST</a:t>
            </a:r>
            <a:endParaRPr lang="en-US" sz="16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 rot="16200000">
            <a:off x="3878359" y="2538464"/>
            <a:ext cx="1371119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will energize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 rot="5400000">
            <a:off x="3779911" y="4733226"/>
            <a:ext cx="1584175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dirty="0">
                <a:solidFill>
                  <a:schemeClr val="tx2"/>
                </a:solidFill>
                <a:latin typeface="Tahoma" charset="0"/>
                <a:cs typeface="Tahoma" charset="0"/>
              </a:rPr>
              <a:t>w</a:t>
            </a:r>
            <a:r>
              <a:rPr lang="en-US" sz="1400" dirty="0" smtClean="0">
                <a:solidFill>
                  <a:schemeClr val="tx2"/>
                </a:solidFill>
                <a:latin typeface="Tahoma" charset="0"/>
                <a:cs typeface="Tahoma" charset="0"/>
              </a:rPr>
              <a:t>ill lead to lust</a:t>
            </a:r>
            <a:endParaRPr lang="en-US" sz="1400" dirty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5896" y="3429000"/>
            <a:ext cx="1881567" cy="646331"/>
            <a:chOff x="3635896" y="3429000"/>
            <a:chExt cx="1881567" cy="646331"/>
          </a:xfrm>
        </p:grpSpPr>
        <p:pic>
          <p:nvPicPr>
            <p:cNvPr id="79" name="Picture 22" descr="Messages Image(63376523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148" y="3480069"/>
              <a:ext cx="1852315" cy="5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18"/>
            <p:cNvSpPr txBox="1">
              <a:spLocks noChangeArrowheads="1"/>
            </p:cNvSpPr>
            <p:nvPr/>
          </p:nvSpPr>
          <p:spPr bwMode="auto">
            <a:xfrm>
              <a:off x="3635896" y="3429000"/>
              <a:ext cx="18722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ctr" eaLnBrk="1" hangingPunct="1"/>
              <a:r>
                <a:rPr lang="en-US" sz="1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Desire for INTIMACY</a:t>
              </a:r>
              <a:endParaRPr lang="en-US" sz="1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3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2" grpId="0"/>
      <p:bldP spid="81" grpId="0"/>
      <p:bldP spid="8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7"/>
          <p:cNvSpPr txBox="1">
            <a:spLocks noChangeArrowheads="1"/>
          </p:cNvSpPr>
          <p:nvPr/>
        </p:nvSpPr>
        <p:spPr bwMode="auto">
          <a:xfrm>
            <a:off x="2362200" y="-27384"/>
            <a:ext cx="6781800" cy="1143000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 eaLnBrk="1" hangingPunct="1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The deepest level of the Trinitarian Compass</a:t>
            </a:r>
            <a:endParaRPr lang="en-US" sz="3400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3538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225" y="1054070"/>
            <a:ext cx="5494588" cy="54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563888" y="3455102"/>
            <a:ext cx="2016224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God</a:t>
            </a:r>
            <a:endParaRPr lang="en-US" sz="2800" b="1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88435" y="2029078"/>
            <a:ext cx="3575824" cy="3545798"/>
            <a:chOff x="2788435" y="2029078"/>
            <a:chExt cx="3575824" cy="3545798"/>
          </a:xfrm>
        </p:grpSpPr>
        <p:sp>
          <p:nvSpPr>
            <p:cNvPr id="35" name="TextBox 34"/>
            <p:cNvSpPr txBox="1">
              <a:spLocks noChangeAspect="1"/>
            </p:cNvSpPr>
            <p:nvPr/>
          </p:nvSpPr>
          <p:spPr>
            <a:xfrm>
              <a:off x="2813602" y="2033196"/>
              <a:ext cx="3527998" cy="352799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Father</a:t>
              </a:r>
              <a:endParaRPr lang="en-US" sz="2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33" name="TextBox 32"/>
            <p:cNvSpPr txBox="1">
              <a:spLocks noChangeAspect="1"/>
            </p:cNvSpPr>
            <p:nvPr/>
          </p:nvSpPr>
          <p:spPr>
            <a:xfrm rot="7207839">
              <a:off x="2788434" y="2046881"/>
              <a:ext cx="3527996" cy="352799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Son</a:t>
              </a:r>
              <a:endParaRPr lang="en-US" sz="2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34" name="TextBox 33"/>
            <p:cNvSpPr txBox="1">
              <a:spLocks noChangeAspect="1"/>
            </p:cNvSpPr>
            <p:nvPr/>
          </p:nvSpPr>
          <p:spPr>
            <a:xfrm rot="14401607">
              <a:off x="2836262" y="2029078"/>
              <a:ext cx="3527998" cy="352799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Tahoma"/>
                  <a:cs typeface="Tahoma"/>
                </a:rPr>
                <a:t>Holy Spirit</a:t>
              </a:r>
              <a:endParaRPr lang="en-US" sz="2800" b="1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30720" name="Group 30719"/>
          <p:cNvGrpSpPr/>
          <p:nvPr/>
        </p:nvGrpSpPr>
        <p:grpSpPr>
          <a:xfrm>
            <a:off x="3100440" y="2204864"/>
            <a:ext cx="2970770" cy="2073382"/>
            <a:chOff x="3100440" y="2204864"/>
            <a:chExt cx="2970770" cy="2073382"/>
          </a:xfrm>
        </p:grpSpPr>
        <p:sp>
          <p:nvSpPr>
            <p:cNvPr id="54" name="TextBox 53"/>
            <p:cNvSpPr txBox="1"/>
            <p:nvPr/>
          </p:nvSpPr>
          <p:spPr>
            <a:xfrm rot="16200000">
              <a:off x="4134780" y="2649875"/>
              <a:ext cx="495672" cy="325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is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9799933">
              <a:off x="3380512" y="3945064"/>
              <a:ext cx="495672" cy="325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is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801726">
              <a:off x="5330638" y="3949521"/>
              <a:ext cx="495672" cy="325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is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rot="7200000" flipH="1">
              <a:off x="5459150" y="3663038"/>
              <a:ext cx="0" cy="122412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arrow" w="med" len="sm"/>
              <a:tailEnd type="arrow" w="med" len="sm"/>
            </a:ln>
            <a:effectLst>
              <a:outerShdw blurRad="50800" dist="50800" dir="2700000" algn="t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14400000">
              <a:off x="3712500" y="3666186"/>
              <a:ext cx="0" cy="122412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arrow" w="med" len="sm"/>
              <a:tailEnd type="arrow" w="med" len="sm"/>
            </a:ln>
            <a:effectLst>
              <a:outerShdw blurRad="50800" dist="50800" dir="2700000" algn="t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4" name="Straight Arrow Connector 3"/>
            <p:cNvCxnSpPr/>
            <p:nvPr/>
          </p:nvCxnSpPr>
          <p:spPr bwMode="auto">
            <a:xfrm>
              <a:off x="4579650" y="2204864"/>
              <a:ext cx="0" cy="122412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arrow" w="med" len="sm"/>
              <a:tailEnd type="arrow" w="med" len="sm"/>
            </a:ln>
            <a:effectLst>
              <a:outerShdw blurRad="50800" dist="50800" dir="2700000" algn="tl" rotWithShape="0">
                <a:srgbClr val="000000">
                  <a:alpha val="50000"/>
                </a:srgbClr>
              </a:outerShdw>
            </a:effectLst>
          </p:spPr>
        </p:cxnSp>
      </p:grpSp>
      <p:grpSp>
        <p:nvGrpSpPr>
          <p:cNvPr id="30721" name="Group 30720"/>
          <p:cNvGrpSpPr/>
          <p:nvPr/>
        </p:nvGrpSpPr>
        <p:grpSpPr>
          <a:xfrm>
            <a:off x="2651160" y="1860404"/>
            <a:ext cx="3845161" cy="3899847"/>
            <a:chOff x="2651160" y="1860404"/>
            <a:chExt cx="3845161" cy="3899847"/>
          </a:xfrm>
        </p:grpSpPr>
        <p:sp>
          <p:nvSpPr>
            <p:cNvPr id="51" name="TextBox 50"/>
            <p:cNvSpPr txBox="1">
              <a:spLocks noChangeAspect="1"/>
            </p:cNvSpPr>
            <p:nvPr/>
          </p:nvSpPr>
          <p:spPr>
            <a:xfrm rot="18006120">
              <a:off x="2651158" y="1860406"/>
              <a:ext cx="3843138" cy="384313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is not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46" name="Freeform 45"/>
            <p:cNvSpPr>
              <a:spLocks noChangeAspect="1"/>
            </p:cNvSpPr>
            <p:nvPr/>
          </p:nvSpPr>
          <p:spPr>
            <a:xfrm flipH="1">
              <a:off x="2822079" y="2359626"/>
              <a:ext cx="725611" cy="1259998"/>
            </a:xfrm>
            <a:custGeom>
              <a:avLst/>
              <a:gdLst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  <a:gd name="connsiteX0" fmla="*/ 0 w 879480"/>
                <a:gd name="connsiteY0" fmla="*/ 0 h 1527175"/>
                <a:gd name="connsiteX1" fmla="*/ 879475 w 879480"/>
                <a:gd name="connsiteY1" fmla="*/ 1527175 h 1527175"/>
                <a:gd name="connsiteX2" fmla="*/ 879475 w 879480"/>
                <a:gd name="connsiteY2" fmla="*/ 1527175 h 1527175"/>
                <a:gd name="connsiteX0" fmla="*/ 0 w 879480"/>
                <a:gd name="connsiteY0" fmla="*/ 0 h 1527175"/>
                <a:gd name="connsiteX1" fmla="*/ 879475 w 879480"/>
                <a:gd name="connsiteY1" fmla="*/ 1527175 h 1527175"/>
                <a:gd name="connsiteX2" fmla="*/ 879475 w 879480"/>
                <a:gd name="connsiteY2" fmla="*/ 1527175 h 1527175"/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9475" h="1527175">
                  <a:moveTo>
                    <a:pt x="0" y="0"/>
                  </a:moveTo>
                  <a:cubicBezTo>
                    <a:pt x="264583" y="172508"/>
                    <a:pt x="804627" y="712444"/>
                    <a:pt x="879475" y="1527175"/>
                  </a:cubicBezTo>
                  <a:lnTo>
                    <a:pt x="879475" y="1527175"/>
                  </a:lnTo>
                </a:path>
              </a:pathLst>
            </a:custGeom>
            <a:ln w="57150" cmpd="sng">
              <a:solidFill>
                <a:srgbClr val="FFFFFF"/>
              </a:solidFill>
              <a:headEnd type="arrow" w="med" len="sm"/>
              <a:tailEnd type="arrow" w="med" len="sm"/>
            </a:ln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7" name="Freeform 46"/>
            <p:cNvSpPr>
              <a:spLocks noChangeAspect="1"/>
            </p:cNvSpPr>
            <p:nvPr/>
          </p:nvSpPr>
          <p:spPr>
            <a:xfrm>
              <a:off x="5603156" y="2358405"/>
              <a:ext cx="725611" cy="1259998"/>
            </a:xfrm>
            <a:custGeom>
              <a:avLst/>
              <a:gdLst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  <a:gd name="connsiteX0" fmla="*/ 0 w 879480"/>
                <a:gd name="connsiteY0" fmla="*/ 0 h 1527175"/>
                <a:gd name="connsiteX1" fmla="*/ 879475 w 879480"/>
                <a:gd name="connsiteY1" fmla="*/ 1527175 h 1527175"/>
                <a:gd name="connsiteX2" fmla="*/ 879475 w 879480"/>
                <a:gd name="connsiteY2" fmla="*/ 1527175 h 1527175"/>
                <a:gd name="connsiteX0" fmla="*/ 0 w 879480"/>
                <a:gd name="connsiteY0" fmla="*/ 0 h 1527175"/>
                <a:gd name="connsiteX1" fmla="*/ 879475 w 879480"/>
                <a:gd name="connsiteY1" fmla="*/ 1527175 h 1527175"/>
                <a:gd name="connsiteX2" fmla="*/ 879475 w 879480"/>
                <a:gd name="connsiteY2" fmla="*/ 1527175 h 1527175"/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9475" h="1527175">
                  <a:moveTo>
                    <a:pt x="0" y="0"/>
                  </a:moveTo>
                  <a:cubicBezTo>
                    <a:pt x="264583" y="172508"/>
                    <a:pt x="804627" y="712444"/>
                    <a:pt x="879475" y="1527175"/>
                  </a:cubicBezTo>
                  <a:lnTo>
                    <a:pt x="879475" y="1527175"/>
                  </a:lnTo>
                </a:path>
              </a:pathLst>
            </a:custGeom>
            <a:ln w="57150" cmpd="sng">
              <a:solidFill>
                <a:srgbClr val="FFFFFF"/>
              </a:solidFill>
              <a:headEnd type="arrow" w="med" len="sm"/>
              <a:tailEnd type="arrow" w="med" len="sm"/>
            </a:ln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8" name="Freeform 47"/>
            <p:cNvSpPr>
              <a:spLocks noChangeAspect="1"/>
            </p:cNvSpPr>
            <p:nvPr/>
          </p:nvSpPr>
          <p:spPr>
            <a:xfrm rot="7217343">
              <a:off x="4209194" y="4767447"/>
              <a:ext cx="725611" cy="1259998"/>
            </a:xfrm>
            <a:custGeom>
              <a:avLst/>
              <a:gdLst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  <a:gd name="connsiteX0" fmla="*/ 0 w 879480"/>
                <a:gd name="connsiteY0" fmla="*/ 0 h 1527175"/>
                <a:gd name="connsiteX1" fmla="*/ 879475 w 879480"/>
                <a:gd name="connsiteY1" fmla="*/ 1527175 h 1527175"/>
                <a:gd name="connsiteX2" fmla="*/ 879475 w 879480"/>
                <a:gd name="connsiteY2" fmla="*/ 1527175 h 1527175"/>
                <a:gd name="connsiteX0" fmla="*/ 0 w 879480"/>
                <a:gd name="connsiteY0" fmla="*/ 0 h 1527175"/>
                <a:gd name="connsiteX1" fmla="*/ 879475 w 879480"/>
                <a:gd name="connsiteY1" fmla="*/ 1527175 h 1527175"/>
                <a:gd name="connsiteX2" fmla="*/ 879475 w 879480"/>
                <a:gd name="connsiteY2" fmla="*/ 1527175 h 1527175"/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  <a:gd name="connsiteX0" fmla="*/ 0 w 879475"/>
                <a:gd name="connsiteY0" fmla="*/ 0 h 1527175"/>
                <a:gd name="connsiteX1" fmla="*/ 879475 w 879475"/>
                <a:gd name="connsiteY1" fmla="*/ 1527175 h 1527175"/>
                <a:gd name="connsiteX2" fmla="*/ 879475 w 879475"/>
                <a:gd name="connsiteY2" fmla="*/ 1527175 h 152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9475" h="1527175">
                  <a:moveTo>
                    <a:pt x="0" y="0"/>
                  </a:moveTo>
                  <a:cubicBezTo>
                    <a:pt x="264583" y="172508"/>
                    <a:pt x="804627" y="712444"/>
                    <a:pt x="879475" y="1527175"/>
                  </a:cubicBezTo>
                  <a:lnTo>
                    <a:pt x="879475" y="1527175"/>
                  </a:lnTo>
                </a:path>
              </a:pathLst>
            </a:custGeom>
            <a:ln w="57150" cmpd="sng">
              <a:solidFill>
                <a:srgbClr val="FFFFFF"/>
              </a:solidFill>
              <a:headEnd type="arrow" w="med" len="sm"/>
              <a:tailEnd type="arrow" w="med" len="sm"/>
            </a:ln>
            <a:effectLst>
              <a:outerShdw blurRad="50800" dist="50800" dir="2700000" algn="tl" rotWithShape="0">
                <a:prstClr val="black">
                  <a:alpha val="5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50" name="TextBox 49"/>
            <p:cNvSpPr txBox="1">
              <a:spLocks noChangeAspect="1"/>
            </p:cNvSpPr>
            <p:nvPr/>
          </p:nvSpPr>
          <p:spPr>
            <a:xfrm rot="10800000">
              <a:off x="2651581" y="1860833"/>
              <a:ext cx="3843138" cy="384313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is not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49" name="TextBox 48"/>
            <p:cNvSpPr txBox="1">
              <a:spLocks noChangeAspect="1"/>
            </p:cNvSpPr>
            <p:nvPr/>
          </p:nvSpPr>
          <p:spPr>
            <a:xfrm rot="3601508">
              <a:off x="2653185" y="1862832"/>
              <a:ext cx="3843138" cy="384313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Tahoma"/>
                  <a:cs typeface="Tahoma"/>
                </a:rPr>
                <a:t>is not</a:t>
              </a:r>
              <a:endParaRPr lang="en-US" sz="1400" dirty="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5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The Communal Test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419872" y="1295088"/>
            <a:ext cx="3587838" cy="4897624"/>
            <a:chOff x="3419872" y="1295088"/>
            <a:chExt cx="3587838" cy="4897624"/>
          </a:xfrm>
        </p:grpSpPr>
        <p:sp>
          <p:nvSpPr>
            <p:cNvPr id="28" name="TextBox 31"/>
            <p:cNvSpPr txBox="1">
              <a:spLocks noChangeArrowheads="1"/>
            </p:cNvSpPr>
            <p:nvPr/>
          </p:nvSpPr>
          <p:spPr bwMode="auto">
            <a:xfrm>
              <a:off x="3419872" y="5757884"/>
              <a:ext cx="21536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1800">
                  <a:solidFill>
                    <a:schemeClr val="bg1"/>
                  </a:solidFill>
                  <a:latin typeface="Tahoma"/>
                  <a:cs typeface="Tahoma"/>
                </a:rPr>
                <a:t>intimacy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419872" y="5685413"/>
              <a:ext cx="2536492" cy="507299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7" name="TextBox 30"/>
            <p:cNvSpPr txBox="1">
              <a:spLocks noChangeArrowheads="1"/>
            </p:cNvSpPr>
            <p:nvPr/>
          </p:nvSpPr>
          <p:spPr bwMode="auto">
            <a:xfrm>
              <a:off x="3456108" y="5730476"/>
              <a:ext cx="16306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intimacy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419872" y="4947061"/>
              <a:ext cx="1920544" cy="507299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3419872" y="4992124"/>
              <a:ext cx="16306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renewal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419872" y="4226982"/>
              <a:ext cx="3189189" cy="507298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>
              <a:off x="3460241" y="4272045"/>
              <a:ext cx="23414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justice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419872" y="3482932"/>
              <a:ext cx="3333789" cy="507299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1" name="TextBox 18"/>
            <p:cNvSpPr txBox="1">
              <a:spLocks noChangeArrowheads="1"/>
            </p:cNvSpPr>
            <p:nvPr/>
          </p:nvSpPr>
          <p:spPr bwMode="auto">
            <a:xfrm>
              <a:off x="3462071" y="3527995"/>
              <a:ext cx="244759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sustenance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419872" y="2757945"/>
              <a:ext cx="2862441" cy="507299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3456105" y="2803008"/>
              <a:ext cx="21015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>
                  <a:solidFill>
                    <a:schemeClr val="bg1"/>
                  </a:solidFill>
                  <a:latin typeface="Tahoma"/>
                  <a:cs typeface="Tahoma"/>
                </a:rPr>
                <a:t>identity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419872" y="2023024"/>
              <a:ext cx="2319193" cy="507298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3456109" y="2053476"/>
              <a:ext cx="21017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>
                  <a:solidFill>
                    <a:schemeClr val="bg1"/>
                  </a:solidFill>
                  <a:latin typeface="Tahoma"/>
                  <a:cs typeface="Tahoma"/>
                </a:rPr>
                <a:t>pleasure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419872" y="1295088"/>
              <a:ext cx="3587838" cy="507298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3456110" y="1325540"/>
              <a:ext cx="21960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power</a:t>
              </a:r>
            </a:p>
          </p:txBody>
        </p:sp>
      </p:grpSp>
      <p:sp>
        <p:nvSpPr>
          <p:cNvPr id="13" name="TextBox 33"/>
          <p:cNvSpPr txBox="1">
            <a:spLocks noChangeArrowheads="1"/>
          </p:cNvSpPr>
          <p:nvPr/>
        </p:nvSpPr>
        <p:spPr bwMode="auto">
          <a:xfrm>
            <a:off x="1043608" y="1231008"/>
            <a:ext cx="2376264" cy="50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Vulnerability: </a:t>
            </a:r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Pride</a:t>
            </a: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Empowering leadership</a:t>
            </a:r>
          </a:p>
          <a:p>
            <a:pPr algn="r" eaLnBrk="1" hangingPunct="1"/>
            <a:endParaRPr lang="en-US" sz="1200" b="1" dirty="0">
              <a:solidFill>
                <a:schemeClr val="tx1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 Gluttony</a:t>
            </a: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Effective structures</a:t>
            </a:r>
          </a:p>
          <a:p>
            <a:pPr algn="r" eaLnBrk="1" hangingPunct="1"/>
            <a:endParaRPr lang="en-US" sz="1200" b="1" dirty="0">
              <a:solidFill>
                <a:schemeClr val="tx1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 Envy</a:t>
            </a: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Gift-based ministry</a:t>
            </a:r>
          </a:p>
          <a:p>
            <a:pPr algn="r" eaLnBrk="1" hangingPunct="1"/>
            <a:endParaRPr lang="en-US" sz="1200" b="1" dirty="0">
              <a:solidFill>
                <a:schemeClr val="tx1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 Greed</a:t>
            </a: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Need-oriented evangelism</a:t>
            </a:r>
          </a:p>
          <a:p>
            <a:pPr algn="r" eaLnBrk="1" hangingPunct="1"/>
            <a:endParaRPr lang="en-US" sz="1200" b="1" dirty="0">
              <a:solidFill>
                <a:schemeClr val="tx1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 Anger</a:t>
            </a: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Loving relationships</a:t>
            </a:r>
          </a:p>
          <a:p>
            <a:pPr algn="r" eaLnBrk="1" hangingPunct="1"/>
            <a:endParaRPr lang="en-US" sz="1200" b="1" dirty="0">
              <a:solidFill>
                <a:schemeClr val="tx1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 Sloth</a:t>
            </a: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Passionate spirituality</a:t>
            </a:r>
          </a:p>
          <a:p>
            <a:pPr algn="r" eaLnBrk="1" hangingPunct="1"/>
            <a:endParaRPr lang="en-US" sz="1200" b="1" dirty="0">
              <a:solidFill>
                <a:schemeClr val="tx1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 Lust</a:t>
            </a:r>
          </a:p>
          <a:p>
            <a:pPr algn="r" eaLnBrk="1" hangingPunct="1"/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chemeClr val="tx1"/>
                </a:solidFill>
                <a:latin typeface="Tahoma"/>
                <a:cs typeface="Tahoma"/>
              </a:rPr>
              <a:t>Inspiring worship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156176" y="939563"/>
            <a:ext cx="2736304" cy="1237893"/>
            <a:chOff x="6084168" y="939563"/>
            <a:chExt cx="2736304" cy="1237893"/>
          </a:xfrm>
        </p:grpSpPr>
        <p:sp>
          <p:nvSpPr>
            <p:cNvPr id="31" name="Left Arrow 30"/>
            <p:cNvSpPr/>
            <p:nvPr/>
          </p:nvSpPr>
          <p:spPr bwMode="auto">
            <a:xfrm>
              <a:off x="6084168" y="939563"/>
              <a:ext cx="2736304" cy="1237893"/>
            </a:xfrm>
            <a:prstGeom prst="leftArrow">
              <a:avLst>
                <a:gd name="adj1" fmla="val 53055"/>
                <a:gd name="adj2" fmla="val 62645"/>
              </a:avLst>
            </a:prstGeom>
            <a:solidFill>
              <a:srgbClr val="FF4A29"/>
            </a:solidFill>
            <a:ln>
              <a:noFill/>
            </a:ln>
            <a:effectLst>
              <a:outerShdw blurRad="190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r>
                <a:rPr lang="en-US" sz="1000" dirty="0">
                  <a:effectLst>
                    <a:outerShdw blurRad="63500" dist="63500" dir="2700000" algn="tl" rotWithShape="0">
                      <a:schemeClr val="tx1">
                        <a:alpha val="50000"/>
                      </a:schemeClr>
                    </a:outerShdw>
                  </a:effectLst>
                  <a:latin typeface="Tahoma"/>
                  <a:cs typeface="Tahoma"/>
                </a:rPr>
                <a:t> </a:t>
              </a:r>
            </a:p>
          </p:txBody>
        </p:sp>
        <p:sp>
          <p:nvSpPr>
            <p:cNvPr id="32" name="Rectangle 5"/>
            <p:cNvSpPr>
              <a:spLocks/>
            </p:cNvSpPr>
            <p:nvPr/>
          </p:nvSpPr>
          <p:spPr bwMode="auto">
            <a:xfrm>
              <a:off x="6539045" y="1297565"/>
              <a:ext cx="228142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FFFFFF"/>
                  </a:solidFill>
                  <a:latin typeface="Tahoma"/>
                  <a:ea typeface="ＭＳ Ｐゴシック" charset="0"/>
                  <a:cs typeface="Tahoma"/>
                  <a:sym typeface="Gill Sans" charset="0"/>
                </a:rPr>
                <a:t>Always start with your</a:t>
              </a:r>
            </a:p>
            <a:p>
              <a:pPr algn="l"/>
              <a:r>
                <a:rPr lang="en-US" sz="1600" i="1" dirty="0">
                  <a:solidFill>
                    <a:srgbClr val="FFFFFF"/>
                  </a:solidFill>
                  <a:latin typeface="Tahoma"/>
                  <a:ea typeface="ＭＳ Ｐゴシック" charset="0"/>
                  <a:cs typeface="Tahoma"/>
                  <a:sym typeface="Gill Sans" charset="0"/>
                </a:rPr>
                <a:t>strongest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6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Sin as the absence of light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2" name="Picture 1" descr="3cocom-p111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805102"/>
            <a:ext cx="3758345" cy="3964386"/>
          </a:xfrm>
          <a:prstGeom prst="rect">
            <a:avLst/>
          </a:prstGeom>
        </p:spPr>
      </p:pic>
      <p:pic>
        <p:nvPicPr>
          <p:cNvPr id="5" name="Picture 4" descr="3cocom-p111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770" y="1805102"/>
            <a:ext cx="3762798" cy="3960440"/>
          </a:xfrm>
          <a:prstGeom prst="rect">
            <a:avLst/>
          </a:prstGeom>
        </p:spPr>
      </p:pic>
      <p:sp>
        <p:nvSpPr>
          <p:cNvPr id="30" name="Rectangle 4"/>
          <p:cNvSpPr>
            <a:spLocks noChangeAspect="1"/>
          </p:cNvSpPr>
          <p:nvPr/>
        </p:nvSpPr>
        <p:spPr bwMode="auto">
          <a:xfrm>
            <a:off x="1259632" y="5805264"/>
            <a:ext cx="360040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 i="1" dirty="0" smtClean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Object colors</a:t>
            </a:r>
            <a:endParaRPr lang="en-US" sz="1800" i="1" dirty="0">
              <a:solidFill>
                <a:schemeClr val="tx1"/>
              </a:solidFill>
              <a:latin typeface="Tahoma"/>
              <a:cs typeface="Tahoma"/>
              <a:sym typeface="Gill Sans" charset="0"/>
            </a:endParaRPr>
          </a:p>
        </p:txBody>
      </p:sp>
      <p:sp>
        <p:nvSpPr>
          <p:cNvPr id="35" name="Rectangle 4"/>
          <p:cNvSpPr>
            <a:spLocks noChangeAspect="1"/>
          </p:cNvSpPr>
          <p:nvPr/>
        </p:nvSpPr>
        <p:spPr bwMode="auto">
          <a:xfrm>
            <a:off x="5292080" y="5805264"/>
            <a:ext cx="360040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 i="1" dirty="0" smtClean="0">
                <a:solidFill>
                  <a:schemeClr val="tx1"/>
                </a:solidFill>
                <a:latin typeface="Tahoma"/>
                <a:cs typeface="Tahoma"/>
                <a:sym typeface="Gill Sans" charset="0"/>
              </a:rPr>
              <a:t>The colors of light</a:t>
            </a:r>
            <a:endParaRPr lang="en-US" sz="1800" i="1" dirty="0">
              <a:solidFill>
                <a:schemeClr val="tx1"/>
              </a:solidFill>
              <a:latin typeface="Tahoma"/>
              <a:cs typeface="Tahoma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Addressing the deadly sins</a:t>
            </a:r>
            <a:b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within a small group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19872" y="1295088"/>
            <a:ext cx="3587838" cy="4897624"/>
            <a:chOff x="3419872" y="1295088"/>
            <a:chExt cx="3587838" cy="4897624"/>
          </a:xfrm>
        </p:grpSpPr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3419872" y="5757884"/>
              <a:ext cx="21536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1800">
                  <a:solidFill>
                    <a:schemeClr val="bg1"/>
                  </a:solidFill>
                  <a:latin typeface="Tahoma"/>
                  <a:cs typeface="Tahoma"/>
                </a:rPr>
                <a:t>intimacy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419872" y="5685413"/>
              <a:ext cx="2536492" cy="507299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1" name="TextBox 30"/>
            <p:cNvSpPr txBox="1">
              <a:spLocks noChangeArrowheads="1"/>
            </p:cNvSpPr>
            <p:nvPr/>
          </p:nvSpPr>
          <p:spPr bwMode="auto">
            <a:xfrm>
              <a:off x="3456108" y="5730476"/>
              <a:ext cx="16306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intimacy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419872" y="4947061"/>
              <a:ext cx="1920544" cy="507299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3419872" y="4992124"/>
              <a:ext cx="16306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renewal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419872" y="4226982"/>
              <a:ext cx="3189189" cy="507298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>
              <a:off x="3460241" y="4272045"/>
              <a:ext cx="23414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justice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419872" y="3482932"/>
              <a:ext cx="3333789" cy="507299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3462071" y="3527995"/>
              <a:ext cx="244759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sustenance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419872" y="2757945"/>
              <a:ext cx="2862441" cy="507299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3456105" y="2803008"/>
              <a:ext cx="21015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>
                  <a:solidFill>
                    <a:schemeClr val="bg1"/>
                  </a:solidFill>
                  <a:latin typeface="Tahoma"/>
                  <a:cs typeface="Tahoma"/>
                </a:rPr>
                <a:t>identity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419872" y="2023024"/>
              <a:ext cx="2319193" cy="507298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3456109" y="2053476"/>
              <a:ext cx="21017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>
                  <a:solidFill>
                    <a:schemeClr val="bg1"/>
                  </a:solidFill>
                  <a:latin typeface="Tahoma"/>
                  <a:cs typeface="Tahoma"/>
                </a:rPr>
                <a:t>pleasure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419872" y="1295088"/>
              <a:ext cx="3587838" cy="507298"/>
            </a:xfrm>
            <a:prstGeom prst="rect">
              <a:avLst/>
            </a:prstGeom>
            <a:solidFill>
              <a:srgbClr val="8AB2C9"/>
            </a:solidFill>
            <a:ln>
              <a:noFill/>
            </a:ln>
            <a:effectLst>
              <a:outerShdw blurRad="63500" dist="63500" dir="2700000" algn="tl" rotWithShape="0">
                <a:schemeClr val="tx1">
                  <a:alpha val="50000"/>
                </a:scheme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3" name="TextBox 9"/>
            <p:cNvSpPr txBox="1">
              <a:spLocks noChangeArrowheads="1"/>
            </p:cNvSpPr>
            <p:nvPr/>
          </p:nvSpPr>
          <p:spPr bwMode="auto">
            <a:xfrm>
              <a:off x="3456110" y="1325540"/>
              <a:ext cx="21960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1pPr>
              <a:lvl2pPr marL="742950" indent="-28575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2pPr>
              <a:lvl3pPr marL="11430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3pPr>
              <a:lvl4pPr marL="16002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4pPr>
              <a:lvl5pPr marL="2057400" indent="-228600" eaLnBrk="0" hangingPunct="0"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chemeClr val="bg1"/>
                  </a:solidFill>
                  <a:latin typeface="Tahoma"/>
                  <a:cs typeface="Tahoma"/>
                </a:rPr>
                <a:t>power</a:t>
              </a:r>
            </a:p>
          </p:txBody>
        </p:sp>
      </p:grpSp>
      <p:sp>
        <p:nvSpPr>
          <p:cNvPr id="24" name="TextBox 33"/>
          <p:cNvSpPr txBox="1">
            <a:spLocks noChangeArrowheads="1"/>
          </p:cNvSpPr>
          <p:nvPr/>
        </p:nvSpPr>
        <p:spPr bwMode="auto">
          <a:xfrm>
            <a:off x="1043608" y="1231008"/>
            <a:ext cx="2376264" cy="50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Vulnerability: </a:t>
            </a:r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Pride</a:t>
            </a: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Empowering leadership</a:t>
            </a:r>
          </a:p>
          <a:p>
            <a:pPr algn="r" eaLnBrk="1" hangingPunct="1"/>
            <a:endParaRPr lang="en-US" sz="1200" b="1" dirty="0">
              <a:solidFill>
                <a:srgbClr val="000000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 Gluttony</a:t>
            </a: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Effective structures</a:t>
            </a:r>
          </a:p>
          <a:p>
            <a:pPr algn="r" eaLnBrk="1" hangingPunct="1"/>
            <a:endParaRPr lang="en-US" sz="1200" b="1" dirty="0">
              <a:solidFill>
                <a:srgbClr val="000000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 Envy</a:t>
            </a: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Gift-based ministry</a:t>
            </a:r>
          </a:p>
          <a:p>
            <a:pPr algn="r" eaLnBrk="1" hangingPunct="1"/>
            <a:endParaRPr lang="en-US" sz="1200" b="1" dirty="0">
              <a:solidFill>
                <a:srgbClr val="000000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 Greed</a:t>
            </a: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Need-oriented evangelism</a:t>
            </a:r>
          </a:p>
          <a:p>
            <a:pPr algn="r" eaLnBrk="1" hangingPunct="1"/>
            <a:endParaRPr lang="en-US" sz="1200" b="1" dirty="0">
              <a:solidFill>
                <a:srgbClr val="000000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 Anger</a:t>
            </a: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Loving relationships</a:t>
            </a:r>
          </a:p>
          <a:p>
            <a:pPr algn="r" eaLnBrk="1" hangingPunct="1"/>
            <a:endParaRPr lang="en-US" sz="1200" b="1" dirty="0">
              <a:solidFill>
                <a:srgbClr val="000000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 Sloth</a:t>
            </a: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Passionate spirituality</a:t>
            </a:r>
          </a:p>
          <a:p>
            <a:pPr algn="r" eaLnBrk="1" hangingPunct="1"/>
            <a:endParaRPr lang="en-US" sz="1200" b="1" dirty="0">
              <a:solidFill>
                <a:srgbClr val="000000"/>
              </a:solidFill>
              <a:latin typeface="Tahoma"/>
              <a:cs typeface="Tahoma"/>
            </a:endParaRP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Vulnerability:</a:t>
            </a:r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 Lust</a:t>
            </a:r>
          </a:p>
          <a:p>
            <a:pPr algn="r" eaLnBrk="1" hangingPunct="1"/>
            <a:r>
              <a:rPr lang="en-US" sz="1200" dirty="0">
                <a:solidFill>
                  <a:srgbClr val="000000"/>
                </a:solidFill>
                <a:latin typeface="Tahoma"/>
                <a:cs typeface="Tahoma"/>
              </a:rPr>
              <a:t>Energy for:</a:t>
            </a:r>
          </a:p>
          <a:p>
            <a:pPr algn="r" eaLnBrk="1" hangingPunct="1"/>
            <a:r>
              <a:rPr lang="en-US" sz="1200" b="1" dirty="0">
                <a:solidFill>
                  <a:srgbClr val="000000"/>
                </a:solidFill>
                <a:latin typeface="Tahoma"/>
                <a:cs typeface="Tahoma"/>
              </a:rPr>
              <a:t>Inspiring worship</a:t>
            </a:r>
          </a:p>
        </p:txBody>
      </p:sp>
    </p:spTree>
    <p:extLst>
      <p:ext uri="{BB962C8B-B14F-4D97-AF65-F5344CB8AC3E}">
        <p14:creationId xmlns:p14="http://schemas.microsoft.com/office/powerpoint/2010/main" val="28656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Addressing the deadly sins</a:t>
            </a:r>
            <a:b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within a small group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71600" y="1268760"/>
            <a:ext cx="2592288" cy="2448272"/>
            <a:chOff x="971600" y="1268760"/>
            <a:chExt cx="2592288" cy="2448272"/>
          </a:xfrm>
        </p:grpSpPr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971600" y="3193812"/>
              <a:ext cx="25922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i="1" dirty="0" smtClean="0">
                  <a:latin typeface="Tahoma"/>
                  <a:cs typeface="Tahoma"/>
                </a:rPr>
                <a:t>A group with strong head energies (green)</a:t>
              </a:r>
              <a:endParaRPr lang="en-US" sz="1400" i="1" dirty="0">
                <a:latin typeface="Tahoma"/>
                <a:cs typeface="Tahoma"/>
              </a:endParaRPr>
            </a:p>
          </p:txBody>
        </p:sp>
        <p:graphicFrame>
          <p:nvGraphicFramePr>
            <p:cNvPr id="43" name="Objec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42133115"/>
                </p:ext>
              </p:extLst>
            </p:nvPr>
          </p:nvGraphicFramePr>
          <p:xfrm>
            <a:off x="1187624" y="1268760"/>
            <a:ext cx="2018005" cy="1989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74" name="Chart" r:id="rId4" imgW="6730159" imgH="6631913" progId="MSGraph.Chart.8">
                    <p:embed/>
                  </p:oleObj>
                </mc:Choice>
                <mc:Fallback>
                  <p:oleObj name="Chart" r:id="rId4" imgW="6730159" imgH="6631913" progId="MSGraph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624" y="1268760"/>
                          <a:ext cx="2018005" cy="19892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3635896" y="1268760"/>
            <a:ext cx="2736304" cy="2448272"/>
            <a:chOff x="3635896" y="1268760"/>
            <a:chExt cx="2736304" cy="2448272"/>
          </a:xfrm>
        </p:grpSpPr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3635896" y="3193812"/>
              <a:ext cx="27363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i="1" dirty="0" smtClean="0">
                  <a:latin typeface="Tahoma"/>
                  <a:cs typeface="Tahoma"/>
                </a:rPr>
                <a:t>A group with strong hands energies (red)</a:t>
              </a:r>
              <a:endParaRPr lang="en-US" sz="1400" i="1" dirty="0">
                <a:latin typeface="Tahoma"/>
                <a:cs typeface="Tahoma"/>
              </a:endParaRPr>
            </a:p>
          </p:txBody>
        </p:sp>
        <p:graphicFrame>
          <p:nvGraphicFramePr>
            <p:cNvPr id="44" name="Objec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42926578"/>
                </p:ext>
              </p:extLst>
            </p:nvPr>
          </p:nvGraphicFramePr>
          <p:xfrm>
            <a:off x="3951428" y="1268760"/>
            <a:ext cx="1992588" cy="1994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75" name="Chart" r:id="rId6" imgW="6644593" imgH="6649277" progId="MSGraph.Chart.8">
                    <p:embed/>
                  </p:oleObj>
                </mc:Choice>
                <mc:Fallback>
                  <p:oleObj name="Chart" r:id="rId6" imgW="6644593" imgH="6649277" progId="MSGraph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1428" y="1268760"/>
                          <a:ext cx="1992588" cy="19945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6372200" y="1268760"/>
            <a:ext cx="2736304" cy="2448272"/>
            <a:chOff x="6372200" y="1268760"/>
            <a:chExt cx="2736304" cy="2448272"/>
          </a:xfrm>
        </p:grpSpPr>
        <p:sp>
          <p:nvSpPr>
            <p:cNvPr id="33" name="Text Box 21"/>
            <p:cNvSpPr txBox="1">
              <a:spLocks noChangeArrowheads="1"/>
            </p:cNvSpPr>
            <p:nvPr/>
          </p:nvSpPr>
          <p:spPr bwMode="auto">
            <a:xfrm>
              <a:off x="6372200" y="3193812"/>
              <a:ext cx="27363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i="1" dirty="0" smtClean="0">
                  <a:latin typeface="Tahoma"/>
                  <a:cs typeface="Tahoma"/>
                </a:rPr>
                <a:t>A group with strong heart energies (blue)</a:t>
              </a:r>
              <a:endParaRPr lang="en-US" sz="1400" i="1" dirty="0">
                <a:latin typeface="Tahoma"/>
                <a:cs typeface="Tahoma"/>
              </a:endParaRPr>
            </a:p>
          </p:txBody>
        </p:sp>
        <p:graphicFrame>
          <p:nvGraphicFramePr>
            <p:cNvPr id="45" name="Objec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97244678"/>
                </p:ext>
              </p:extLst>
            </p:nvPr>
          </p:nvGraphicFramePr>
          <p:xfrm>
            <a:off x="6668411" y="1268760"/>
            <a:ext cx="1997270" cy="19738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76" name="Chart" r:id="rId8" imgW="6661967" imgH="6581191" progId="MSGraph.Chart.8">
                    <p:embed/>
                  </p:oleObj>
                </mc:Choice>
                <mc:Fallback>
                  <p:oleObj name="Chart" r:id="rId8" imgW="6661967" imgH="6581191" progId="MSGraph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68411" y="1268760"/>
                          <a:ext cx="1997270" cy="19738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899592" y="3861048"/>
            <a:ext cx="2736304" cy="2592288"/>
            <a:chOff x="899592" y="3861048"/>
            <a:chExt cx="2736304" cy="2592288"/>
          </a:xfrm>
        </p:grpSpPr>
        <p:sp>
          <p:nvSpPr>
            <p:cNvPr id="36" name="Text Box 21"/>
            <p:cNvSpPr txBox="1">
              <a:spLocks noChangeArrowheads="1"/>
            </p:cNvSpPr>
            <p:nvPr/>
          </p:nvSpPr>
          <p:spPr bwMode="auto">
            <a:xfrm>
              <a:off x="899592" y="5930116"/>
              <a:ext cx="27363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i="1" dirty="0" smtClean="0">
                  <a:latin typeface="Tahoma"/>
                  <a:cs typeface="Tahoma"/>
                </a:rPr>
                <a:t>A group with strong head-hands energies (green-red)</a:t>
              </a:r>
              <a:endParaRPr lang="en-US" sz="1400" i="1" dirty="0">
                <a:latin typeface="Tahoma"/>
                <a:cs typeface="Tahoma"/>
              </a:endParaRPr>
            </a:p>
          </p:txBody>
        </p:sp>
        <p:graphicFrame>
          <p:nvGraphicFramePr>
            <p:cNvPr id="46" name="Objec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19046587"/>
                </p:ext>
              </p:extLst>
            </p:nvPr>
          </p:nvGraphicFramePr>
          <p:xfrm>
            <a:off x="1219730" y="3861048"/>
            <a:ext cx="1942422" cy="2038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77" name="Chart" r:id="rId10" imgW="6477465" imgH="6796759" progId="MSGraph.Chart.8">
                    <p:embed/>
                  </p:oleObj>
                </mc:Choice>
                <mc:Fallback>
                  <p:oleObj name="Chart" r:id="rId10" imgW="6477465" imgH="6796759" progId="MSGraph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730" y="3861048"/>
                          <a:ext cx="1942422" cy="20387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9" name="Group 48"/>
          <p:cNvGrpSpPr/>
          <p:nvPr/>
        </p:nvGrpSpPr>
        <p:grpSpPr>
          <a:xfrm>
            <a:off x="3563888" y="3953353"/>
            <a:ext cx="2736304" cy="2499983"/>
            <a:chOff x="3563888" y="3953353"/>
            <a:chExt cx="2736304" cy="2499983"/>
          </a:xfrm>
        </p:grpSpPr>
        <p:sp>
          <p:nvSpPr>
            <p:cNvPr id="39" name="Text Box 21"/>
            <p:cNvSpPr txBox="1">
              <a:spLocks noChangeArrowheads="1"/>
            </p:cNvSpPr>
            <p:nvPr/>
          </p:nvSpPr>
          <p:spPr bwMode="auto">
            <a:xfrm>
              <a:off x="3563888" y="5930116"/>
              <a:ext cx="27363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i="1" dirty="0">
                  <a:latin typeface="Tahoma"/>
                  <a:cs typeface="Tahoma"/>
                </a:rPr>
                <a:t>A group with strong head</a:t>
              </a:r>
              <a:r>
                <a:rPr lang="en-US" sz="1400" i="1" dirty="0" smtClean="0">
                  <a:latin typeface="Tahoma"/>
                  <a:cs typeface="Tahoma"/>
                </a:rPr>
                <a:t>-heart </a:t>
              </a:r>
              <a:r>
                <a:rPr lang="en-US" sz="1400" i="1" dirty="0">
                  <a:latin typeface="Tahoma"/>
                  <a:cs typeface="Tahoma"/>
                </a:rPr>
                <a:t>energies (green</a:t>
              </a:r>
              <a:r>
                <a:rPr lang="en-US" sz="1400" i="1" dirty="0" smtClean="0">
                  <a:latin typeface="Tahoma"/>
                  <a:cs typeface="Tahoma"/>
                </a:rPr>
                <a:t>-blue)</a:t>
              </a:r>
              <a:endParaRPr lang="en-US" sz="1400" i="1" dirty="0">
                <a:latin typeface="Tahoma"/>
                <a:cs typeface="Tahoma"/>
              </a:endParaRPr>
            </a:p>
          </p:txBody>
        </p:sp>
        <p:graphicFrame>
          <p:nvGraphicFramePr>
            <p:cNvPr id="47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35421289"/>
                </p:ext>
              </p:extLst>
            </p:nvPr>
          </p:nvGraphicFramePr>
          <p:xfrm>
            <a:off x="3966813" y="3953353"/>
            <a:ext cx="1948442" cy="2022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78" name="Chart" r:id="rId12" imgW="6497004" imgH="6742857" progId="MSGraph.Chart.8">
                    <p:embed/>
                  </p:oleObj>
                </mc:Choice>
                <mc:Fallback>
                  <p:oleObj name="Chart" r:id="rId12" imgW="6497004" imgH="6742857" progId="MSGraph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6813" y="3953353"/>
                          <a:ext cx="1948442" cy="20220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49"/>
          <p:cNvGrpSpPr/>
          <p:nvPr/>
        </p:nvGrpSpPr>
        <p:grpSpPr>
          <a:xfrm>
            <a:off x="6372200" y="3861048"/>
            <a:ext cx="2736304" cy="2592288"/>
            <a:chOff x="6372200" y="3861048"/>
            <a:chExt cx="2736304" cy="2592288"/>
          </a:xfrm>
        </p:grpSpPr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6372200" y="5930116"/>
              <a:ext cx="27363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1400" i="1" dirty="0">
                  <a:latin typeface="Tahoma"/>
                  <a:cs typeface="Tahoma"/>
                </a:rPr>
                <a:t>A group with strong </a:t>
              </a:r>
              <a:r>
                <a:rPr lang="en-US" sz="1400" i="1" dirty="0" smtClean="0">
                  <a:latin typeface="Tahoma"/>
                  <a:cs typeface="Tahoma"/>
                </a:rPr>
                <a:t>heart-hands </a:t>
              </a:r>
              <a:r>
                <a:rPr lang="en-US" sz="1400" i="1" dirty="0">
                  <a:latin typeface="Tahoma"/>
                  <a:cs typeface="Tahoma"/>
                </a:rPr>
                <a:t>energies </a:t>
              </a:r>
              <a:r>
                <a:rPr lang="en-US" sz="1400" i="1" dirty="0" smtClean="0">
                  <a:latin typeface="Tahoma"/>
                  <a:cs typeface="Tahoma"/>
                </a:rPr>
                <a:t>(blue-red)</a:t>
              </a:r>
              <a:endParaRPr lang="en-US" sz="1400" i="1" dirty="0">
                <a:latin typeface="Tahoma"/>
                <a:cs typeface="Tahoma"/>
              </a:endParaRPr>
            </a:p>
          </p:txBody>
        </p:sp>
        <p:graphicFrame>
          <p:nvGraphicFramePr>
            <p:cNvPr id="48" name="Objec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66311390"/>
                </p:ext>
              </p:extLst>
            </p:nvPr>
          </p:nvGraphicFramePr>
          <p:xfrm>
            <a:off x="6774763" y="3861048"/>
            <a:ext cx="1944428" cy="2038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79" name="Chart" r:id="rId14" imgW="6482030" imgH="6796759" progId="MSGraph.Chart.8">
                    <p:embed/>
                  </p:oleObj>
                </mc:Choice>
                <mc:Fallback>
                  <p:oleObj name="Chart" r:id="rId14" imgW="6482030" imgH="6796759" progId="MSGraph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4763" y="3861048"/>
                          <a:ext cx="1944428" cy="20387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7858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Spiritual Change Talk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225" y="1054070"/>
            <a:ext cx="5494588" cy="54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322522" y="1541200"/>
            <a:ext cx="4500000" cy="4500000"/>
            <a:chOff x="2322522" y="1541200"/>
            <a:chExt cx="4500000" cy="4500000"/>
          </a:xfrm>
          <a:effectLst/>
        </p:grpSpPr>
        <p:grpSp>
          <p:nvGrpSpPr>
            <p:cNvPr id="24" name="Group 23"/>
            <p:cNvGrpSpPr/>
            <p:nvPr/>
          </p:nvGrpSpPr>
          <p:grpSpPr>
            <a:xfrm>
              <a:off x="2322522" y="1541200"/>
              <a:ext cx="4500000" cy="4500000"/>
              <a:chOff x="2322522" y="1541200"/>
              <a:chExt cx="4500000" cy="450000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322522" y="1541200"/>
                <a:ext cx="4500000" cy="4500000"/>
                <a:chOff x="2322522" y="1541200"/>
                <a:chExt cx="4500000" cy="4500000"/>
              </a:xfrm>
            </p:grpSpPr>
            <p:sp>
              <p:nvSpPr>
                <p:cNvPr id="29" name="Donut 28"/>
                <p:cNvSpPr/>
                <p:nvPr/>
              </p:nvSpPr>
              <p:spPr bwMode="auto">
                <a:xfrm>
                  <a:off x="2322522" y="1541200"/>
                  <a:ext cx="4500000" cy="4500000"/>
                </a:xfrm>
                <a:prstGeom prst="donut">
                  <a:avLst>
                    <a:gd name="adj" fmla="val 7474"/>
                  </a:avLst>
                </a:prstGeom>
                <a:solidFill>
                  <a:srgbClr val="000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 algn="ctr">
                    <a:defRPr/>
                  </a:pPr>
                  <a:endParaRPr lang="en-US" sz="2200" b="1">
                    <a:latin typeface="Tahoma"/>
                    <a:cs typeface="Tahoma"/>
                  </a:endParaRPr>
                </a:p>
              </p:txBody>
            </p:sp>
            <p:sp>
              <p:nvSpPr>
                <p:cNvPr id="31" name="Half Frame 30"/>
                <p:cNvSpPr>
                  <a:spLocks noChangeAspect="1"/>
                </p:cNvSpPr>
                <p:nvPr/>
              </p:nvSpPr>
              <p:spPr bwMode="auto">
                <a:xfrm rot="8100000" flipV="1">
                  <a:off x="2374097" y="3811758"/>
                  <a:ext cx="248469" cy="247687"/>
                </a:xfrm>
                <a:prstGeom prst="halfFrame">
                  <a:avLst>
                    <a:gd name="adj1" fmla="val 13291"/>
                    <a:gd name="adj2" fmla="val 1329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200" b="1">
                    <a:latin typeface="Tahoma"/>
                    <a:cs typeface="Tahoma"/>
                  </a:endParaRPr>
                </a:p>
              </p:txBody>
            </p:sp>
            <p:sp>
              <p:nvSpPr>
                <p:cNvPr id="32" name="Half Frame 31"/>
                <p:cNvSpPr>
                  <a:spLocks noChangeAspect="1"/>
                </p:cNvSpPr>
                <p:nvPr/>
              </p:nvSpPr>
              <p:spPr bwMode="auto">
                <a:xfrm rot="11700000" flipV="1">
                  <a:off x="3330509" y="1908513"/>
                  <a:ext cx="248468" cy="247687"/>
                </a:xfrm>
                <a:prstGeom prst="halfFrame">
                  <a:avLst>
                    <a:gd name="adj1" fmla="val 13291"/>
                    <a:gd name="adj2" fmla="val 1329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200" b="1">
                    <a:latin typeface="Tahoma"/>
                    <a:cs typeface="Tahoma"/>
                  </a:endParaRPr>
                </a:p>
              </p:txBody>
            </p:sp>
            <p:sp>
              <p:nvSpPr>
                <p:cNvPr id="34" name="Half Frame 33"/>
                <p:cNvSpPr>
                  <a:spLocks noChangeAspect="1"/>
                </p:cNvSpPr>
                <p:nvPr/>
              </p:nvSpPr>
              <p:spPr bwMode="auto">
                <a:xfrm rot="11700000" flipH="1">
                  <a:off x="5549239" y="5437265"/>
                  <a:ext cx="248468" cy="247687"/>
                </a:xfrm>
                <a:prstGeom prst="halfFrame">
                  <a:avLst>
                    <a:gd name="adj1" fmla="val 13291"/>
                    <a:gd name="adj2" fmla="val 1329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200" b="1">
                    <a:latin typeface="Tahoma"/>
                    <a:cs typeface="Tahoma"/>
                  </a:endParaRPr>
                </a:p>
              </p:txBody>
            </p:sp>
            <p:sp>
              <p:nvSpPr>
                <p:cNvPr id="35" name="Half Frame 34"/>
                <p:cNvSpPr>
                  <a:spLocks noChangeAspect="1"/>
                </p:cNvSpPr>
                <p:nvPr/>
              </p:nvSpPr>
              <p:spPr bwMode="auto">
                <a:xfrm rot="15300000" flipH="1">
                  <a:off x="3523869" y="5532714"/>
                  <a:ext cx="248468" cy="247687"/>
                </a:xfrm>
                <a:prstGeom prst="halfFrame">
                  <a:avLst>
                    <a:gd name="adj1" fmla="val 13291"/>
                    <a:gd name="adj2" fmla="val 1329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200" b="1">
                    <a:latin typeface="Tahoma"/>
                    <a:cs typeface="Tahoma"/>
                  </a:endParaRPr>
                </a:p>
              </p:txBody>
            </p:sp>
            <p:sp>
              <p:nvSpPr>
                <p:cNvPr id="37" name="Half Frame 36"/>
                <p:cNvSpPr>
                  <a:spLocks noChangeAspect="1"/>
                </p:cNvSpPr>
                <p:nvPr/>
              </p:nvSpPr>
              <p:spPr bwMode="auto">
                <a:xfrm rot="15300000" flipV="1">
                  <a:off x="5493035" y="1858274"/>
                  <a:ext cx="248468" cy="247687"/>
                </a:xfrm>
                <a:prstGeom prst="halfFrame">
                  <a:avLst>
                    <a:gd name="adj1" fmla="val 13291"/>
                    <a:gd name="adj2" fmla="val 1329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200" b="1" dirty="0">
                    <a:latin typeface="Tahoma"/>
                    <a:cs typeface="Tahoma"/>
                  </a:endParaRPr>
                </a:p>
              </p:txBody>
            </p:sp>
            <p:sp>
              <p:nvSpPr>
                <p:cNvPr id="38" name="TextBox 37"/>
                <p:cNvSpPr txBox="1">
                  <a:spLocks noChangeAspect="1"/>
                </p:cNvSpPr>
                <p:nvPr/>
              </p:nvSpPr>
              <p:spPr bwMode="auto">
                <a:xfrm>
                  <a:off x="2512661" y="1748852"/>
                  <a:ext cx="4127450" cy="4126990"/>
                </a:xfrm>
                <a:prstGeom prst="rect">
                  <a:avLst/>
                </a:prstGeom>
                <a:noFill/>
              </p:spPr>
              <p:txBody>
                <a:bodyPr spcFirstLastPara="1">
                  <a:prstTxWarp prst="textArchUp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200" b="1" dirty="0">
                      <a:solidFill>
                        <a:srgbClr val="FFFFFF"/>
                      </a:solidFill>
                      <a:latin typeface="Tahoma"/>
                      <a:cs typeface="Tahoma"/>
                    </a:rPr>
                    <a:t>Test</a:t>
                  </a: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2515602" y="1705752"/>
                  <a:ext cx="4129265" cy="4128805"/>
                  <a:chOff x="6972507" y="3066713"/>
                  <a:chExt cx="7201988" cy="7201186"/>
                </a:xfrm>
              </p:grpSpPr>
              <p:sp>
                <p:nvSpPr>
                  <p:cNvPr id="52" name="TextBox 51"/>
                  <p:cNvSpPr txBox="1">
                    <a:spLocks noChangeAspect="1"/>
                  </p:cNvSpPr>
                  <p:nvPr/>
                </p:nvSpPr>
                <p:spPr bwMode="auto">
                  <a:xfrm rot="17820855">
                    <a:off x="7030252" y="3067348"/>
                    <a:ext cx="7094452" cy="7093662"/>
                  </a:xfrm>
                  <a:prstGeom prst="rect">
                    <a:avLst/>
                  </a:prstGeom>
                  <a:noFill/>
                </p:spPr>
                <p:txBody>
                  <a:bodyPr spcFirstLastPara="1">
                    <a:prstTxWarp prst="textArchUp">
                      <a:avLst/>
                    </a:prstTxWarp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2200" b="1" dirty="0">
                        <a:solidFill>
                          <a:srgbClr val="FFFFFF"/>
                        </a:solidFill>
                        <a:latin typeface="Tahoma"/>
                        <a:cs typeface="Tahoma"/>
                      </a:rPr>
                      <a:t>Perceive</a:t>
                    </a:r>
                  </a:p>
                </p:txBody>
              </p:sp>
              <p:sp>
                <p:nvSpPr>
                  <p:cNvPr id="53" name="TextBox 52"/>
                  <p:cNvSpPr txBox="1">
                    <a:spLocks noChangeAspect="1"/>
                  </p:cNvSpPr>
                  <p:nvPr/>
                </p:nvSpPr>
                <p:spPr bwMode="auto">
                  <a:xfrm rot="10800000">
                    <a:off x="6972507" y="3066713"/>
                    <a:ext cx="7201988" cy="7201186"/>
                  </a:xfrm>
                  <a:prstGeom prst="rect">
                    <a:avLst/>
                  </a:prstGeom>
                  <a:noFill/>
                </p:spPr>
                <p:txBody>
                  <a:bodyPr spcFirstLastPara="1">
                    <a:prstTxWarp prst="textArchUp">
                      <a:avLst/>
                    </a:prstTxWarp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2200" b="1" dirty="0">
                        <a:solidFill>
                          <a:srgbClr val="FFFFFF"/>
                        </a:solidFill>
                        <a:latin typeface="Tahoma"/>
                        <a:cs typeface="Tahoma"/>
                      </a:rPr>
                      <a:t>Do</a:t>
                    </a:r>
                  </a:p>
                </p:txBody>
              </p:sp>
            </p:grpSp>
            <p:sp>
              <p:nvSpPr>
                <p:cNvPr id="41" name="TextBox 40"/>
                <p:cNvSpPr txBox="1">
                  <a:spLocks noChangeAspect="1"/>
                </p:cNvSpPr>
                <p:nvPr/>
              </p:nvSpPr>
              <p:spPr bwMode="auto">
                <a:xfrm rot="7214081">
                  <a:off x="2476886" y="1762016"/>
                  <a:ext cx="4123862" cy="4123403"/>
                </a:xfrm>
                <a:prstGeom prst="rect">
                  <a:avLst/>
                </a:prstGeom>
                <a:noFill/>
              </p:spPr>
              <p:txBody>
                <a:bodyPr spcFirstLastPara="1">
                  <a:prstTxWarp prst="textArchUp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200" b="1" dirty="0">
                      <a:solidFill>
                        <a:srgbClr val="FFFFFF"/>
                      </a:solidFill>
                      <a:latin typeface="Tahoma"/>
                      <a:cs typeface="Tahoma"/>
                    </a:rPr>
                    <a:t>Plan</a:t>
                  </a:r>
                </a:p>
              </p:txBody>
            </p:sp>
            <p:sp>
              <p:nvSpPr>
                <p:cNvPr id="51" name="TextBox 50"/>
                <p:cNvSpPr txBox="1">
                  <a:spLocks noChangeAspect="1"/>
                </p:cNvSpPr>
                <p:nvPr/>
              </p:nvSpPr>
              <p:spPr bwMode="auto">
                <a:xfrm rot="14141314">
                  <a:off x="2472046" y="1649474"/>
                  <a:ext cx="4159352" cy="4158888"/>
                </a:xfrm>
                <a:prstGeom prst="rect">
                  <a:avLst/>
                </a:prstGeom>
                <a:noFill/>
              </p:spPr>
              <p:txBody>
                <a:bodyPr spcFirstLastPara="1">
                  <a:prstTxWarp prst="textArchUp">
                    <a:avLst/>
                  </a:prstTxWarp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200" b="1" dirty="0" smtClean="0">
                      <a:solidFill>
                        <a:srgbClr val="FFFFFF"/>
                      </a:solidFill>
                      <a:latin typeface="Tahoma"/>
                      <a:cs typeface="Tahoma"/>
                    </a:rPr>
                    <a:t>Experience</a:t>
                  </a:r>
                  <a:endParaRPr lang="en-US" sz="2200" b="1" dirty="0">
                    <a:solidFill>
                      <a:srgbClr val="FFFFFF"/>
                    </a:solidFill>
                    <a:latin typeface="Tahoma"/>
                    <a:cs typeface="Tahoma"/>
                  </a:endParaRPr>
                </a:p>
              </p:txBody>
            </p:sp>
          </p:grpSp>
          <p:sp>
            <p:nvSpPr>
              <p:cNvPr id="28" name="TextBox 27"/>
              <p:cNvSpPr txBox="1">
                <a:spLocks noChangeAspect="1"/>
              </p:cNvSpPr>
              <p:nvPr/>
            </p:nvSpPr>
            <p:spPr bwMode="auto">
              <a:xfrm rot="3636959">
                <a:off x="2564630" y="1783366"/>
                <a:ext cx="4076387" cy="4075933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2200" b="1" dirty="0">
                    <a:solidFill>
                      <a:srgbClr val="FFFFFF"/>
                    </a:solidFill>
                    <a:latin typeface="Tahoma"/>
                    <a:cs typeface="Tahoma"/>
                  </a:rPr>
                  <a:t>Understand</a:t>
                </a:r>
              </a:p>
            </p:txBody>
          </p:sp>
        </p:grpSp>
        <p:sp>
          <p:nvSpPr>
            <p:cNvPr id="25" name="Half Frame 24"/>
            <p:cNvSpPr>
              <a:spLocks noChangeAspect="1"/>
            </p:cNvSpPr>
            <p:nvPr/>
          </p:nvSpPr>
          <p:spPr bwMode="auto">
            <a:xfrm rot="13500000">
              <a:off x="6533426" y="3664878"/>
              <a:ext cx="248469" cy="247687"/>
            </a:xfrm>
            <a:prstGeom prst="halfFrame">
              <a:avLst>
                <a:gd name="adj1" fmla="val 13291"/>
                <a:gd name="adj2" fmla="val 1329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sz="2200" b="1" dirty="0">
                <a:latin typeface="Tahoma"/>
                <a:cs typeface="Tahoma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853444" y="1915752"/>
            <a:ext cx="1441129" cy="1091764"/>
            <a:chOff x="2315072" y="4363244"/>
            <a:chExt cx="2376264" cy="1800200"/>
          </a:xfrm>
          <a:effectLst/>
        </p:grpSpPr>
        <p:sp>
          <p:nvSpPr>
            <p:cNvPr id="55" name="Oval 54"/>
            <p:cNvSpPr/>
            <p:nvPr/>
          </p:nvSpPr>
          <p:spPr bwMode="auto">
            <a:xfrm>
              <a:off x="2603104" y="4363244"/>
              <a:ext cx="1800200" cy="1800200"/>
            </a:xfrm>
            <a:prstGeom prst="ellipse">
              <a:avLst/>
            </a:prstGeom>
            <a:solidFill>
              <a:srgbClr val="FBB80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endParaRPr lang="en-US" sz="1500">
                <a:latin typeface="Tahoma"/>
                <a:cs typeface="Tahom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15072" y="4616166"/>
              <a:ext cx="2376264" cy="12940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 err="1" smtClean="0">
                  <a:latin typeface="Tahoma"/>
                  <a:cs typeface="Tahoma"/>
                </a:rPr>
                <a:t>Experi</a:t>
              </a:r>
              <a:r>
                <a:rPr lang="en-US" sz="1500" dirty="0" smtClean="0">
                  <a:latin typeface="Tahoma"/>
                  <a:cs typeface="Tahoma"/>
                </a:rPr>
                <a:t>-</a:t>
              </a:r>
            </a:p>
            <a:p>
              <a:pPr algn="ctr">
                <a:defRPr/>
              </a:pPr>
              <a:r>
                <a:rPr lang="en-US" sz="1500" dirty="0" smtClean="0">
                  <a:latin typeface="Tahoma"/>
                  <a:cs typeface="Tahoma"/>
                </a:rPr>
                <a:t>mentation </a:t>
              </a:r>
              <a:r>
                <a:rPr lang="en-US" sz="1500" dirty="0">
                  <a:latin typeface="Tahoma"/>
                  <a:cs typeface="Tahoma"/>
                </a:rPr>
                <a:t>questions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703328" y="2643474"/>
            <a:ext cx="1441129" cy="1091764"/>
            <a:chOff x="2315072" y="4363244"/>
            <a:chExt cx="2376264" cy="1800200"/>
          </a:xfrm>
          <a:effectLst/>
        </p:grpSpPr>
        <p:sp>
          <p:nvSpPr>
            <p:cNvPr id="58" name="Oval 57"/>
            <p:cNvSpPr/>
            <p:nvPr/>
          </p:nvSpPr>
          <p:spPr bwMode="auto">
            <a:xfrm>
              <a:off x="2603104" y="4363244"/>
              <a:ext cx="1800200" cy="1800200"/>
            </a:xfrm>
            <a:prstGeom prst="ellipse">
              <a:avLst/>
            </a:prstGeom>
            <a:solidFill>
              <a:srgbClr val="FBB80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endParaRPr lang="en-US" sz="1500">
                <a:latin typeface="Tahoma"/>
                <a:cs typeface="Tahom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15072" y="4797961"/>
              <a:ext cx="2376264" cy="9134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Vision </a:t>
              </a:r>
            </a:p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questions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761679" y="3892598"/>
            <a:ext cx="1441129" cy="1091764"/>
            <a:chOff x="2334315" y="4363244"/>
            <a:chExt cx="2376264" cy="1800200"/>
          </a:xfrm>
          <a:effectLst/>
        </p:grpSpPr>
        <p:sp>
          <p:nvSpPr>
            <p:cNvPr id="61" name="Oval 60"/>
            <p:cNvSpPr/>
            <p:nvPr/>
          </p:nvSpPr>
          <p:spPr bwMode="auto">
            <a:xfrm>
              <a:off x="2603104" y="4363244"/>
              <a:ext cx="1800200" cy="1800200"/>
            </a:xfrm>
            <a:prstGeom prst="ellipse">
              <a:avLst/>
            </a:prstGeom>
            <a:solidFill>
              <a:srgbClr val="FBB80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endParaRPr lang="en-US" sz="1500">
                <a:latin typeface="Tahoma"/>
                <a:cs typeface="Tahoma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34315" y="4798688"/>
              <a:ext cx="2376264" cy="9134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Progression</a:t>
              </a:r>
            </a:p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questions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53444" y="4567988"/>
            <a:ext cx="1441129" cy="1091764"/>
            <a:chOff x="2334315" y="4363244"/>
            <a:chExt cx="2376264" cy="1800200"/>
          </a:xfrm>
          <a:effectLst/>
        </p:grpSpPr>
        <p:sp>
          <p:nvSpPr>
            <p:cNvPr id="64" name="Oval 63"/>
            <p:cNvSpPr/>
            <p:nvPr/>
          </p:nvSpPr>
          <p:spPr bwMode="auto">
            <a:xfrm>
              <a:off x="2603104" y="4363244"/>
              <a:ext cx="1800200" cy="1800200"/>
            </a:xfrm>
            <a:prstGeom prst="ellipse">
              <a:avLst/>
            </a:prstGeom>
            <a:solidFill>
              <a:srgbClr val="FBB80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endParaRPr lang="en-US" sz="1500">
                <a:latin typeface="Tahoma"/>
                <a:cs typeface="Tahom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34315" y="4807417"/>
              <a:ext cx="2376264" cy="9134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Training</a:t>
              </a:r>
            </a:p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questions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968549" y="3909921"/>
            <a:ext cx="1441129" cy="1091764"/>
            <a:chOff x="2334315" y="4363244"/>
            <a:chExt cx="2376264" cy="1800200"/>
          </a:xfrm>
          <a:effectLst/>
        </p:grpSpPr>
        <p:sp>
          <p:nvSpPr>
            <p:cNvPr id="67" name="Oval 66"/>
            <p:cNvSpPr/>
            <p:nvPr/>
          </p:nvSpPr>
          <p:spPr bwMode="auto">
            <a:xfrm>
              <a:off x="2603104" y="4363244"/>
              <a:ext cx="1800200" cy="1800200"/>
            </a:xfrm>
            <a:prstGeom prst="ellipse">
              <a:avLst/>
            </a:prstGeom>
            <a:solidFill>
              <a:srgbClr val="FBB80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endParaRPr lang="en-US" sz="1500">
                <a:latin typeface="Tahoma"/>
                <a:cs typeface="Tahoma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334315" y="4797963"/>
              <a:ext cx="2376264" cy="9134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Strategy</a:t>
              </a:r>
            </a:p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questions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997539" y="2643474"/>
            <a:ext cx="1441129" cy="1091764"/>
            <a:chOff x="2334315" y="4363244"/>
            <a:chExt cx="2376264" cy="1800200"/>
          </a:xfrm>
          <a:effectLst/>
        </p:grpSpPr>
        <p:sp>
          <p:nvSpPr>
            <p:cNvPr id="70" name="Oval 69"/>
            <p:cNvSpPr/>
            <p:nvPr/>
          </p:nvSpPr>
          <p:spPr bwMode="auto">
            <a:xfrm>
              <a:off x="2603104" y="4363244"/>
              <a:ext cx="1800200" cy="1800200"/>
            </a:xfrm>
            <a:prstGeom prst="ellipse">
              <a:avLst/>
            </a:prstGeom>
            <a:solidFill>
              <a:srgbClr val="FBB80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endParaRPr lang="en-US" sz="1500">
                <a:latin typeface="Tahoma"/>
                <a:cs typeface="Tahoma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334315" y="4797963"/>
              <a:ext cx="2376264" cy="9134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Capacity </a:t>
              </a:r>
            </a:p>
            <a:p>
              <a:pPr algn="ctr">
                <a:defRPr/>
              </a:pPr>
              <a:r>
                <a:rPr lang="en-US" sz="1500" dirty="0">
                  <a:latin typeface="Tahoma"/>
                  <a:cs typeface="Tahoma"/>
                </a:rPr>
                <a:t>questions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671900" y="3410527"/>
            <a:ext cx="18002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Spiritual</a:t>
            </a:r>
          </a:p>
          <a:p>
            <a:pPr algn="ctr">
              <a:lnSpc>
                <a:spcPct val="120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Change</a:t>
            </a:r>
            <a:endParaRPr lang="en-US" sz="1800" b="1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2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156277"/>
            <a:ext cx="3960440" cy="54136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Identifying the different voices within you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19872" y="3323842"/>
            <a:ext cx="1728192" cy="1240898"/>
            <a:chOff x="4572000" y="3323842"/>
            <a:chExt cx="1728192" cy="124089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5388" y="3323842"/>
              <a:ext cx="1610990" cy="124089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572000" y="3469346"/>
              <a:ext cx="1728192" cy="80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300" i="1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I am committed to empowering</a:t>
              </a:r>
            </a:p>
            <a:p>
              <a:pPr algn="ctr">
                <a:lnSpc>
                  <a:spcPct val="120000"/>
                </a:lnSpc>
              </a:pPr>
              <a:r>
                <a:rPr lang="en-US" sz="1300" i="1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other people</a:t>
              </a:r>
              <a:endParaRPr lang="en-US" sz="1300" i="1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63688" y="3324216"/>
            <a:ext cx="1610990" cy="1240898"/>
            <a:chOff x="2915816" y="3324216"/>
            <a:chExt cx="1610990" cy="12408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324216"/>
              <a:ext cx="1610990" cy="1240898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915816" y="3601172"/>
              <a:ext cx="1584176" cy="565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300" i="1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My concepts are superior to others</a:t>
              </a:r>
              <a:endParaRPr lang="en-US" sz="1300" i="1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91880" y="4387948"/>
            <a:ext cx="1224136" cy="1782537"/>
            <a:chOff x="4644008" y="4387948"/>
            <a:chExt cx="1224136" cy="1782537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8590" y="4387948"/>
              <a:ext cx="1152128" cy="178253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644008" y="5301208"/>
              <a:ext cx="1224136" cy="67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Empower-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 err="1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i</a:t>
              </a:r>
              <a:r>
                <a:rPr lang="en-US" sz="1600" dirty="0" err="1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ng</a:t>
              </a:r>
              <a:r>
                <a:rPr lang="en-US" sz="1600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 voice</a:t>
              </a:r>
              <a:endParaRPr lang="en-US" sz="1600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63688" y="4382893"/>
            <a:ext cx="1224136" cy="1782537"/>
            <a:chOff x="2915816" y="4382893"/>
            <a:chExt cx="1224136" cy="17825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504" y="4382893"/>
              <a:ext cx="1152128" cy="1782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915816" y="5301208"/>
              <a:ext cx="1224136" cy="67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Proud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voice</a:t>
              </a:r>
              <a:endParaRPr lang="en-US" sz="1600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sp>
        <p:nvSpPr>
          <p:cNvPr id="77" name="Rectangle 76"/>
          <p:cNvSpPr/>
          <p:nvPr/>
        </p:nvSpPr>
        <p:spPr bwMode="auto">
          <a:xfrm>
            <a:off x="5652120" y="2708920"/>
            <a:ext cx="3312368" cy="1080120"/>
          </a:xfrm>
          <a:prstGeom prst="rect">
            <a:avLst/>
          </a:prstGeom>
          <a:solidFill>
            <a:srgbClr val="FC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/>
              <a:ea typeface="ＭＳ Ｐゴシック" pitchFamily="-65" charset="-128"/>
              <a:cs typeface="Tahoma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5652120" y="3789040"/>
            <a:ext cx="3312368" cy="1080120"/>
          </a:xfrm>
          <a:prstGeom prst="rect">
            <a:avLst/>
          </a:prstGeom>
          <a:solidFill>
            <a:srgbClr val="A5BB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/>
              <a:ea typeface="ＭＳ Ｐゴシック" pitchFamily="-65" charset="-128"/>
              <a:cs typeface="Tahom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652120" y="2708920"/>
            <a:ext cx="331236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Tahoma"/>
                <a:cs typeface="Tahoma"/>
                <a:sym typeface="B 2Stone Sans Bold" charset="0"/>
              </a:rPr>
              <a:t>IDENTIFICATION</a:t>
            </a:r>
          </a:p>
          <a:p>
            <a:pPr algn="ctr">
              <a:lnSpc>
                <a:spcPct val="150000"/>
              </a:lnSpc>
            </a:pPr>
            <a:r>
              <a:rPr lang="en-US" sz="1800" i="1" dirty="0" smtClean="0">
                <a:latin typeface="Tahoma"/>
                <a:cs typeface="Tahoma"/>
                <a:sym typeface="B 2Stone Sans Bold" charset="0"/>
              </a:rPr>
              <a:t>This voice is part of </a:t>
            </a:r>
            <a:r>
              <a:rPr lang="en-US" sz="1800" b="1" i="1" dirty="0" smtClean="0">
                <a:latin typeface="Tahoma"/>
                <a:cs typeface="Tahoma"/>
                <a:sym typeface="B 2Stone Sans Bold" charset="0"/>
              </a:rPr>
              <a:t>me</a:t>
            </a:r>
            <a:r>
              <a:rPr lang="en-US" sz="1800" i="1" dirty="0" smtClean="0">
                <a:latin typeface="Tahoma"/>
                <a:cs typeface="Tahoma"/>
                <a:sym typeface="B 2Stone Sans Bold" charset="0"/>
              </a:rPr>
              <a:t>…</a:t>
            </a:r>
            <a:endParaRPr lang="en-US" sz="1800" i="1" dirty="0">
              <a:latin typeface="Tahoma"/>
              <a:cs typeface="Tahoma"/>
              <a:sym typeface="B 2Stone Sans Bold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652120" y="3789040"/>
            <a:ext cx="331236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 smtClean="0">
                <a:latin typeface="Tahoma"/>
                <a:cs typeface="Tahoma"/>
                <a:sym typeface="B 2Stone Sans Bold" charset="0"/>
              </a:rPr>
              <a:t>…but it is only </a:t>
            </a:r>
            <a:r>
              <a:rPr lang="en-US" sz="1800" b="1" i="1" dirty="0" smtClean="0">
                <a:latin typeface="Tahoma"/>
                <a:cs typeface="Tahoma"/>
                <a:sym typeface="B 2Stone Sans Bold" charset="0"/>
              </a:rPr>
              <a:t>part</a:t>
            </a:r>
            <a:r>
              <a:rPr lang="en-US" sz="1800" i="1" dirty="0" smtClean="0">
                <a:latin typeface="Tahoma"/>
                <a:cs typeface="Tahoma"/>
                <a:sym typeface="B 2Stone Sans Bold" charset="0"/>
              </a:rPr>
              <a:t> of me</a:t>
            </a: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Tahoma"/>
                <a:cs typeface="Tahoma"/>
                <a:sym typeface="B 2Stone Sans Bold" charset="0"/>
              </a:rPr>
              <a:t>DISIDENTIFICATION</a:t>
            </a:r>
            <a:endParaRPr lang="en-US" sz="1800" b="1" dirty="0">
              <a:solidFill>
                <a:schemeClr val="bg1"/>
              </a:solidFill>
              <a:latin typeface="Tahoma"/>
              <a:cs typeface="Tahoma"/>
              <a:sym typeface="B 2Stone Sans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9" grpId="0" animBg="1"/>
      <p:bldP spid="80" grpId="0" build="p"/>
      <p:bldP spid="8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-1"/>
            <a:ext cx="5040560" cy="68901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3168350" cy="177281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 anchor="t"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Identifying the different voices within you</a:t>
            </a:r>
            <a:endParaRPr lang="en-US" sz="34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6566351" y="1628800"/>
            <a:ext cx="1029984" cy="1696569"/>
            <a:chOff x="7646472" y="4437112"/>
            <a:chExt cx="1029984" cy="1696569"/>
          </a:xfrm>
        </p:grpSpPr>
        <p:grpSp>
          <p:nvGrpSpPr>
            <p:cNvPr id="72" name="Group 71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4572000" y="3565903"/>
                <a:ext cx="1728192" cy="6196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love to ridicule guru leaders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689388" y="5071308"/>
              <a:ext cx="729572" cy="1062373"/>
              <a:chOff x="4644008" y="4387948"/>
              <a:chExt cx="1224136" cy="1782537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Anti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Guru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5506011" y="1631813"/>
            <a:ext cx="1010205" cy="1693556"/>
            <a:chOff x="6631994" y="4437112"/>
            <a:chExt cx="1010205" cy="1693556"/>
          </a:xfrm>
        </p:grpSpPr>
        <p:grpSp>
          <p:nvGrpSpPr>
            <p:cNvPr id="86" name="Group 85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Our approach to leadership is far superior to others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6631994" y="5068295"/>
              <a:ext cx="838778" cy="1062373"/>
              <a:chOff x="2869823" y="4382893"/>
              <a:chExt cx="1407371" cy="1782537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2869823" y="5222291"/>
                <a:ext cx="1407371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Network Leader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5508103" y="3212975"/>
            <a:ext cx="1029984" cy="1696569"/>
            <a:chOff x="5602273" y="4437111"/>
            <a:chExt cx="1029984" cy="1696569"/>
          </a:xfrm>
        </p:grpSpPr>
        <p:grpSp>
          <p:nvGrpSpPr>
            <p:cNvPr id="40" name="Group 39"/>
            <p:cNvGrpSpPr/>
            <p:nvPr/>
          </p:nvGrpSpPr>
          <p:grpSpPr>
            <a:xfrm>
              <a:off x="5602273" y="4437111"/>
              <a:ext cx="1029984" cy="739562"/>
              <a:chOff x="4572000" y="3323842"/>
              <a:chExt cx="1728192" cy="124089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4572000" y="3333518"/>
                <a:ext cx="1728192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God has called me to be an international leader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617777" y="5071307"/>
              <a:ext cx="821181" cy="1062373"/>
              <a:chOff x="4598013" y="4387948"/>
              <a:chExt cx="1377845" cy="178253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598013" y="5028913"/>
                <a:ext cx="1377845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The Anointed One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4427983" y="3212975"/>
            <a:ext cx="1008113" cy="1693556"/>
            <a:chOff x="4589887" y="4437111"/>
            <a:chExt cx="1008113" cy="1693556"/>
          </a:xfrm>
        </p:grpSpPr>
        <p:grpSp>
          <p:nvGrpSpPr>
            <p:cNvPr id="51" name="Group 50"/>
            <p:cNvGrpSpPr/>
            <p:nvPr/>
          </p:nvGrpSpPr>
          <p:grpSpPr>
            <a:xfrm>
              <a:off x="4589887" y="4437111"/>
              <a:ext cx="1008113" cy="739785"/>
              <a:chOff x="2873335" y="3323842"/>
              <a:chExt cx="1691495" cy="1241272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My measure of success is the maturity of my </a:t>
                </a:r>
                <a:r>
                  <a:rPr lang="en-US" sz="900" i="1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coachees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615206" y="5068294"/>
              <a:ext cx="729572" cy="1062373"/>
              <a:chOff x="2915816" y="4382893"/>
              <a:chExt cx="1224136" cy="1782537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2915816" y="5314012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Coach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7656436" y="3212976"/>
            <a:ext cx="1041891" cy="1696569"/>
            <a:chOff x="7634565" y="4437112"/>
            <a:chExt cx="1041891" cy="1696569"/>
          </a:xfrm>
        </p:grpSpPr>
        <p:grpSp>
          <p:nvGrpSpPr>
            <p:cNvPr id="58" name="Group 57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4572000" y="3449712"/>
                <a:ext cx="1728192" cy="8520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Why doesn’t the whole world listen to me?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7634565" y="5071308"/>
              <a:ext cx="821181" cy="1062373"/>
              <a:chOff x="4552020" y="4387948"/>
              <a:chExt cx="1377845" cy="1782537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4552020" y="5028913"/>
                <a:ext cx="1377845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The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Frustrat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-</a:t>
                </a:r>
              </a:p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ed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6588223" y="3212976"/>
            <a:ext cx="1008113" cy="1693556"/>
            <a:chOff x="6634086" y="4437112"/>
            <a:chExt cx="1008113" cy="1693556"/>
          </a:xfrm>
        </p:grpSpPr>
        <p:grpSp>
          <p:nvGrpSpPr>
            <p:cNvPr id="65" name="Group 64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proud of my own anti-status-symbols approach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659405" y="5068295"/>
              <a:ext cx="729572" cy="1062373"/>
              <a:chOff x="2915816" y="4382893"/>
              <a:chExt cx="1224136" cy="1782537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2915816" y="5346556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“David”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508103" y="4797151"/>
            <a:ext cx="1029984" cy="1696569"/>
            <a:chOff x="5602273" y="4437111"/>
            <a:chExt cx="1029984" cy="1696569"/>
          </a:xfrm>
        </p:grpSpPr>
        <p:grpSp>
          <p:nvGrpSpPr>
            <p:cNvPr id="13" name="Group 12"/>
            <p:cNvGrpSpPr/>
            <p:nvPr/>
          </p:nvGrpSpPr>
          <p:grpSpPr>
            <a:xfrm>
              <a:off x="5602273" y="4437111"/>
              <a:ext cx="1029984" cy="739562"/>
              <a:chOff x="4572000" y="3323842"/>
              <a:chExt cx="1728192" cy="1240898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4572000" y="3449712"/>
                <a:ext cx="1728192" cy="8520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committed to empowering</a:t>
                </a:r>
              </a:p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other people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645189" y="5071307"/>
              <a:ext cx="729572" cy="1062373"/>
              <a:chOff x="4644008" y="4387948"/>
              <a:chExt cx="1224136" cy="1782537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Bible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Student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427983" y="4797151"/>
            <a:ext cx="1008113" cy="1693556"/>
            <a:chOff x="4589887" y="4437111"/>
            <a:chExt cx="1008113" cy="1693556"/>
          </a:xfrm>
        </p:grpSpPr>
        <p:grpSp>
          <p:nvGrpSpPr>
            <p:cNvPr id="12" name="Group 11"/>
            <p:cNvGrpSpPr/>
            <p:nvPr/>
          </p:nvGrpSpPr>
          <p:grpSpPr>
            <a:xfrm>
              <a:off x="4589887" y="4437111"/>
              <a:ext cx="1008113" cy="739785"/>
              <a:chOff x="2873335" y="3323842"/>
              <a:chExt cx="1691495" cy="124127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wished I had the legal power to make NCD compulsory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615206" y="5068294"/>
              <a:ext cx="729572" cy="1062373"/>
              <a:chOff x="2915816" y="4382893"/>
              <a:chExt cx="1224136" cy="178253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2915816" y="5344670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Fanatic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7668343" y="4797152"/>
            <a:ext cx="1029984" cy="1696569"/>
            <a:chOff x="7646472" y="4437112"/>
            <a:chExt cx="1029984" cy="1696569"/>
          </a:xfrm>
        </p:grpSpPr>
        <p:grpSp>
          <p:nvGrpSpPr>
            <p:cNvPr id="23" name="Group 22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572000" y="3333518"/>
                <a:ext cx="1728192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committed to help others fulfill their visions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689388" y="5071308"/>
              <a:ext cx="729572" cy="1062373"/>
              <a:chOff x="4644008" y="4387948"/>
              <a:chExt cx="1224136" cy="1782537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Empow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-</a:t>
                </a:r>
              </a:p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erer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6588223" y="4797152"/>
            <a:ext cx="1008113" cy="1693556"/>
            <a:chOff x="6634086" y="4437112"/>
            <a:chExt cx="1008113" cy="1693556"/>
          </a:xfrm>
        </p:grpSpPr>
        <p:grpSp>
          <p:nvGrpSpPr>
            <p:cNvPr id="26" name="Group 25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People are old enough to make their own decisions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659405" y="5068295"/>
              <a:ext cx="729572" cy="1062373"/>
              <a:chOff x="2915816" y="4382893"/>
              <a:chExt cx="1224136" cy="1782537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915816" y="5222291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Laid-back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sp>
        <p:nvSpPr>
          <p:cNvPr id="9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160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1403648" y="2349364"/>
            <a:ext cx="2185626" cy="1603398"/>
            <a:chOff x="2873335" y="3324216"/>
            <a:chExt cx="1691495" cy="1240898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324216"/>
              <a:ext cx="1610990" cy="1240898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2873335" y="3691018"/>
              <a:ext cx="1691495" cy="35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Message</a:t>
              </a:r>
              <a:endParaRPr lang="en-US" i="1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1428966" y="3717032"/>
            <a:ext cx="1581739" cy="2303264"/>
            <a:chOff x="2915816" y="4382893"/>
            <a:chExt cx="1224136" cy="178253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504" y="4382893"/>
              <a:ext cx="1152128" cy="1782537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2915816" y="5474537"/>
              <a:ext cx="1224136" cy="35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Name</a:t>
              </a:r>
              <a:endParaRPr lang="en-US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3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-1"/>
            <a:ext cx="5040560" cy="68901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3168350" cy="177281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 anchor="t"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Understanding your inner voices</a:t>
            </a:r>
            <a:endParaRPr lang="en-US" sz="34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6566351" y="1628800"/>
            <a:ext cx="1029984" cy="1696569"/>
            <a:chOff x="7646472" y="4437112"/>
            <a:chExt cx="1029984" cy="1696569"/>
          </a:xfrm>
        </p:grpSpPr>
        <p:grpSp>
          <p:nvGrpSpPr>
            <p:cNvPr id="72" name="Group 71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4572000" y="3565903"/>
                <a:ext cx="1728192" cy="6196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love to ridicule guru leaders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689388" y="5071308"/>
              <a:ext cx="729572" cy="1062373"/>
              <a:chOff x="4644008" y="4387948"/>
              <a:chExt cx="1224136" cy="1782537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Anti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Guru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5506011" y="1631813"/>
            <a:ext cx="1010205" cy="1693556"/>
            <a:chOff x="6631994" y="4437112"/>
            <a:chExt cx="1010205" cy="1693556"/>
          </a:xfrm>
        </p:grpSpPr>
        <p:grpSp>
          <p:nvGrpSpPr>
            <p:cNvPr id="86" name="Group 85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Our approach to leadership is far superior to others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6631994" y="5068295"/>
              <a:ext cx="838778" cy="1062373"/>
              <a:chOff x="2869823" y="4382893"/>
              <a:chExt cx="1407371" cy="1782537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2869823" y="5222291"/>
                <a:ext cx="1407371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Network Leader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5508103" y="3212975"/>
            <a:ext cx="1029984" cy="1696569"/>
            <a:chOff x="5602273" y="4437111"/>
            <a:chExt cx="1029984" cy="1696569"/>
          </a:xfrm>
        </p:grpSpPr>
        <p:grpSp>
          <p:nvGrpSpPr>
            <p:cNvPr id="40" name="Group 39"/>
            <p:cNvGrpSpPr/>
            <p:nvPr/>
          </p:nvGrpSpPr>
          <p:grpSpPr>
            <a:xfrm>
              <a:off x="5602273" y="4437111"/>
              <a:ext cx="1029984" cy="739562"/>
              <a:chOff x="4572000" y="3323842"/>
              <a:chExt cx="1728192" cy="124089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4572000" y="3333518"/>
                <a:ext cx="1728192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God has called me to be an international leader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617777" y="5071307"/>
              <a:ext cx="821181" cy="1062373"/>
              <a:chOff x="4598013" y="4387948"/>
              <a:chExt cx="1377845" cy="178253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598013" y="5028913"/>
                <a:ext cx="1377845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The Anointed One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4427983" y="3212975"/>
            <a:ext cx="1008113" cy="1693556"/>
            <a:chOff x="4589887" y="4437111"/>
            <a:chExt cx="1008113" cy="1693556"/>
          </a:xfrm>
        </p:grpSpPr>
        <p:grpSp>
          <p:nvGrpSpPr>
            <p:cNvPr id="51" name="Group 50"/>
            <p:cNvGrpSpPr/>
            <p:nvPr/>
          </p:nvGrpSpPr>
          <p:grpSpPr>
            <a:xfrm>
              <a:off x="4589887" y="4437111"/>
              <a:ext cx="1008113" cy="739785"/>
              <a:chOff x="2873335" y="3323842"/>
              <a:chExt cx="1691495" cy="1241272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My measure of success is the maturity of my </a:t>
                </a:r>
                <a:r>
                  <a:rPr lang="en-US" sz="900" i="1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coachees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615206" y="5068294"/>
              <a:ext cx="729572" cy="1062373"/>
              <a:chOff x="2915816" y="4382893"/>
              <a:chExt cx="1224136" cy="1782537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2915816" y="5314012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Coach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7656436" y="3212976"/>
            <a:ext cx="1041891" cy="1696569"/>
            <a:chOff x="7634565" y="4437112"/>
            <a:chExt cx="1041891" cy="1696569"/>
          </a:xfrm>
        </p:grpSpPr>
        <p:grpSp>
          <p:nvGrpSpPr>
            <p:cNvPr id="58" name="Group 57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4572000" y="3449712"/>
                <a:ext cx="1728192" cy="8520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Why doesn’t the whole world listen to me?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7634565" y="5071308"/>
              <a:ext cx="821181" cy="1062373"/>
              <a:chOff x="4552020" y="4387948"/>
              <a:chExt cx="1377845" cy="1782537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4552020" y="5028913"/>
                <a:ext cx="1377845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The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Frustrat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-</a:t>
                </a:r>
              </a:p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ed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6588223" y="3212976"/>
            <a:ext cx="1008113" cy="1693556"/>
            <a:chOff x="6634086" y="4437112"/>
            <a:chExt cx="1008113" cy="1693556"/>
          </a:xfrm>
        </p:grpSpPr>
        <p:grpSp>
          <p:nvGrpSpPr>
            <p:cNvPr id="65" name="Group 64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proud of my own anti-status-symbols approach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659405" y="5068295"/>
              <a:ext cx="729572" cy="1062373"/>
              <a:chOff x="2915816" y="4382893"/>
              <a:chExt cx="1224136" cy="1782537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2915816" y="5346556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“David”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508103" y="4797151"/>
            <a:ext cx="1029984" cy="1696569"/>
            <a:chOff x="5602273" y="4437111"/>
            <a:chExt cx="1029984" cy="1696569"/>
          </a:xfrm>
        </p:grpSpPr>
        <p:grpSp>
          <p:nvGrpSpPr>
            <p:cNvPr id="13" name="Group 12"/>
            <p:cNvGrpSpPr/>
            <p:nvPr/>
          </p:nvGrpSpPr>
          <p:grpSpPr>
            <a:xfrm>
              <a:off x="5602273" y="4437111"/>
              <a:ext cx="1029984" cy="739562"/>
              <a:chOff x="4572000" y="3323842"/>
              <a:chExt cx="1728192" cy="1240898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4572000" y="3449712"/>
                <a:ext cx="1728192" cy="8520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committed to empowering</a:t>
                </a:r>
              </a:p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other people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645189" y="5071307"/>
              <a:ext cx="729572" cy="1062373"/>
              <a:chOff x="4644008" y="4387948"/>
              <a:chExt cx="1224136" cy="1782537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Bible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Student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427983" y="4797151"/>
            <a:ext cx="1008113" cy="1693556"/>
            <a:chOff x="4589887" y="4437111"/>
            <a:chExt cx="1008113" cy="1693556"/>
          </a:xfrm>
        </p:grpSpPr>
        <p:grpSp>
          <p:nvGrpSpPr>
            <p:cNvPr id="12" name="Group 11"/>
            <p:cNvGrpSpPr/>
            <p:nvPr/>
          </p:nvGrpSpPr>
          <p:grpSpPr>
            <a:xfrm>
              <a:off x="4589887" y="4437111"/>
              <a:ext cx="1008113" cy="739785"/>
              <a:chOff x="2873335" y="3323842"/>
              <a:chExt cx="1691495" cy="124127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wished I had the legal power to make NCD compulsory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615206" y="5068294"/>
              <a:ext cx="729572" cy="1062373"/>
              <a:chOff x="2915816" y="4382893"/>
              <a:chExt cx="1224136" cy="178253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2915816" y="5344670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Fanatic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7668343" y="4797152"/>
            <a:ext cx="1029984" cy="1696569"/>
            <a:chOff x="7646472" y="4437112"/>
            <a:chExt cx="1029984" cy="1696569"/>
          </a:xfrm>
        </p:grpSpPr>
        <p:grpSp>
          <p:nvGrpSpPr>
            <p:cNvPr id="23" name="Group 22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572000" y="3333518"/>
                <a:ext cx="1728192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committed to help others fulfill their visions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689388" y="5071308"/>
              <a:ext cx="729572" cy="1062373"/>
              <a:chOff x="4644008" y="4387948"/>
              <a:chExt cx="1224136" cy="1782537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Empow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-</a:t>
                </a:r>
              </a:p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erer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6588223" y="4797152"/>
            <a:ext cx="1008113" cy="1693556"/>
            <a:chOff x="6634086" y="4437112"/>
            <a:chExt cx="1008113" cy="1693556"/>
          </a:xfrm>
        </p:grpSpPr>
        <p:grpSp>
          <p:nvGrpSpPr>
            <p:cNvPr id="26" name="Group 25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People are old enough to make their own decisions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659405" y="5068295"/>
              <a:ext cx="729572" cy="1062373"/>
              <a:chOff x="2915816" y="4382893"/>
              <a:chExt cx="1224136" cy="1782537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915816" y="5222291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Laid-back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sp>
        <p:nvSpPr>
          <p:cNvPr id="9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160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1403648" y="2349364"/>
            <a:ext cx="2185626" cy="1603398"/>
            <a:chOff x="2873335" y="3324216"/>
            <a:chExt cx="1691495" cy="1240898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324216"/>
              <a:ext cx="1610990" cy="1240898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2873335" y="3691018"/>
              <a:ext cx="1691495" cy="35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Message</a:t>
              </a:r>
              <a:endParaRPr lang="en-US" i="1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1428966" y="3717032"/>
            <a:ext cx="1581739" cy="2303264"/>
            <a:chOff x="2915816" y="4382893"/>
            <a:chExt cx="1224136" cy="178253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504" y="4382893"/>
              <a:ext cx="1152128" cy="1782537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2915816" y="5474537"/>
              <a:ext cx="1224136" cy="35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Name</a:t>
              </a:r>
              <a:endParaRPr lang="en-US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rot="21296805">
            <a:off x="4345113" y="4001013"/>
            <a:ext cx="936104" cy="287959"/>
          </a:xfrm>
          <a:prstGeom prst="rect">
            <a:avLst/>
          </a:prstGeom>
          <a:solidFill>
            <a:srgbClr val="009F39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Empowering leadership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93" name="TextBox 92"/>
          <p:cNvSpPr txBox="1"/>
          <p:nvPr/>
        </p:nvSpPr>
        <p:spPr>
          <a:xfrm rot="21296805">
            <a:off x="5425233" y="5594444"/>
            <a:ext cx="936104" cy="287959"/>
          </a:xfrm>
          <a:prstGeom prst="rect">
            <a:avLst/>
          </a:prstGeom>
          <a:solidFill>
            <a:srgbClr val="009F39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Empowering leadership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0" name="TextBox 99"/>
          <p:cNvSpPr txBox="1"/>
          <p:nvPr/>
        </p:nvSpPr>
        <p:spPr>
          <a:xfrm rot="21296805">
            <a:off x="6505353" y="5594444"/>
            <a:ext cx="936104" cy="287959"/>
          </a:xfrm>
          <a:prstGeom prst="rect">
            <a:avLst/>
          </a:prstGeom>
          <a:solidFill>
            <a:srgbClr val="009F39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Empowering leadership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1" name="TextBox 100"/>
          <p:cNvSpPr txBox="1"/>
          <p:nvPr/>
        </p:nvSpPr>
        <p:spPr>
          <a:xfrm rot="21296805">
            <a:off x="7585473" y="5594444"/>
            <a:ext cx="936104" cy="287959"/>
          </a:xfrm>
          <a:prstGeom prst="rect">
            <a:avLst/>
          </a:prstGeom>
          <a:solidFill>
            <a:srgbClr val="009F39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Empowering leadership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2" name="TextBox 101"/>
          <p:cNvSpPr txBox="1"/>
          <p:nvPr/>
        </p:nvSpPr>
        <p:spPr>
          <a:xfrm rot="21296805">
            <a:off x="4356093" y="5594444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3" name="TextBox 102"/>
          <p:cNvSpPr txBox="1"/>
          <p:nvPr/>
        </p:nvSpPr>
        <p:spPr>
          <a:xfrm rot="21296805">
            <a:off x="5425231" y="4010268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4" name="TextBox 103"/>
          <p:cNvSpPr txBox="1"/>
          <p:nvPr/>
        </p:nvSpPr>
        <p:spPr>
          <a:xfrm rot="21296805">
            <a:off x="6505351" y="4010268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5" name="TextBox 104"/>
          <p:cNvSpPr txBox="1"/>
          <p:nvPr/>
        </p:nvSpPr>
        <p:spPr>
          <a:xfrm rot="21296805">
            <a:off x="7585471" y="4010268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6" name="TextBox 105"/>
          <p:cNvSpPr txBox="1"/>
          <p:nvPr/>
        </p:nvSpPr>
        <p:spPr>
          <a:xfrm rot="21296805">
            <a:off x="5446961" y="2426092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7" name="TextBox 106"/>
          <p:cNvSpPr txBox="1"/>
          <p:nvPr/>
        </p:nvSpPr>
        <p:spPr>
          <a:xfrm rot="21296805">
            <a:off x="6505351" y="2426092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267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3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-1"/>
            <a:ext cx="5040560" cy="68901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2"/>
            <a:ext cx="3168350" cy="1090612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 anchor="t"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Forming your Inner Team</a:t>
            </a:r>
            <a:endParaRPr lang="en-US" sz="34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6566351" y="1628800"/>
            <a:ext cx="1029984" cy="1696569"/>
            <a:chOff x="7646472" y="4437112"/>
            <a:chExt cx="1029984" cy="1696569"/>
          </a:xfrm>
        </p:grpSpPr>
        <p:grpSp>
          <p:nvGrpSpPr>
            <p:cNvPr id="72" name="Group 71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4572000" y="3565903"/>
                <a:ext cx="1728192" cy="61969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love to ridicule guru leaders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689388" y="5071308"/>
              <a:ext cx="729572" cy="1062373"/>
              <a:chOff x="4644008" y="4387948"/>
              <a:chExt cx="1224136" cy="1782537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Anti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Guru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5506011" y="1631813"/>
            <a:ext cx="1010205" cy="1693556"/>
            <a:chOff x="6631994" y="4437112"/>
            <a:chExt cx="1010205" cy="1693556"/>
          </a:xfrm>
        </p:grpSpPr>
        <p:grpSp>
          <p:nvGrpSpPr>
            <p:cNvPr id="86" name="Group 85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Our approach to leadership is far superior to others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6631994" y="5068295"/>
              <a:ext cx="838778" cy="1062373"/>
              <a:chOff x="2869823" y="4382893"/>
              <a:chExt cx="1407371" cy="1782537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2869823" y="5222291"/>
                <a:ext cx="1407371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Network Leader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5508103" y="3212975"/>
            <a:ext cx="1029984" cy="1696569"/>
            <a:chOff x="5602273" y="4437111"/>
            <a:chExt cx="1029984" cy="1696569"/>
          </a:xfrm>
        </p:grpSpPr>
        <p:grpSp>
          <p:nvGrpSpPr>
            <p:cNvPr id="40" name="Group 39"/>
            <p:cNvGrpSpPr/>
            <p:nvPr/>
          </p:nvGrpSpPr>
          <p:grpSpPr>
            <a:xfrm>
              <a:off x="5602273" y="4437111"/>
              <a:ext cx="1029984" cy="739562"/>
              <a:chOff x="4572000" y="3323842"/>
              <a:chExt cx="1728192" cy="124089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4572000" y="3333518"/>
                <a:ext cx="1728192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God has called me to be an international leader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617777" y="5071307"/>
              <a:ext cx="821181" cy="1062373"/>
              <a:chOff x="4598013" y="4387948"/>
              <a:chExt cx="1377845" cy="178253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598013" y="5028913"/>
                <a:ext cx="1377845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The Anointed One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4427983" y="3212975"/>
            <a:ext cx="1008113" cy="1693556"/>
            <a:chOff x="4589887" y="4437111"/>
            <a:chExt cx="1008113" cy="1693556"/>
          </a:xfrm>
        </p:grpSpPr>
        <p:grpSp>
          <p:nvGrpSpPr>
            <p:cNvPr id="51" name="Group 50"/>
            <p:cNvGrpSpPr/>
            <p:nvPr/>
          </p:nvGrpSpPr>
          <p:grpSpPr>
            <a:xfrm>
              <a:off x="4589887" y="4437111"/>
              <a:ext cx="1008113" cy="739785"/>
              <a:chOff x="2873335" y="3323842"/>
              <a:chExt cx="1691495" cy="1241272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My measure of success is the maturity of my </a:t>
                </a:r>
                <a:r>
                  <a:rPr lang="en-US" sz="900" i="1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coachees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615206" y="5068294"/>
              <a:ext cx="729572" cy="1062373"/>
              <a:chOff x="2915816" y="4382893"/>
              <a:chExt cx="1224136" cy="1782537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2915816" y="5314012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Coach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7656436" y="3212976"/>
            <a:ext cx="1041891" cy="1696569"/>
            <a:chOff x="7634565" y="4437112"/>
            <a:chExt cx="1041891" cy="1696569"/>
          </a:xfrm>
        </p:grpSpPr>
        <p:grpSp>
          <p:nvGrpSpPr>
            <p:cNvPr id="58" name="Group 57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4572000" y="3449712"/>
                <a:ext cx="1728192" cy="8520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Why doesn’t the whole world listen to me?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7634565" y="5071308"/>
              <a:ext cx="821181" cy="1062373"/>
              <a:chOff x="4552020" y="4387948"/>
              <a:chExt cx="1377845" cy="1782537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4552020" y="5028913"/>
                <a:ext cx="1377845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The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Frustrat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-</a:t>
                </a:r>
              </a:p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ed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6588223" y="3212976"/>
            <a:ext cx="1008113" cy="1693556"/>
            <a:chOff x="6634086" y="4437112"/>
            <a:chExt cx="1008113" cy="1693556"/>
          </a:xfrm>
        </p:grpSpPr>
        <p:grpSp>
          <p:nvGrpSpPr>
            <p:cNvPr id="65" name="Group 64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proud of my own anti-status-symbols approach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659405" y="5068295"/>
              <a:ext cx="729572" cy="1062373"/>
              <a:chOff x="2915816" y="4382893"/>
              <a:chExt cx="1224136" cy="1782537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2915816" y="5346556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“David”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508103" y="4797151"/>
            <a:ext cx="1029984" cy="1696569"/>
            <a:chOff x="5602273" y="4437111"/>
            <a:chExt cx="1029984" cy="1696569"/>
          </a:xfrm>
        </p:grpSpPr>
        <p:grpSp>
          <p:nvGrpSpPr>
            <p:cNvPr id="13" name="Group 12"/>
            <p:cNvGrpSpPr/>
            <p:nvPr/>
          </p:nvGrpSpPr>
          <p:grpSpPr>
            <a:xfrm>
              <a:off x="5602273" y="4437111"/>
              <a:ext cx="1029984" cy="739562"/>
              <a:chOff x="4572000" y="3323842"/>
              <a:chExt cx="1728192" cy="1240898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4572000" y="3449712"/>
                <a:ext cx="1728192" cy="8520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committed to empowering</a:t>
                </a:r>
              </a:p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other people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645189" y="5071307"/>
              <a:ext cx="729572" cy="1062373"/>
              <a:chOff x="4644008" y="4387948"/>
              <a:chExt cx="1224136" cy="1782537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Bible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Student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427983" y="4797151"/>
            <a:ext cx="1008113" cy="1693556"/>
            <a:chOff x="4589887" y="4437111"/>
            <a:chExt cx="1008113" cy="1693556"/>
          </a:xfrm>
        </p:grpSpPr>
        <p:grpSp>
          <p:nvGrpSpPr>
            <p:cNvPr id="12" name="Group 11"/>
            <p:cNvGrpSpPr/>
            <p:nvPr/>
          </p:nvGrpSpPr>
          <p:grpSpPr>
            <a:xfrm>
              <a:off x="4589887" y="4437111"/>
              <a:ext cx="1008113" cy="739785"/>
              <a:chOff x="2873335" y="3323842"/>
              <a:chExt cx="1691495" cy="124127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wished I had the legal power to make NCD compulsory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615206" y="5068294"/>
              <a:ext cx="729572" cy="1062373"/>
              <a:chOff x="2915816" y="4382893"/>
              <a:chExt cx="1224136" cy="178253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2915816" y="5344670"/>
                <a:ext cx="1224136" cy="4647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Fanatic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7668343" y="4797152"/>
            <a:ext cx="1029984" cy="1696569"/>
            <a:chOff x="7646472" y="4437112"/>
            <a:chExt cx="1029984" cy="1696569"/>
          </a:xfrm>
        </p:grpSpPr>
        <p:grpSp>
          <p:nvGrpSpPr>
            <p:cNvPr id="23" name="Group 22"/>
            <p:cNvGrpSpPr/>
            <p:nvPr/>
          </p:nvGrpSpPr>
          <p:grpSpPr>
            <a:xfrm>
              <a:off x="7646472" y="4437112"/>
              <a:ext cx="1029984" cy="739562"/>
              <a:chOff x="4572000" y="3323842"/>
              <a:chExt cx="1728192" cy="124089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5388" y="3323842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572000" y="3333518"/>
                <a:ext cx="1728192" cy="1084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I am committed to help others fulfill their visions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689388" y="5071308"/>
              <a:ext cx="729572" cy="1062373"/>
              <a:chOff x="4644008" y="4387948"/>
              <a:chExt cx="1224136" cy="1782537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8590" y="4387948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644008" y="5214495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Empow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-</a:t>
                </a:r>
              </a:p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erer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6588223" y="4797152"/>
            <a:ext cx="1008113" cy="1693556"/>
            <a:chOff x="6634086" y="4437112"/>
            <a:chExt cx="1008113" cy="1693556"/>
          </a:xfrm>
        </p:grpSpPr>
        <p:grpSp>
          <p:nvGrpSpPr>
            <p:cNvPr id="26" name="Group 25"/>
            <p:cNvGrpSpPr/>
            <p:nvPr/>
          </p:nvGrpSpPr>
          <p:grpSpPr>
            <a:xfrm>
              <a:off x="6634086" y="4437112"/>
              <a:ext cx="1008113" cy="739785"/>
              <a:chOff x="2873335" y="3323842"/>
              <a:chExt cx="1691495" cy="1241272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816" y="3324216"/>
                <a:ext cx="1610990" cy="124089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873335" y="3323842"/>
                <a:ext cx="1691495" cy="108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People are old enough to make their own decisions</a:t>
                </a:r>
                <a:endParaRPr lang="en-US" sz="900" i="1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659405" y="5068295"/>
              <a:ext cx="729572" cy="1062373"/>
              <a:chOff x="2915816" y="4382893"/>
              <a:chExt cx="1224136" cy="1782537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504" y="4382893"/>
                <a:ext cx="1152128" cy="1782537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915816" y="5222291"/>
                <a:ext cx="1224136" cy="7746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Tahoma"/>
                    <a:cs typeface="Tahoma"/>
                    <a:sym typeface="B 2Stone Sans Bold" charset="0"/>
                  </a:rPr>
                  <a:t>Laid-back</a:t>
                </a:r>
                <a:endParaRPr lang="en-US" sz="1200" dirty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endParaRPr>
              </a:p>
            </p:txBody>
          </p:sp>
        </p:grpSp>
      </p:grpSp>
      <p:sp>
        <p:nvSpPr>
          <p:cNvPr id="9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160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1403648" y="2349364"/>
            <a:ext cx="2185626" cy="1603398"/>
            <a:chOff x="2873335" y="3324216"/>
            <a:chExt cx="1691495" cy="1240898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324216"/>
              <a:ext cx="1610990" cy="1240898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2873335" y="3691018"/>
              <a:ext cx="1691495" cy="35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Message</a:t>
              </a:r>
              <a:endParaRPr lang="en-US" i="1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1428966" y="3717032"/>
            <a:ext cx="1581739" cy="2303264"/>
            <a:chOff x="2915816" y="4382893"/>
            <a:chExt cx="1224136" cy="178253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504" y="4382893"/>
              <a:ext cx="1152128" cy="1782537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2915816" y="5474537"/>
              <a:ext cx="1224136" cy="3572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ahoma"/>
                  <a:cs typeface="Tahoma"/>
                  <a:sym typeface="B 2Stone Sans Bold" charset="0"/>
                </a:rPr>
                <a:t>Name</a:t>
              </a:r>
              <a:endParaRPr lang="en-US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rot="21296805">
            <a:off x="4345113" y="4001013"/>
            <a:ext cx="936104" cy="287959"/>
          </a:xfrm>
          <a:prstGeom prst="rect">
            <a:avLst/>
          </a:prstGeom>
          <a:solidFill>
            <a:srgbClr val="009F39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Empowering leadership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93" name="TextBox 92"/>
          <p:cNvSpPr txBox="1"/>
          <p:nvPr/>
        </p:nvSpPr>
        <p:spPr>
          <a:xfrm rot="21296805">
            <a:off x="5425233" y="5594444"/>
            <a:ext cx="936104" cy="287959"/>
          </a:xfrm>
          <a:prstGeom prst="rect">
            <a:avLst/>
          </a:prstGeom>
          <a:solidFill>
            <a:srgbClr val="009F39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Empowering leadership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0" name="TextBox 99"/>
          <p:cNvSpPr txBox="1"/>
          <p:nvPr/>
        </p:nvSpPr>
        <p:spPr>
          <a:xfrm rot="21296805">
            <a:off x="6505353" y="5594444"/>
            <a:ext cx="936104" cy="287959"/>
          </a:xfrm>
          <a:prstGeom prst="rect">
            <a:avLst/>
          </a:prstGeom>
          <a:solidFill>
            <a:srgbClr val="009F39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Empowering leadership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1" name="TextBox 100"/>
          <p:cNvSpPr txBox="1"/>
          <p:nvPr/>
        </p:nvSpPr>
        <p:spPr>
          <a:xfrm rot="21296805">
            <a:off x="7585473" y="5594444"/>
            <a:ext cx="936104" cy="287959"/>
          </a:xfrm>
          <a:prstGeom prst="rect">
            <a:avLst/>
          </a:prstGeom>
          <a:solidFill>
            <a:srgbClr val="009F39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Empowering leadership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2" name="TextBox 101"/>
          <p:cNvSpPr txBox="1"/>
          <p:nvPr/>
        </p:nvSpPr>
        <p:spPr>
          <a:xfrm rot="21296805">
            <a:off x="4356093" y="5594444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3" name="TextBox 102"/>
          <p:cNvSpPr txBox="1"/>
          <p:nvPr/>
        </p:nvSpPr>
        <p:spPr>
          <a:xfrm rot="21296805">
            <a:off x="5425231" y="4010268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4" name="TextBox 103"/>
          <p:cNvSpPr txBox="1"/>
          <p:nvPr/>
        </p:nvSpPr>
        <p:spPr>
          <a:xfrm rot="21296805">
            <a:off x="6505351" y="4010268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5" name="TextBox 104"/>
          <p:cNvSpPr txBox="1"/>
          <p:nvPr/>
        </p:nvSpPr>
        <p:spPr>
          <a:xfrm rot="21296805">
            <a:off x="7585471" y="4010268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6" name="TextBox 105"/>
          <p:cNvSpPr txBox="1"/>
          <p:nvPr/>
        </p:nvSpPr>
        <p:spPr>
          <a:xfrm rot="21296805">
            <a:off x="5446961" y="2426092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07" name="TextBox 106"/>
          <p:cNvSpPr txBox="1"/>
          <p:nvPr/>
        </p:nvSpPr>
        <p:spPr>
          <a:xfrm rot="21296805">
            <a:off x="6505351" y="2426092"/>
            <a:ext cx="936104" cy="288000"/>
          </a:xfrm>
          <a:prstGeom prst="rect">
            <a:avLst/>
          </a:prstGeom>
          <a:solidFill>
            <a:srgbClr val="B72D75"/>
          </a:solidFill>
        </p:spPr>
        <p:txBody>
          <a:bodyPr wrap="square" lIns="36000" tIns="18000" rIns="36000" bIns="1800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 smtClean="0">
                <a:solidFill>
                  <a:schemeClr val="bg1"/>
                </a:solidFill>
                <a:latin typeface="Tahoma"/>
                <a:cs typeface="Tahoma"/>
              </a:rPr>
              <a:t>Pride</a:t>
            </a:r>
            <a:endParaRPr lang="en-US" sz="9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19" name="Picture 18" descr="circl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314645"/>
            <a:ext cx="1158163" cy="1042347"/>
          </a:xfrm>
          <a:prstGeom prst="rect">
            <a:avLst/>
          </a:prstGeom>
        </p:spPr>
      </p:pic>
      <p:pic>
        <p:nvPicPr>
          <p:cNvPr id="20" name="Picture 19" descr="circl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472" y="5346384"/>
            <a:ext cx="1206928" cy="1158163"/>
          </a:xfrm>
          <a:prstGeom prst="rect">
            <a:avLst/>
          </a:prstGeom>
        </p:spPr>
      </p:pic>
      <p:pic>
        <p:nvPicPr>
          <p:cNvPr id="21" name="Picture 20" descr="cros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933056"/>
            <a:ext cx="798523" cy="9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225" y="1054070"/>
            <a:ext cx="5494588" cy="54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Establishing more holistic groups</a:t>
            </a:r>
            <a:endParaRPr lang="en-US" sz="34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1772632" y="1040243"/>
            <a:ext cx="5806325" cy="5647005"/>
            <a:chOff x="1771736" y="1043600"/>
            <a:chExt cx="5806325" cy="5647005"/>
          </a:xfrm>
        </p:grpSpPr>
        <p:pic>
          <p:nvPicPr>
            <p:cNvPr id="43" name="Picture 42" descr="3 color arc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1736" y="1043600"/>
              <a:ext cx="5806325" cy="5647005"/>
            </a:xfrm>
            <a:prstGeom prst="rect">
              <a:avLst/>
            </a:prstGeom>
          </p:spPr>
        </p:pic>
        <p:sp>
          <p:nvSpPr>
            <p:cNvPr id="44" name="TextBox 43"/>
            <p:cNvSpPr txBox="1">
              <a:spLocks noChangeAspect="1"/>
            </p:cNvSpPr>
            <p:nvPr/>
          </p:nvSpPr>
          <p:spPr>
            <a:xfrm rot="7203188">
              <a:off x="2111733" y="1272591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hands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45" name="TextBox 44"/>
            <p:cNvSpPr txBox="1">
              <a:spLocks noChangeAspect="1"/>
            </p:cNvSpPr>
            <p:nvPr/>
          </p:nvSpPr>
          <p:spPr>
            <a:xfrm>
              <a:off x="2101338" y="1274267"/>
              <a:ext cx="4969401" cy="49694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head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46" name="TextBox 45"/>
            <p:cNvSpPr txBox="1">
              <a:spLocks noChangeAspect="1"/>
            </p:cNvSpPr>
            <p:nvPr/>
          </p:nvSpPr>
          <p:spPr>
            <a:xfrm rot="14399220">
              <a:off x="2096451" y="1297489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heart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58446" y="2564904"/>
            <a:ext cx="2214000" cy="2448272"/>
            <a:chOff x="3458446" y="2564904"/>
            <a:chExt cx="2214000" cy="2448272"/>
          </a:xfrm>
        </p:grpSpPr>
        <p:sp>
          <p:nvSpPr>
            <p:cNvPr id="2" name="Isosceles Triangle 1"/>
            <p:cNvSpPr/>
            <p:nvPr/>
          </p:nvSpPr>
          <p:spPr bwMode="auto">
            <a:xfrm>
              <a:off x="4427984" y="2564904"/>
              <a:ext cx="288032" cy="576064"/>
            </a:xfrm>
            <a:prstGeom prst="triangle">
              <a:avLst/>
            </a:prstGeom>
            <a:solidFill>
              <a:srgbClr val="FC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6" name="Isosceles Triangle 25"/>
            <p:cNvSpPr/>
            <p:nvPr/>
          </p:nvSpPr>
          <p:spPr bwMode="auto">
            <a:xfrm rot="3602537">
              <a:off x="5232323" y="3042705"/>
              <a:ext cx="288032" cy="576064"/>
            </a:xfrm>
            <a:prstGeom prst="triangle">
              <a:avLst/>
            </a:prstGeom>
            <a:solidFill>
              <a:srgbClr val="FC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7" name="Isosceles Triangle 26"/>
            <p:cNvSpPr/>
            <p:nvPr/>
          </p:nvSpPr>
          <p:spPr bwMode="auto">
            <a:xfrm rot="7202090">
              <a:off x="5240398" y="3970514"/>
              <a:ext cx="288032" cy="576064"/>
            </a:xfrm>
            <a:prstGeom prst="triangle">
              <a:avLst/>
            </a:prstGeom>
            <a:solidFill>
              <a:srgbClr val="FC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1" name="Isosceles Triangle 30"/>
            <p:cNvSpPr/>
            <p:nvPr/>
          </p:nvSpPr>
          <p:spPr bwMode="auto">
            <a:xfrm flipV="1">
              <a:off x="4427984" y="4437112"/>
              <a:ext cx="288032" cy="576064"/>
            </a:xfrm>
            <a:prstGeom prst="triangle">
              <a:avLst/>
            </a:prstGeom>
            <a:solidFill>
              <a:srgbClr val="FC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2" name="Isosceles Triangle 31"/>
            <p:cNvSpPr/>
            <p:nvPr/>
          </p:nvSpPr>
          <p:spPr bwMode="auto">
            <a:xfrm rot="3602537" flipH="1" flipV="1">
              <a:off x="3602462" y="3961617"/>
              <a:ext cx="288032" cy="576064"/>
            </a:xfrm>
            <a:prstGeom prst="triangle">
              <a:avLst/>
            </a:prstGeom>
            <a:solidFill>
              <a:srgbClr val="FC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3" name="Isosceles Triangle 32"/>
            <p:cNvSpPr/>
            <p:nvPr/>
          </p:nvSpPr>
          <p:spPr bwMode="auto">
            <a:xfrm rot="7202090" flipH="1" flipV="1">
              <a:off x="3602488" y="3040638"/>
              <a:ext cx="288032" cy="576064"/>
            </a:xfrm>
            <a:prstGeom prst="triangle">
              <a:avLst/>
            </a:prstGeom>
            <a:solidFill>
              <a:srgbClr val="FC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48310" y="1368176"/>
            <a:ext cx="4516791" cy="4860000"/>
            <a:chOff x="2348310" y="1368176"/>
            <a:chExt cx="4516791" cy="4860000"/>
          </a:xfrm>
        </p:grpSpPr>
        <p:sp>
          <p:nvSpPr>
            <p:cNvPr id="16" name="Rectangle 5"/>
            <p:cNvSpPr>
              <a:spLocks/>
            </p:cNvSpPr>
            <p:nvPr/>
          </p:nvSpPr>
          <p:spPr bwMode="auto">
            <a:xfrm rot="19790199">
              <a:off x="5117825" y="2732315"/>
              <a:ext cx="1633581" cy="56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  <a:t>Gift-based</a:t>
              </a:r>
              <a:b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</a:br>
              <a: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  <a:t>ministry</a:t>
              </a:r>
            </a:p>
          </p:txBody>
        </p:sp>
        <p:sp>
          <p:nvSpPr>
            <p:cNvPr id="19" name="Rectangle 6"/>
            <p:cNvSpPr>
              <a:spLocks/>
            </p:cNvSpPr>
            <p:nvPr/>
          </p:nvSpPr>
          <p:spPr bwMode="auto">
            <a:xfrm rot="1795172">
              <a:off x="5108457" y="4288311"/>
              <a:ext cx="1756644" cy="56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900" dirty="0">
                  <a:solidFill>
                    <a:srgbClr val="000000"/>
                  </a:solidFill>
                  <a:latin typeface="Tahoma"/>
                  <a:ea typeface="ＭＳ Ｐゴシック" charset="0"/>
                  <a:cs typeface="Tahoma"/>
                  <a:sym typeface="Sb 2Stone Sans Semibold" charset="0"/>
                </a:rPr>
                <a:t>Need-oriented evangelism</a:t>
              </a:r>
            </a:p>
          </p:txBody>
        </p:sp>
        <p:sp>
          <p:nvSpPr>
            <p:cNvPr id="20" name="Rectangle 7"/>
            <p:cNvSpPr>
              <a:spLocks/>
            </p:cNvSpPr>
            <p:nvPr/>
          </p:nvSpPr>
          <p:spPr bwMode="auto">
            <a:xfrm rot="5400000">
              <a:off x="3754152" y="5109370"/>
              <a:ext cx="1669330" cy="56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900" dirty="0">
                  <a:solidFill>
                    <a:srgbClr val="000000"/>
                  </a:solidFill>
                  <a:latin typeface="Tahoma"/>
                  <a:ea typeface="ＭＳ Ｐゴシック" charset="0"/>
                  <a:cs typeface="Tahoma"/>
                  <a:sym typeface="Sb 2Stone Sans Semibold" charset="0"/>
                </a:rPr>
                <a:t>Loving relationships</a:t>
              </a:r>
            </a:p>
          </p:txBody>
        </p:sp>
        <p:sp>
          <p:nvSpPr>
            <p:cNvPr id="21" name="Rectangle 8"/>
            <p:cNvSpPr>
              <a:spLocks/>
            </p:cNvSpPr>
            <p:nvPr/>
          </p:nvSpPr>
          <p:spPr bwMode="auto">
            <a:xfrm rot="8990026">
              <a:off x="2348310" y="4316529"/>
              <a:ext cx="1669330" cy="56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  <a:t>Passionate</a:t>
              </a:r>
            </a:p>
            <a:p>
              <a:pPr algn="l"/>
              <a: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  <a:t>spirituality</a:t>
              </a:r>
            </a:p>
          </p:txBody>
        </p:sp>
        <p:sp>
          <p:nvSpPr>
            <p:cNvPr id="23" name="Rectangle 9"/>
            <p:cNvSpPr>
              <a:spLocks/>
            </p:cNvSpPr>
            <p:nvPr/>
          </p:nvSpPr>
          <p:spPr bwMode="auto">
            <a:xfrm rot="12586406">
              <a:off x="2353971" y="2741913"/>
              <a:ext cx="1669330" cy="56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  <a:t>Inspiring</a:t>
              </a:r>
              <a:b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</a:br>
              <a: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  <a:t>worship</a:t>
              </a:r>
            </a:p>
          </p:txBody>
        </p:sp>
        <p:sp>
          <p:nvSpPr>
            <p:cNvPr id="24" name="Rectangle 10"/>
            <p:cNvSpPr>
              <a:spLocks/>
            </p:cNvSpPr>
            <p:nvPr/>
          </p:nvSpPr>
          <p:spPr bwMode="auto">
            <a:xfrm rot="16175505">
              <a:off x="3712328" y="1918700"/>
              <a:ext cx="1669330" cy="56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  <a:t>Effective</a:t>
              </a:r>
              <a:b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</a:br>
              <a:r>
                <a:rPr lang="en-US" sz="1900" dirty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  <a:sym typeface="Sb 2Stone Sans Semibold" charset="0"/>
                </a:rPr>
                <a:t>structures</a:t>
              </a:r>
            </a:p>
          </p:txBody>
        </p:sp>
      </p:grpSp>
      <p:sp>
        <p:nvSpPr>
          <p:cNvPr id="28" name="TextBox 27"/>
          <p:cNvSpPr txBox="1">
            <a:spLocks noChangeAspect="1"/>
          </p:cNvSpPr>
          <p:nvPr/>
        </p:nvSpPr>
        <p:spPr>
          <a:xfrm rot="21354997">
            <a:off x="4126236" y="3341975"/>
            <a:ext cx="900000" cy="899982"/>
          </a:xfrm>
          <a:prstGeom prst="rect">
            <a:avLst/>
          </a:prstGeom>
          <a:noFill/>
        </p:spPr>
        <p:txBody>
          <a:bodyPr spcFirstLastPara="1">
            <a:prstTxWarp prst="textCircl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900" spc="100" dirty="0" smtClean="0">
                <a:solidFill>
                  <a:srgbClr val="000000"/>
                </a:solidFill>
                <a:latin typeface="Tahoma"/>
                <a:cs typeface="Tahoma"/>
              </a:rPr>
              <a:t>Empowering leadership </a:t>
            </a:r>
            <a:endParaRPr lang="en-US" sz="1900" spc="100" dirty="0">
              <a:solidFill>
                <a:srgbClr val="000000"/>
              </a:solidFill>
            </a:endParaRPr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 bwMode="auto">
          <a:xfrm>
            <a:off x="4283968" y="3501016"/>
            <a:ext cx="576048" cy="576048"/>
          </a:xfrm>
          <a:prstGeom prst="ellipse">
            <a:avLst/>
          </a:prstGeom>
          <a:solidFill>
            <a:srgbClr val="FF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h="1143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3d extrusionH="57150">
              <a:bevelT w="38100" h="38100"/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C40E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12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225" y="1054070"/>
            <a:ext cx="5494588" cy="54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What makes a small group holistic?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3466" y="3433502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holistic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small groups</a:t>
            </a:r>
            <a:endParaRPr lang="en-US" sz="2000" b="1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2068495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What do</a:t>
            </a:r>
          </a:p>
          <a:p>
            <a:pPr algn="ctr"/>
            <a:r>
              <a:rPr lang="en-US" sz="2000" i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you think?</a:t>
            </a:r>
            <a:endParaRPr lang="en-US" sz="2000" i="1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5736" y="4157559"/>
            <a:ext cx="2304256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How do</a:t>
            </a:r>
          </a:p>
          <a:p>
            <a:pPr algn="ctr">
              <a:lnSpc>
                <a:spcPct val="120000"/>
              </a:lnSpc>
            </a:pPr>
            <a:r>
              <a:rPr lang="en-US" sz="2000" i="1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y</a:t>
            </a:r>
            <a:r>
              <a:rPr lang="en-US" sz="2000" i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ou feel?</a:t>
            </a:r>
            <a:endParaRPr lang="en-US" sz="2000" i="1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4008" y="4157559"/>
            <a:ext cx="2304256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What will</a:t>
            </a:r>
          </a:p>
          <a:p>
            <a:pPr algn="ctr">
              <a:lnSpc>
                <a:spcPct val="120000"/>
              </a:lnSpc>
            </a:pPr>
            <a:r>
              <a:rPr lang="en-US" sz="2000" i="1" dirty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y</a:t>
            </a:r>
            <a:r>
              <a:rPr lang="en-US" sz="2000" i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ou do?</a:t>
            </a:r>
            <a:endParaRPr lang="en-US" sz="2000" i="1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71736" y="1043600"/>
            <a:ext cx="5806325" cy="5647005"/>
            <a:chOff x="1771736" y="1043600"/>
            <a:chExt cx="5806325" cy="5647005"/>
          </a:xfrm>
        </p:grpSpPr>
        <p:pic>
          <p:nvPicPr>
            <p:cNvPr id="22" name="Picture 21" descr="3 color arc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1736" y="1043600"/>
              <a:ext cx="5806325" cy="564700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 noChangeAspect="1"/>
            </p:cNvSpPr>
            <p:nvPr/>
          </p:nvSpPr>
          <p:spPr>
            <a:xfrm rot="7203188">
              <a:off x="2111733" y="1272591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hands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2101338" y="1274267"/>
              <a:ext cx="4969401" cy="49694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head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7" name="TextBox 26"/>
            <p:cNvSpPr txBox="1">
              <a:spLocks noChangeAspect="1"/>
            </p:cNvSpPr>
            <p:nvPr/>
          </p:nvSpPr>
          <p:spPr>
            <a:xfrm rot="14399220">
              <a:off x="2096451" y="1297489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heart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0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Christian community</a:t>
            </a:r>
            <a:b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—a glimpse of heaven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55576" y="3360998"/>
            <a:ext cx="7683913" cy="1040530"/>
          </a:xfrm>
          <a:prstGeom prst="rect">
            <a:avLst/>
          </a:prstGeom>
          <a:solidFill>
            <a:srgbClr val="6C747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032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/>
              <a:ea typeface="ＭＳ Ｐゴシック" pitchFamily="-65" charset="-128"/>
              <a:cs typeface="Tahoma"/>
            </a:endParaRPr>
          </a:p>
        </p:txBody>
      </p:sp>
      <p:sp>
        <p:nvSpPr>
          <p:cNvPr id="38" name="Up Arrow 37"/>
          <p:cNvSpPr/>
          <p:nvPr/>
        </p:nvSpPr>
        <p:spPr bwMode="auto">
          <a:xfrm>
            <a:off x="3419872" y="2017078"/>
            <a:ext cx="2304255" cy="3716178"/>
          </a:xfrm>
          <a:prstGeom prst="upArrow">
            <a:avLst>
              <a:gd name="adj1" fmla="val 62788"/>
              <a:gd name="adj2" fmla="val 113104"/>
            </a:avLst>
          </a:prstGeom>
          <a:gradFill flip="none" rotWithShape="1">
            <a:gsLst>
              <a:gs pos="0">
                <a:srgbClr val="D74A6C">
                  <a:alpha val="50000"/>
                </a:srgbClr>
              </a:gs>
              <a:gs pos="100000">
                <a:srgbClr val="FFB90C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  <a:effectLst>
            <a:softEdge rad="190500"/>
          </a:effectLst>
          <a:extLst/>
        </p:spPr>
        <p:txBody>
          <a:bodyPr/>
          <a:lstStyle/>
          <a:p>
            <a:pPr algn="ctr">
              <a:defRPr/>
            </a:pPr>
            <a:endParaRPr lang="en-US" sz="3200">
              <a:latin typeface="Tahoma"/>
              <a:cs typeface="Tahoma"/>
            </a:endParaRPr>
          </a:p>
        </p:txBody>
      </p:sp>
      <p:sp>
        <p:nvSpPr>
          <p:cNvPr id="30" name="Rectangle 11"/>
          <p:cNvSpPr>
            <a:spLocks/>
          </p:cNvSpPr>
          <p:nvPr/>
        </p:nvSpPr>
        <p:spPr bwMode="auto">
          <a:xfrm>
            <a:off x="3437108" y="1443828"/>
            <a:ext cx="23208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HEAVEN</a:t>
            </a:r>
          </a:p>
        </p:txBody>
      </p:sp>
      <p:sp>
        <p:nvSpPr>
          <p:cNvPr id="34" name="Rectangle 12"/>
          <p:cNvSpPr>
            <a:spLocks/>
          </p:cNvSpPr>
          <p:nvPr/>
        </p:nvSpPr>
        <p:spPr bwMode="auto">
          <a:xfrm>
            <a:off x="3407730" y="5806612"/>
            <a:ext cx="23502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HELL</a:t>
            </a:r>
          </a:p>
        </p:txBody>
      </p:sp>
      <p:sp>
        <p:nvSpPr>
          <p:cNvPr id="36" name="Rectangle 14"/>
          <p:cNvSpPr>
            <a:spLocks/>
          </p:cNvSpPr>
          <p:nvPr/>
        </p:nvSpPr>
        <p:spPr bwMode="auto">
          <a:xfrm>
            <a:off x="5787383" y="3612037"/>
            <a:ext cx="17627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Sickness</a:t>
            </a:r>
          </a:p>
        </p:txBody>
      </p:sp>
      <p:sp>
        <p:nvSpPr>
          <p:cNvPr id="37" name="Rectangle 13"/>
          <p:cNvSpPr>
            <a:spLocks/>
          </p:cNvSpPr>
          <p:nvPr/>
        </p:nvSpPr>
        <p:spPr bwMode="auto">
          <a:xfrm>
            <a:off x="1645024" y="3600423"/>
            <a:ext cx="17920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Tahoma"/>
                <a:ea typeface="ＭＳ Ｐゴシック" charset="0"/>
                <a:cs typeface="Tahoma"/>
                <a:sym typeface="Gill Sans" charset="0"/>
              </a:rPr>
              <a:t>Sin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1644801" y="1899250"/>
            <a:ext cx="5905562" cy="1351711"/>
            <a:chOff x="3323184" y="1554932"/>
            <a:chExt cx="14473608" cy="3312368"/>
          </a:xfrm>
          <a:effectLst>
            <a:outerShdw blurRad="190500" dist="190500" dir="2700000" algn="tl" rotWithShape="0">
              <a:srgbClr val="000000">
                <a:alpha val="57000"/>
              </a:srgbClr>
            </a:outerShdw>
          </a:effectLst>
        </p:grpSpPr>
        <p:grpSp>
          <p:nvGrpSpPr>
            <p:cNvPr id="40" name="Group 10"/>
            <p:cNvGrpSpPr>
              <a:grpSpLocks/>
            </p:cNvGrpSpPr>
            <p:nvPr/>
          </p:nvGrpSpPr>
          <p:grpSpPr bwMode="auto">
            <a:xfrm>
              <a:off x="3323184" y="1554932"/>
              <a:ext cx="4392664" cy="3312368"/>
              <a:chOff x="3305605" y="5947420"/>
              <a:chExt cx="4392664" cy="3312368"/>
            </a:xfrm>
          </p:grpSpPr>
          <p:sp>
            <p:nvSpPr>
              <p:cNvPr id="49" name="Rounded Rectangle 8"/>
              <p:cNvSpPr>
                <a:spLocks noChangeArrowheads="1"/>
              </p:cNvSpPr>
              <p:nvPr/>
            </p:nvSpPr>
            <p:spPr bwMode="auto">
              <a:xfrm>
                <a:off x="3305605" y="5947420"/>
                <a:ext cx="4374909" cy="3312368"/>
              </a:xfrm>
              <a:prstGeom prst="roundRect">
                <a:avLst>
                  <a:gd name="adj" fmla="val 16667"/>
                </a:avLst>
              </a:prstGeom>
              <a:solidFill>
                <a:srgbClr val="FFB90C"/>
              </a:solidFill>
              <a:ln>
                <a:noFill/>
              </a:ln>
              <a:effectLst>
                <a:outerShdw blurRad="190500" dist="190500" dir="2700000" algn="tl" rotWithShape="0">
                  <a:srgbClr val="000000">
                    <a:alpha val="57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US" sz="3200">
                  <a:latin typeface="Tahoma"/>
                  <a:cs typeface="Tahoma"/>
                </a:endParaRPr>
              </a:p>
            </p:txBody>
          </p:sp>
          <p:sp>
            <p:nvSpPr>
              <p:cNvPr id="50" name="Rectangle 4"/>
              <p:cNvSpPr>
                <a:spLocks/>
              </p:cNvSpPr>
              <p:nvPr/>
            </p:nvSpPr>
            <p:spPr bwMode="auto">
              <a:xfrm>
                <a:off x="3306149" y="6963130"/>
                <a:ext cx="4392120" cy="1206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schemeClr val="tx1"/>
                    </a:solidFill>
                    <a:latin typeface="Tahoma"/>
                    <a:ea typeface="ＭＳ Ｐゴシック" charset="0"/>
                    <a:cs typeface="Tahoma"/>
                    <a:sym typeface="Gill Sans" charset="0"/>
                  </a:rPr>
                  <a:t>Good</a:t>
                </a:r>
              </a:p>
            </p:txBody>
          </p:sp>
        </p:grpSp>
        <p:grpSp>
          <p:nvGrpSpPr>
            <p:cNvPr id="41" name="Group 11"/>
            <p:cNvGrpSpPr>
              <a:grpSpLocks/>
            </p:cNvGrpSpPr>
            <p:nvPr/>
          </p:nvGrpSpPr>
          <p:grpSpPr bwMode="auto">
            <a:xfrm>
              <a:off x="13404004" y="1554932"/>
              <a:ext cx="4392788" cy="3312368"/>
              <a:chOff x="9209961" y="4579268"/>
              <a:chExt cx="4392788" cy="3312368"/>
            </a:xfrm>
          </p:grpSpPr>
          <p:sp>
            <p:nvSpPr>
              <p:cNvPr id="47" name="Rounded Rectangle 21"/>
              <p:cNvSpPr>
                <a:spLocks noChangeArrowheads="1"/>
              </p:cNvSpPr>
              <p:nvPr/>
            </p:nvSpPr>
            <p:spPr bwMode="auto">
              <a:xfrm>
                <a:off x="9227840" y="4579268"/>
                <a:ext cx="4374909" cy="3312368"/>
              </a:xfrm>
              <a:prstGeom prst="roundRect">
                <a:avLst>
                  <a:gd name="adj" fmla="val 16667"/>
                </a:avLst>
              </a:prstGeom>
              <a:solidFill>
                <a:srgbClr val="FFB90C"/>
              </a:solidFill>
              <a:ln>
                <a:noFill/>
              </a:ln>
              <a:effectLst>
                <a:outerShdw blurRad="190500" dist="190500" dir="2700000" algn="tl" rotWithShape="0">
                  <a:srgbClr val="000000">
                    <a:alpha val="57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US" sz="3200">
                  <a:latin typeface="Tahoma"/>
                  <a:cs typeface="Tahoma"/>
                </a:endParaRPr>
              </a:p>
            </p:txBody>
          </p:sp>
          <p:sp>
            <p:nvSpPr>
              <p:cNvPr id="48" name="Rectangle 5"/>
              <p:cNvSpPr>
                <a:spLocks/>
              </p:cNvSpPr>
              <p:nvPr/>
            </p:nvSpPr>
            <p:spPr bwMode="auto">
              <a:xfrm>
                <a:off x="9209961" y="5594978"/>
                <a:ext cx="4392119" cy="1206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schemeClr val="tx1"/>
                    </a:solidFill>
                    <a:latin typeface="Tahoma"/>
                    <a:ea typeface="ＭＳ Ｐゴシック" charset="0"/>
                    <a:cs typeface="Tahoma"/>
                    <a:sym typeface="Gill Sans" charset="0"/>
                  </a:rPr>
                  <a:t>Life</a:t>
                </a:r>
              </a:p>
            </p:txBody>
          </p:sp>
        </p:grp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1615645" y="4455649"/>
            <a:ext cx="5934716" cy="1351063"/>
            <a:chOff x="3251152" y="7819628"/>
            <a:chExt cx="14545640" cy="3312368"/>
          </a:xfrm>
        </p:grpSpPr>
        <p:grpSp>
          <p:nvGrpSpPr>
            <p:cNvPr id="52" name="Group 51"/>
            <p:cNvGrpSpPr/>
            <p:nvPr/>
          </p:nvGrpSpPr>
          <p:grpSpPr>
            <a:xfrm>
              <a:off x="3251152" y="7819628"/>
              <a:ext cx="4392292" cy="3312368"/>
              <a:chOff x="3179144" y="5947420"/>
              <a:chExt cx="4392292" cy="3312368"/>
            </a:xfrm>
            <a:solidFill>
              <a:srgbClr val="D74A6C"/>
            </a:solidFill>
          </p:grpSpPr>
          <p:sp>
            <p:nvSpPr>
              <p:cNvPr id="56" name="Rounded Rectangle 55"/>
              <p:cNvSpPr/>
              <p:nvPr/>
            </p:nvSpPr>
            <p:spPr bwMode="auto">
              <a:xfrm>
                <a:off x="3179168" y="5947420"/>
                <a:ext cx="4374909" cy="3312368"/>
              </a:xfrm>
              <a:prstGeom prst="roundRect">
                <a:avLst>
                  <a:gd name="adj" fmla="val 16666"/>
                </a:avLst>
              </a:prstGeom>
              <a:grpFill/>
              <a:ln>
                <a:noFill/>
              </a:ln>
              <a:effectLst>
                <a:outerShdw blurRad="190500" dist="190500" dir="2700000" algn="tl" rotWithShape="0">
                  <a:srgbClr val="000000">
                    <a:alpha val="57000"/>
                  </a:srgbClr>
                </a:outerShdw>
              </a:effectLst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3200">
                  <a:latin typeface="Tahoma"/>
                  <a:cs typeface="Tahoma"/>
                </a:endParaRPr>
              </a:p>
            </p:txBody>
          </p:sp>
          <p:sp>
            <p:nvSpPr>
              <p:cNvPr id="57" name="Rectangle 4"/>
              <p:cNvSpPr>
                <a:spLocks/>
              </p:cNvSpPr>
              <p:nvPr/>
            </p:nvSpPr>
            <p:spPr bwMode="auto">
              <a:xfrm>
                <a:off x="3179144" y="6962495"/>
                <a:ext cx="4392292" cy="12073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schemeClr val="tx1"/>
                    </a:solidFill>
                    <a:latin typeface="Tahoma"/>
                    <a:ea typeface="ＭＳ Ｐゴシック" charset="0"/>
                    <a:cs typeface="Tahoma"/>
                    <a:sym typeface="Gill Sans" charset="0"/>
                  </a:rPr>
                  <a:t>Evil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3421883" y="7819628"/>
              <a:ext cx="4374909" cy="3312368"/>
              <a:chOff x="3179168" y="5947420"/>
              <a:chExt cx="4374909" cy="3312368"/>
            </a:xfrm>
            <a:solidFill>
              <a:srgbClr val="D74A6C"/>
            </a:solidFill>
          </p:grpSpPr>
          <p:sp>
            <p:nvSpPr>
              <p:cNvPr id="54" name="Rounded Rectangle 53"/>
              <p:cNvSpPr/>
              <p:nvPr/>
            </p:nvSpPr>
            <p:spPr bwMode="auto">
              <a:xfrm>
                <a:off x="3179168" y="5947420"/>
                <a:ext cx="4374909" cy="3312368"/>
              </a:xfrm>
              <a:prstGeom prst="roundRect">
                <a:avLst>
                  <a:gd name="adj" fmla="val 16666"/>
                </a:avLst>
              </a:prstGeom>
              <a:grpFill/>
              <a:ln>
                <a:noFill/>
              </a:ln>
              <a:effectLst>
                <a:outerShdw blurRad="190500" dist="190500" dir="2700000" algn="tl" rotWithShape="0">
                  <a:srgbClr val="000000">
                    <a:alpha val="57000"/>
                  </a:srgbClr>
                </a:outerShdw>
              </a:effectLst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3200">
                  <a:latin typeface="Tahoma"/>
                  <a:cs typeface="Tahoma"/>
                </a:endParaRPr>
              </a:p>
            </p:txBody>
          </p:sp>
          <p:sp>
            <p:nvSpPr>
              <p:cNvPr id="55" name="Rectangle 4"/>
              <p:cNvSpPr>
                <a:spLocks/>
              </p:cNvSpPr>
              <p:nvPr/>
            </p:nvSpPr>
            <p:spPr bwMode="auto">
              <a:xfrm>
                <a:off x="3233121" y="6962495"/>
                <a:ext cx="4248284" cy="120731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schemeClr val="tx1"/>
                    </a:solidFill>
                    <a:latin typeface="Tahoma"/>
                    <a:ea typeface="ＭＳ Ｐゴシック" charset="0"/>
                    <a:cs typeface="Tahoma"/>
                    <a:sym typeface="Gill Sans" charset="0"/>
                  </a:rPr>
                  <a:t>Death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00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8" grpId="0" animBg="1"/>
      <p:bldP spid="30" grpId="0"/>
      <p:bldP spid="34" grpId="0"/>
      <p:bldP spid="36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5576" y="3073576"/>
            <a:ext cx="2088232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Small group and larger group volume discounts apply on the book.</a:t>
            </a:r>
            <a:endParaRPr lang="en-US" sz="1800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3068960"/>
            <a:ext cx="2232248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Or you can get started straight away by taking the online </a:t>
            </a:r>
            <a:r>
              <a:rPr lang="en-US" sz="1800" dirty="0" err="1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eTest</a:t>
            </a: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.</a:t>
            </a:r>
            <a:endParaRPr lang="en-US" sz="1800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6181854"/>
            <a:ext cx="34563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See the web site for details.</a:t>
            </a:r>
            <a:endParaRPr lang="en-US" sz="1800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pic>
        <p:nvPicPr>
          <p:cNvPr id="3" name="Picture 2" descr="3colead-p32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864" y="656696"/>
            <a:ext cx="3491475" cy="4932544"/>
          </a:xfrm>
          <a:prstGeom prst="rect">
            <a:avLst/>
          </a:prstGeom>
          <a:effectLst>
            <a:reflection blurRad="6350" stA="52000" endA="300" endPos="2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225" y="1054070"/>
            <a:ext cx="5494588" cy="54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What makes a small group holistic?</a:t>
            </a:r>
            <a:endParaRPr lang="en-US" sz="3400" dirty="0"/>
          </a:p>
        </p:txBody>
      </p:sp>
      <p:grpSp>
        <p:nvGrpSpPr>
          <p:cNvPr id="8" name="Group 7"/>
          <p:cNvGrpSpPr/>
          <p:nvPr/>
        </p:nvGrpSpPr>
        <p:grpSpPr>
          <a:xfrm>
            <a:off x="3023600" y="2060848"/>
            <a:ext cx="3096328" cy="3456368"/>
            <a:chOff x="3023600" y="2060848"/>
            <a:chExt cx="3096328" cy="3456368"/>
          </a:xfrm>
        </p:grpSpPr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4283968" y="3501016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4283992" y="206084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 bwMode="auto">
            <a:xfrm>
              <a:off x="5534952" y="2781400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5543880" y="422108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4283968" y="494116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3033000" y="4221104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3023600" y="278092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6" name="Rectangle 5"/>
          <p:cNvSpPr>
            <a:spLocks/>
          </p:cNvSpPr>
          <p:nvPr/>
        </p:nvSpPr>
        <p:spPr bwMode="auto">
          <a:xfrm rot="19790199">
            <a:off x="5117825" y="2732315"/>
            <a:ext cx="1633581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Gift-based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ministry</a:t>
            </a:r>
          </a:p>
        </p:txBody>
      </p:sp>
      <p:sp>
        <p:nvSpPr>
          <p:cNvPr id="19" name="Rectangle 6"/>
          <p:cNvSpPr>
            <a:spLocks/>
          </p:cNvSpPr>
          <p:nvPr/>
        </p:nvSpPr>
        <p:spPr bwMode="auto">
          <a:xfrm rot="1795172">
            <a:off x="5108457" y="4288311"/>
            <a:ext cx="1756644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  <a:sym typeface="Sb 2Stone Sans Semibold" charset="0"/>
              </a:rPr>
              <a:t>Need-oriented evangelism</a:t>
            </a: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 rot="5400000">
            <a:off x="3754152" y="5109370"/>
            <a:ext cx="1669330" cy="5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  <a:sym typeface="Sb 2Stone Sans Semibold" charset="0"/>
              </a:rPr>
              <a:t>Loving relationships</a:t>
            </a:r>
          </a:p>
        </p:txBody>
      </p:sp>
      <p:sp>
        <p:nvSpPr>
          <p:cNvPr id="21" name="Rectangle 8"/>
          <p:cNvSpPr>
            <a:spLocks/>
          </p:cNvSpPr>
          <p:nvPr/>
        </p:nvSpPr>
        <p:spPr bwMode="auto">
          <a:xfrm rot="8990026">
            <a:off x="2348310" y="4316529"/>
            <a:ext cx="1669330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Passionate</a:t>
            </a:r>
          </a:p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spirituality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 rot="12586406">
            <a:off x="2353971" y="2741913"/>
            <a:ext cx="1669330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Inspiring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worship</a:t>
            </a:r>
          </a:p>
        </p:txBody>
      </p:sp>
      <p:sp>
        <p:nvSpPr>
          <p:cNvPr id="24" name="Rectangle 10"/>
          <p:cNvSpPr>
            <a:spLocks/>
          </p:cNvSpPr>
          <p:nvPr/>
        </p:nvSpPr>
        <p:spPr bwMode="auto">
          <a:xfrm rot="16175505">
            <a:off x="3712328" y="1918700"/>
            <a:ext cx="1669330" cy="5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Effective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structures</a:t>
            </a:r>
          </a:p>
        </p:txBody>
      </p:sp>
      <p:sp>
        <p:nvSpPr>
          <p:cNvPr id="28" name="TextBox 27"/>
          <p:cNvSpPr txBox="1">
            <a:spLocks noChangeAspect="1"/>
          </p:cNvSpPr>
          <p:nvPr/>
        </p:nvSpPr>
        <p:spPr>
          <a:xfrm rot="21354997">
            <a:off x="4126236" y="3341975"/>
            <a:ext cx="900000" cy="899982"/>
          </a:xfrm>
          <a:prstGeom prst="rect">
            <a:avLst/>
          </a:prstGeom>
          <a:noFill/>
        </p:spPr>
        <p:txBody>
          <a:bodyPr spcFirstLastPara="1">
            <a:prstTxWarp prst="textCircl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900" spc="100" dirty="0" smtClean="0">
                <a:solidFill>
                  <a:srgbClr val="000000"/>
                </a:solidFill>
                <a:latin typeface="Tahoma"/>
                <a:cs typeface="Tahoma"/>
              </a:rPr>
              <a:t>Empowering leadership </a:t>
            </a:r>
            <a:endParaRPr lang="en-US" sz="1900" spc="100" dirty="0">
              <a:solidFill>
                <a:srgbClr val="000000"/>
              </a:solidFill>
            </a:endParaRPr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772632" y="1040243"/>
            <a:ext cx="5806325" cy="5647005"/>
            <a:chOff x="1771736" y="1043600"/>
            <a:chExt cx="5806325" cy="5647005"/>
          </a:xfrm>
        </p:grpSpPr>
        <p:pic>
          <p:nvPicPr>
            <p:cNvPr id="43" name="Picture 42" descr="3 color arc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1736" y="1043600"/>
              <a:ext cx="5806325" cy="5647005"/>
            </a:xfrm>
            <a:prstGeom prst="rect">
              <a:avLst/>
            </a:prstGeom>
          </p:spPr>
        </p:pic>
        <p:sp>
          <p:nvSpPr>
            <p:cNvPr id="44" name="TextBox 43"/>
            <p:cNvSpPr txBox="1">
              <a:spLocks noChangeAspect="1"/>
            </p:cNvSpPr>
            <p:nvPr/>
          </p:nvSpPr>
          <p:spPr>
            <a:xfrm rot="7203188">
              <a:off x="2111733" y="1272591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hands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45" name="TextBox 44"/>
            <p:cNvSpPr txBox="1">
              <a:spLocks noChangeAspect="1"/>
            </p:cNvSpPr>
            <p:nvPr/>
          </p:nvSpPr>
          <p:spPr>
            <a:xfrm>
              <a:off x="2101338" y="1274267"/>
              <a:ext cx="4969401" cy="49694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head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46" name="TextBox 45"/>
            <p:cNvSpPr txBox="1">
              <a:spLocks noChangeAspect="1"/>
            </p:cNvSpPr>
            <p:nvPr/>
          </p:nvSpPr>
          <p:spPr>
            <a:xfrm rot="14399220">
              <a:off x="2096451" y="1297489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heart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3" grpId="0"/>
      <p:bldP spid="24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225" y="1054070"/>
            <a:ext cx="5494588" cy="54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What makes a small group holistic?</a:t>
            </a:r>
            <a:endParaRPr lang="en-US" sz="3400" dirty="0"/>
          </a:p>
        </p:txBody>
      </p:sp>
      <p:grpSp>
        <p:nvGrpSpPr>
          <p:cNvPr id="8" name="Group 7"/>
          <p:cNvGrpSpPr/>
          <p:nvPr/>
        </p:nvGrpSpPr>
        <p:grpSpPr>
          <a:xfrm>
            <a:off x="3023600" y="2060848"/>
            <a:ext cx="3096328" cy="3456368"/>
            <a:chOff x="3023600" y="2060848"/>
            <a:chExt cx="3096328" cy="3456368"/>
          </a:xfrm>
        </p:grpSpPr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4283968" y="3501016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4283992" y="206084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 bwMode="auto">
            <a:xfrm>
              <a:off x="5534952" y="2781400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5543880" y="422108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4283968" y="494116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3033000" y="4221104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3023600" y="278092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6" name="Rectangle 5"/>
          <p:cNvSpPr>
            <a:spLocks/>
          </p:cNvSpPr>
          <p:nvPr/>
        </p:nvSpPr>
        <p:spPr bwMode="auto">
          <a:xfrm rot="19790199">
            <a:off x="5117825" y="2732315"/>
            <a:ext cx="1633581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Gift-based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ministry</a:t>
            </a:r>
          </a:p>
        </p:txBody>
      </p:sp>
      <p:sp>
        <p:nvSpPr>
          <p:cNvPr id="19" name="Rectangle 6"/>
          <p:cNvSpPr>
            <a:spLocks/>
          </p:cNvSpPr>
          <p:nvPr/>
        </p:nvSpPr>
        <p:spPr bwMode="auto">
          <a:xfrm rot="1795172">
            <a:off x="5108457" y="4288311"/>
            <a:ext cx="1756644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  <a:sym typeface="Sb 2Stone Sans Semibold" charset="0"/>
              </a:rPr>
              <a:t>Need-oriented evangelism</a:t>
            </a: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 rot="5400000">
            <a:off x="3754152" y="5109370"/>
            <a:ext cx="1669330" cy="5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  <a:sym typeface="Sb 2Stone Sans Semibold" charset="0"/>
              </a:rPr>
              <a:t>Loving relationships</a:t>
            </a:r>
          </a:p>
        </p:txBody>
      </p:sp>
      <p:sp>
        <p:nvSpPr>
          <p:cNvPr id="21" name="Rectangle 8"/>
          <p:cNvSpPr>
            <a:spLocks/>
          </p:cNvSpPr>
          <p:nvPr/>
        </p:nvSpPr>
        <p:spPr bwMode="auto">
          <a:xfrm rot="8990026">
            <a:off x="2348310" y="4316529"/>
            <a:ext cx="1669330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Passionate</a:t>
            </a:r>
          </a:p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spirituality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 rot="12586406">
            <a:off x="2353971" y="2741913"/>
            <a:ext cx="1669330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Inspiring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worship</a:t>
            </a:r>
          </a:p>
        </p:txBody>
      </p:sp>
      <p:sp>
        <p:nvSpPr>
          <p:cNvPr id="24" name="Rectangle 10"/>
          <p:cNvSpPr>
            <a:spLocks/>
          </p:cNvSpPr>
          <p:nvPr/>
        </p:nvSpPr>
        <p:spPr bwMode="auto">
          <a:xfrm rot="16175505">
            <a:off x="3712328" y="1918700"/>
            <a:ext cx="1669330" cy="5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Effective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structures</a:t>
            </a:r>
          </a:p>
        </p:txBody>
      </p:sp>
      <p:sp>
        <p:nvSpPr>
          <p:cNvPr id="28" name="TextBox 27"/>
          <p:cNvSpPr txBox="1">
            <a:spLocks noChangeAspect="1"/>
          </p:cNvSpPr>
          <p:nvPr/>
        </p:nvSpPr>
        <p:spPr>
          <a:xfrm rot="21354997">
            <a:off x="4126236" y="3341975"/>
            <a:ext cx="900000" cy="899982"/>
          </a:xfrm>
          <a:prstGeom prst="rect">
            <a:avLst/>
          </a:prstGeom>
          <a:noFill/>
        </p:spPr>
        <p:txBody>
          <a:bodyPr spcFirstLastPara="1">
            <a:prstTxWarp prst="textCircl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900" spc="100" dirty="0" smtClean="0">
                <a:solidFill>
                  <a:srgbClr val="000000"/>
                </a:solidFill>
                <a:latin typeface="Tahoma"/>
                <a:cs typeface="Tahoma"/>
              </a:rPr>
              <a:t>Empowering leadership </a:t>
            </a:r>
            <a:endParaRPr lang="en-US" sz="1900" spc="100" dirty="0">
              <a:solidFill>
                <a:srgbClr val="000000"/>
              </a:solidFill>
            </a:endParaRPr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68576" y="548680"/>
            <a:ext cx="6768752" cy="6585078"/>
            <a:chOff x="1268576" y="548680"/>
            <a:chExt cx="6768752" cy="6585078"/>
          </a:xfrm>
        </p:grpSpPr>
        <p:pic>
          <p:nvPicPr>
            <p:cNvPr id="4" name="Picture 3" descr="contemplativa activa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576" y="548680"/>
              <a:ext cx="6768752" cy="6585078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 noChangeAspect="1"/>
            </p:cNvSpPr>
            <p:nvPr/>
          </p:nvSpPr>
          <p:spPr>
            <a:xfrm rot="14399220">
              <a:off x="2073616" y="1248084"/>
              <a:ext cx="5040000" cy="50400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VITA CONTEMPLATIVA</a:t>
              </a:r>
              <a:endParaRPr lang="en-US" sz="16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/>
          </p:nvSpPr>
          <p:spPr>
            <a:xfrm rot="3600233">
              <a:off x="2056618" y="1265323"/>
              <a:ext cx="5041401" cy="50414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VITA ACTIVA</a:t>
              </a:r>
              <a:endParaRPr lang="en-US" sz="16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225" y="1054070"/>
            <a:ext cx="5494588" cy="54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Sin—breach of community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3466" y="3577666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ahoma"/>
                <a:cs typeface="Tahoma"/>
                <a:sym typeface="B 2Stone Sans Bold" charset="0"/>
              </a:rPr>
              <a:t>Luke 10:27</a:t>
            </a:r>
            <a:endParaRPr lang="en-US" sz="2000" b="1" dirty="0">
              <a:solidFill>
                <a:srgbClr val="000000"/>
              </a:solidFill>
              <a:latin typeface="Tahoma"/>
              <a:cs typeface="Tahoma"/>
              <a:sym typeface="B 2Stone Sans Bold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71736" y="1043600"/>
            <a:ext cx="5806325" cy="5647005"/>
            <a:chOff x="1771736" y="1043600"/>
            <a:chExt cx="5806325" cy="5647005"/>
          </a:xfrm>
        </p:grpSpPr>
        <p:pic>
          <p:nvPicPr>
            <p:cNvPr id="22" name="Picture 21" descr="3 color arc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1736" y="1043600"/>
              <a:ext cx="5806325" cy="564700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 noChangeAspect="1"/>
            </p:cNvSpPr>
            <p:nvPr/>
          </p:nvSpPr>
          <p:spPr>
            <a:xfrm rot="18000343">
              <a:off x="2147525" y="1307839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relationship to </a:t>
              </a:r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others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4" name="TextBox 13"/>
            <p:cNvSpPr txBox="1">
              <a:spLocks noChangeAspect="1"/>
            </p:cNvSpPr>
            <p:nvPr/>
          </p:nvSpPr>
          <p:spPr>
            <a:xfrm rot="3601766">
              <a:off x="2043258" y="1332306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relationship to </a:t>
              </a:r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God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2083450" y="1265323"/>
              <a:ext cx="5041401" cy="50414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relationship to </a:t>
              </a:r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yourself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29" name="TextBox 28"/>
          <p:cNvSpPr txBox="1">
            <a:spLocks noChangeAspect="1"/>
          </p:cNvSpPr>
          <p:nvPr/>
        </p:nvSpPr>
        <p:spPr>
          <a:xfrm rot="18000343">
            <a:off x="2929324" y="2119531"/>
            <a:ext cx="3321996" cy="332199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Tahoma"/>
                <a:cs typeface="Tahoma"/>
              </a:rPr>
              <a:t>…and love your neighbor</a:t>
            </a:r>
            <a:endParaRPr lang="en-US" sz="18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32" name="TextBox 31"/>
          <p:cNvSpPr txBox="1">
            <a:spLocks noChangeAspect="1"/>
          </p:cNvSpPr>
          <p:nvPr/>
        </p:nvSpPr>
        <p:spPr>
          <a:xfrm rot="3601179">
            <a:off x="2905773" y="2105381"/>
            <a:ext cx="3354172" cy="335417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Tahoma"/>
                <a:cs typeface="Tahoma"/>
              </a:rPr>
              <a:t>“Love the lord your God</a:t>
            </a:r>
            <a:endParaRPr lang="en-US" sz="18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33" name="TextBox 32"/>
          <p:cNvSpPr txBox="1">
            <a:spLocks noChangeAspect="1"/>
          </p:cNvSpPr>
          <p:nvPr/>
        </p:nvSpPr>
        <p:spPr>
          <a:xfrm rot="10800000">
            <a:off x="2941854" y="2141005"/>
            <a:ext cx="3286330" cy="328633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Tahoma"/>
                <a:cs typeface="Tahoma"/>
              </a:rPr>
              <a:t>…as you love yourself.”</a:t>
            </a:r>
            <a:endParaRPr lang="en-US" sz="18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439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6225" y="1054070"/>
            <a:ext cx="5494588" cy="54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The Seven Deadly Sins and Christian Community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71736" y="1043600"/>
            <a:ext cx="5806325" cy="5647005"/>
            <a:chOff x="1771736" y="1043600"/>
            <a:chExt cx="5806325" cy="5647005"/>
          </a:xfrm>
        </p:grpSpPr>
        <p:pic>
          <p:nvPicPr>
            <p:cNvPr id="22" name="Picture 21" descr="3 color arc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1736" y="1043600"/>
              <a:ext cx="5806325" cy="564700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 noChangeAspect="1"/>
            </p:cNvSpPr>
            <p:nvPr/>
          </p:nvSpPr>
          <p:spPr>
            <a:xfrm rot="18000343">
              <a:off x="2147525" y="1307839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relationship to </a:t>
              </a:r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others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14" name="TextBox 13"/>
            <p:cNvSpPr txBox="1">
              <a:spLocks noChangeAspect="1"/>
            </p:cNvSpPr>
            <p:nvPr/>
          </p:nvSpPr>
          <p:spPr>
            <a:xfrm rot="3601766">
              <a:off x="2043258" y="1332306"/>
              <a:ext cx="4967999" cy="4967999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relationship to </a:t>
              </a:r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God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2083450" y="1265323"/>
              <a:ext cx="5041401" cy="50414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Tahoma"/>
                  <a:cs typeface="Tahoma"/>
                </a:rPr>
                <a:t>relationship to </a:t>
              </a:r>
              <a:r>
                <a:rPr lang="en-US" sz="1800" b="1" dirty="0" smtClean="0">
                  <a:solidFill>
                    <a:schemeClr val="bg1"/>
                  </a:solidFill>
                  <a:latin typeface="Tahoma"/>
                  <a:cs typeface="Tahoma"/>
                </a:rPr>
                <a:t>yourself</a:t>
              </a:r>
              <a:endParaRPr lang="en-US" sz="1800" b="1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23600" y="2060848"/>
            <a:ext cx="3096328" cy="3456368"/>
            <a:chOff x="3023600" y="2060848"/>
            <a:chExt cx="3096328" cy="3456368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4283968" y="3501016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 bwMode="auto">
            <a:xfrm>
              <a:off x="4283992" y="206084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5534952" y="2781400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 bwMode="auto">
            <a:xfrm>
              <a:off x="5543880" y="422108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4283968" y="494116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 bwMode="auto">
            <a:xfrm>
              <a:off x="3033000" y="4221104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3023600" y="2780928"/>
              <a:ext cx="576048" cy="576048"/>
            </a:xfrm>
            <a:prstGeom prst="ellipse">
              <a:avLst/>
            </a:prstGeom>
            <a:solidFill>
              <a:srgbClr val="FFC40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3d extrusionH="57150">
                <a:bevelT w="38100" h="38100"/>
              </a:sp3d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C40E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38" name="Rectangle 5"/>
          <p:cNvSpPr>
            <a:spLocks/>
          </p:cNvSpPr>
          <p:nvPr/>
        </p:nvSpPr>
        <p:spPr bwMode="auto">
          <a:xfrm rot="19790199">
            <a:off x="5117825" y="2732315"/>
            <a:ext cx="1633581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Gift-based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ministry</a:t>
            </a:r>
          </a:p>
        </p:txBody>
      </p:sp>
      <p:sp>
        <p:nvSpPr>
          <p:cNvPr id="39" name="Rectangle 6"/>
          <p:cNvSpPr>
            <a:spLocks/>
          </p:cNvSpPr>
          <p:nvPr/>
        </p:nvSpPr>
        <p:spPr bwMode="auto">
          <a:xfrm rot="1795172">
            <a:off x="5108457" y="4288311"/>
            <a:ext cx="1756644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  <a:sym typeface="Sb 2Stone Sans Semibold" charset="0"/>
              </a:rPr>
              <a:t>Need-oriented evangelism</a:t>
            </a:r>
          </a:p>
        </p:txBody>
      </p:sp>
      <p:sp>
        <p:nvSpPr>
          <p:cNvPr id="40" name="Rectangle 7"/>
          <p:cNvSpPr>
            <a:spLocks/>
          </p:cNvSpPr>
          <p:nvPr/>
        </p:nvSpPr>
        <p:spPr bwMode="auto">
          <a:xfrm rot="5400000">
            <a:off x="3754152" y="5109370"/>
            <a:ext cx="1669330" cy="5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  <a:sym typeface="Sb 2Stone Sans Semibold" charset="0"/>
              </a:rPr>
              <a:t>Loving relationships</a:t>
            </a:r>
          </a:p>
        </p:txBody>
      </p:sp>
      <p:sp>
        <p:nvSpPr>
          <p:cNvPr id="41" name="Rectangle 8"/>
          <p:cNvSpPr>
            <a:spLocks/>
          </p:cNvSpPr>
          <p:nvPr/>
        </p:nvSpPr>
        <p:spPr bwMode="auto">
          <a:xfrm rot="8990026">
            <a:off x="2348310" y="4316529"/>
            <a:ext cx="1669330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Passionate</a:t>
            </a:r>
          </a:p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spirituality</a:t>
            </a:r>
          </a:p>
        </p:txBody>
      </p:sp>
      <p:sp>
        <p:nvSpPr>
          <p:cNvPr id="42" name="Rectangle 9"/>
          <p:cNvSpPr>
            <a:spLocks/>
          </p:cNvSpPr>
          <p:nvPr/>
        </p:nvSpPr>
        <p:spPr bwMode="auto">
          <a:xfrm rot="12586406">
            <a:off x="2353971" y="2741913"/>
            <a:ext cx="1669330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Inspiring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worship</a:t>
            </a:r>
          </a:p>
        </p:txBody>
      </p:sp>
      <p:sp>
        <p:nvSpPr>
          <p:cNvPr id="43" name="Rectangle 10"/>
          <p:cNvSpPr>
            <a:spLocks/>
          </p:cNvSpPr>
          <p:nvPr/>
        </p:nvSpPr>
        <p:spPr bwMode="auto">
          <a:xfrm rot="16175505">
            <a:off x="3712328" y="1918700"/>
            <a:ext cx="1669330" cy="5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Effective</a:t>
            </a:r>
            <a:b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</a:br>
            <a:r>
              <a:rPr lang="en-US" sz="19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structures</a:t>
            </a:r>
          </a:p>
        </p:txBody>
      </p:sp>
      <p:sp>
        <p:nvSpPr>
          <p:cNvPr id="44" name="TextBox 43"/>
          <p:cNvSpPr txBox="1">
            <a:spLocks noChangeAspect="1"/>
          </p:cNvSpPr>
          <p:nvPr/>
        </p:nvSpPr>
        <p:spPr>
          <a:xfrm rot="21354997">
            <a:off x="4126236" y="3341975"/>
            <a:ext cx="900000" cy="899982"/>
          </a:xfrm>
          <a:prstGeom prst="rect">
            <a:avLst/>
          </a:prstGeom>
          <a:noFill/>
        </p:spPr>
        <p:txBody>
          <a:bodyPr spcFirstLastPara="1">
            <a:prstTxWarp prst="textCircl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900" spc="100" dirty="0" smtClean="0">
                <a:solidFill>
                  <a:srgbClr val="000000"/>
                </a:solidFill>
                <a:latin typeface="Tahoma"/>
                <a:cs typeface="Tahoma"/>
              </a:rPr>
              <a:t>Empowering leadership </a:t>
            </a:r>
            <a:endParaRPr lang="en-US" sz="1900" spc="100" dirty="0">
              <a:solidFill>
                <a:srgbClr val="000000"/>
              </a:solidFill>
            </a:endParaRPr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3739478" y="3474176"/>
            <a:ext cx="1669330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pride</a:t>
            </a:r>
            <a:endParaRPr lang="en-US" sz="20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  <a:sym typeface="Sb 2Stone Sans Semibold" charset="0"/>
            </a:endParaRPr>
          </a:p>
        </p:txBody>
      </p:sp>
      <p:sp>
        <p:nvSpPr>
          <p:cNvPr id="34" name="Rectangle 9"/>
          <p:cNvSpPr>
            <a:spLocks/>
          </p:cNvSpPr>
          <p:nvPr/>
        </p:nvSpPr>
        <p:spPr bwMode="auto">
          <a:xfrm rot="12586406">
            <a:off x="2499101" y="2648373"/>
            <a:ext cx="1073446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lust</a:t>
            </a:r>
            <a:endParaRPr lang="en-US" sz="20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  <a:sym typeface="Sb 2Stone Sans Semibold" charset="0"/>
            </a:endParaRPr>
          </a:p>
        </p:txBody>
      </p:sp>
      <p:sp>
        <p:nvSpPr>
          <p:cNvPr id="31" name="Rectangle 8"/>
          <p:cNvSpPr>
            <a:spLocks/>
          </p:cNvSpPr>
          <p:nvPr/>
        </p:nvSpPr>
        <p:spPr bwMode="auto">
          <a:xfrm rot="8990026">
            <a:off x="2499176" y="4406778"/>
            <a:ext cx="1134449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sloth</a:t>
            </a:r>
            <a:endParaRPr lang="en-US" sz="20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  <a:sym typeface="Sb 2Stone Sans Semibold" charset="0"/>
            </a:endParaRPr>
          </a:p>
        </p:txBody>
      </p:sp>
      <p:sp>
        <p:nvSpPr>
          <p:cNvPr id="30" name="Rectangle 7"/>
          <p:cNvSpPr>
            <a:spLocks/>
          </p:cNvSpPr>
          <p:nvPr/>
        </p:nvSpPr>
        <p:spPr bwMode="auto">
          <a:xfrm rot="5400000">
            <a:off x="4042184" y="5253578"/>
            <a:ext cx="1111154" cy="5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Tahoma"/>
                <a:cs typeface="Tahoma"/>
                <a:sym typeface="Sb 2Stone Sans Semibold" charset="0"/>
              </a:rPr>
              <a:t>anger</a:t>
            </a:r>
            <a:endParaRPr lang="en-US" sz="2000" dirty="0">
              <a:solidFill>
                <a:srgbClr val="000000"/>
              </a:solidFill>
              <a:latin typeface="Tahoma"/>
              <a:cs typeface="Tahoma"/>
              <a:sym typeface="Sb 2Stone Sans Semibold" charset="0"/>
            </a:endParaRPr>
          </a:p>
        </p:txBody>
      </p:sp>
      <p:sp>
        <p:nvSpPr>
          <p:cNvPr id="28" name="Rectangle 6"/>
          <p:cNvSpPr>
            <a:spLocks/>
          </p:cNvSpPr>
          <p:nvPr/>
        </p:nvSpPr>
        <p:spPr bwMode="auto">
          <a:xfrm rot="1795172">
            <a:off x="5551543" y="4363060"/>
            <a:ext cx="1119762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  <a:sym typeface="Sb 2Stone Sans Semibold" charset="0"/>
              </a:rPr>
              <a:t>greed</a:t>
            </a:r>
            <a:endParaRPr lang="en-US" sz="2000" dirty="0">
              <a:solidFill>
                <a:srgbClr val="000000"/>
              </a:solidFill>
              <a:latin typeface="Tahoma"/>
              <a:ea typeface="ＭＳ Ｐゴシック" charset="0"/>
              <a:cs typeface="Tahoma"/>
              <a:sym typeface="Sb 2Stone Sans Semibold" charset="0"/>
            </a:endParaRPr>
          </a:p>
        </p:txBody>
      </p:sp>
      <p:sp>
        <p:nvSpPr>
          <p:cNvPr id="27" name="Rectangle 5"/>
          <p:cNvSpPr>
            <a:spLocks/>
          </p:cNvSpPr>
          <p:nvPr/>
        </p:nvSpPr>
        <p:spPr bwMode="auto">
          <a:xfrm rot="19790199">
            <a:off x="5514902" y="2598021"/>
            <a:ext cx="1127559" cy="56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envy</a:t>
            </a:r>
            <a:endParaRPr lang="en-US" sz="20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  <a:sym typeface="Sb 2Stone Sans Semibold" charset="0"/>
            </a:endParaRPr>
          </a:p>
        </p:txBody>
      </p:sp>
      <p:sp>
        <p:nvSpPr>
          <p:cNvPr id="35" name="Rectangle 10"/>
          <p:cNvSpPr>
            <a:spLocks/>
          </p:cNvSpPr>
          <p:nvPr/>
        </p:nvSpPr>
        <p:spPr bwMode="auto">
          <a:xfrm rot="16175505">
            <a:off x="3965236" y="1712361"/>
            <a:ext cx="1167091" cy="5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  <a:sym typeface="Sb 2Stone Sans Semibold" charset="0"/>
              </a:rPr>
              <a:t>gluttony</a:t>
            </a:r>
            <a:endParaRPr lang="en-US" sz="20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  <a:sym typeface="Sb 2Stone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0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37" grpId="0"/>
      <p:bldP spid="34" grpId="0"/>
      <p:bldP spid="31" grpId="0"/>
      <p:bldP spid="30" grpId="0"/>
      <p:bldP spid="28" grpId="0"/>
      <p:bldP spid="27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11762" y="1"/>
            <a:ext cx="6732089" cy="1089025"/>
          </a:xfrm>
          <a:effectLst>
            <a:outerShdw blurRad="38100" dist="25400" dir="2700000" algn="t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/>
            <a:r>
              <a:rPr lang="en-AU" altLang="ja-JP" sz="3400" dirty="0" smtClean="0">
                <a:latin typeface="Georgia" charset="0"/>
                <a:ea typeface="ＭＳ Ｐゴシック" charset="0"/>
                <a:cs typeface="ＭＳ Ｐゴシック" charset="0"/>
              </a:rPr>
              <a:t>The Seven Deadly Sins and Christian Community</a:t>
            </a:r>
            <a:endParaRPr lang="en-US" sz="340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1840" y="65532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  <a:latin typeface="Verdana" charset="0"/>
              </a:rPr>
              <a:t>3colorsofcommunity.org</a:t>
            </a:r>
            <a:endParaRPr lang="en-US" sz="1400" dirty="0">
              <a:solidFill>
                <a:schemeClr val="bg2"/>
              </a:solidFill>
              <a:latin typeface="Verdana" charset="0"/>
            </a:endParaRPr>
          </a:p>
        </p:txBody>
      </p:sp>
      <p:pic>
        <p:nvPicPr>
          <p:cNvPr id="2" name="Picture 1" descr="3cocom-p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124744"/>
            <a:ext cx="723429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17923</TotalTime>
  <Words>2318</Words>
  <Application>Microsoft Macintosh PowerPoint</Application>
  <PresentationFormat>On-screen Show (4:3)</PresentationFormat>
  <Paragraphs>657</Paragraphs>
  <Slides>41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Blank Presentation</vt:lpstr>
      <vt:lpstr>Chart</vt:lpstr>
      <vt:lpstr>Dear presenter,  This PowerPoint file is intended as a master presentation file from which you can form your own unique presentations. It is therefore not intended to be presented from beginning to end unless you find yourself in a very unique situation where doing so would be most beneficial for your specific audience.  When forming a unique presentation based on these slides, please consider such time-related factors as…  - your unique audience and their specific needs - the level of influence you have with the specific group - the time available (allowing time for questions - about one slide for every 5 minutes available) - the distractions within the presentation environment  For your preparation, you will find The 3 Colors of Community book page references in the notes section on each slide.  Also, as part of your presentation, be prepared with your own personal stories from using The 3 Colors of Community.  Thanks for your important ministry.  Blessings  NCD International</vt:lpstr>
      <vt:lpstr>The promise of Matthew 18:20</vt:lpstr>
      <vt:lpstr>PowerPoint Presentation</vt:lpstr>
      <vt:lpstr>What makes a small group holistic?</vt:lpstr>
      <vt:lpstr>What makes a small group holistic?</vt:lpstr>
      <vt:lpstr>What makes a small group holistic?</vt:lpstr>
      <vt:lpstr>Sin—breach of community</vt:lpstr>
      <vt:lpstr>The Seven Deadly Sins and Christian Community</vt:lpstr>
      <vt:lpstr>The Seven Deadly Sins and Christian Community</vt:lpstr>
      <vt:lpstr>Eastern and Western views of sin</vt:lpstr>
      <vt:lpstr>Eastern and Western views of sin</vt:lpstr>
      <vt:lpstr>Harnessing the energies behind the deadly sins</vt:lpstr>
      <vt:lpstr>Harnessing the energies behind the deadly sins</vt:lpstr>
      <vt:lpstr>Why it’s not enough to say “no” to sin</vt:lpstr>
      <vt:lpstr>Christian consumers or disciples?</vt:lpstr>
      <vt:lpstr>A path away from pride</vt:lpstr>
      <vt:lpstr>A path away from pride</vt:lpstr>
      <vt:lpstr>A path away from gluttony</vt:lpstr>
      <vt:lpstr>A path away from gluttony</vt:lpstr>
      <vt:lpstr>A path away from envy</vt:lpstr>
      <vt:lpstr>A path away from envy</vt:lpstr>
      <vt:lpstr>A path away from greed</vt:lpstr>
      <vt:lpstr>A path away from greed</vt:lpstr>
      <vt:lpstr>A path away from anger</vt:lpstr>
      <vt:lpstr>A path away from anger</vt:lpstr>
      <vt:lpstr>A path away from sloth</vt:lpstr>
      <vt:lpstr>A path away from sloth</vt:lpstr>
      <vt:lpstr>A path away from lust</vt:lpstr>
      <vt:lpstr>A path away from lust</vt:lpstr>
      <vt:lpstr>The Communal Test</vt:lpstr>
      <vt:lpstr>Sin as the absence of light</vt:lpstr>
      <vt:lpstr>Addressing the deadly sins within a small group</vt:lpstr>
      <vt:lpstr>Addressing the deadly sins within a small group</vt:lpstr>
      <vt:lpstr>Spiritual Change Talk</vt:lpstr>
      <vt:lpstr>Identifying the different voices within you</vt:lpstr>
      <vt:lpstr>Identifying the different voices within you</vt:lpstr>
      <vt:lpstr>Understanding your inner voices</vt:lpstr>
      <vt:lpstr>Forming your Inner Team</vt:lpstr>
      <vt:lpstr>Establishing more holistic groups</vt:lpstr>
      <vt:lpstr>Christian community —a glimpse of heaven</vt:lpstr>
      <vt:lpstr>PowerPoint Presentation</vt:lpstr>
    </vt:vector>
  </TitlesOfParts>
  <Company>Journey to Life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Johnstone</dc:creator>
  <cp:lastModifiedBy>Adam Johnstone</cp:lastModifiedBy>
  <cp:revision>397</cp:revision>
  <dcterms:created xsi:type="dcterms:W3CDTF">2010-02-09T03:14:36Z</dcterms:created>
  <dcterms:modified xsi:type="dcterms:W3CDTF">2012-08-21T05:42:42Z</dcterms:modified>
</cp:coreProperties>
</file>