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323" r:id="rId2"/>
    <p:sldId id="464" r:id="rId3"/>
    <p:sldId id="398" r:id="rId4"/>
    <p:sldId id="407" r:id="rId5"/>
    <p:sldId id="348" r:id="rId6"/>
    <p:sldId id="541" r:id="rId7"/>
    <p:sldId id="526" r:id="rId8"/>
    <p:sldId id="402" r:id="rId9"/>
    <p:sldId id="403" r:id="rId10"/>
    <p:sldId id="404" r:id="rId11"/>
    <p:sldId id="527" r:id="rId12"/>
    <p:sldId id="542" r:id="rId13"/>
    <p:sldId id="459" r:id="rId14"/>
    <p:sldId id="559" r:id="rId15"/>
    <p:sldId id="529" r:id="rId16"/>
    <p:sldId id="530" r:id="rId17"/>
    <p:sldId id="562" r:id="rId18"/>
    <p:sldId id="560" r:id="rId19"/>
    <p:sldId id="416"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33B"/>
    <a:srgbClr val="2BA157"/>
    <a:srgbClr val="FFB90C"/>
    <a:srgbClr val="249E51"/>
    <a:srgbClr val="FFDB80"/>
    <a:srgbClr val="85C48B"/>
    <a:srgbClr val="6D73A2"/>
    <a:srgbClr val="7F92C4"/>
    <a:srgbClr val="F48962"/>
    <a:srgbClr val="D483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72" autoAdjust="0"/>
  </p:normalViewPr>
  <p:slideViewPr>
    <p:cSldViewPr>
      <p:cViewPr varScale="1">
        <p:scale>
          <a:sx n="93" d="100"/>
          <a:sy n="93" d="100"/>
        </p:scale>
        <p:origin x="-680" y="-168"/>
      </p:cViewPr>
      <p:guideLst>
        <p:guide orient="horz" pos="2883"/>
        <p:guide orient="horz" pos="2275"/>
        <p:guide pos="2880"/>
      </p:guideLst>
    </p:cSldViewPr>
  </p:slideViewPr>
  <p:outlineViewPr>
    <p:cViewPr>
      <p:scale>
        <a:sx n="33" d="100"/>
        <a:sy n="33" d="100"/>
      </p:scale>
      <p:origin x="0" y="4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CD4F8B-7CAF-D945-9053-AD685B16108F}" type="datetimeFigureOut">
              <a:rPr lang="en-US" smtClean="0"/>
              <a:t>30/6/17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32D11-F254-A844-A4A6-CD2BC5CA43AC}" type="slidenum">
              <a:rPr lang="en-US" smtClean="0"/>
              <a:t>‹#›</a:t>
            </a:fld>
            <a:endParaRPr lang="en-US"/>
          </a:p>
        </p:txBody>
      </p:sp>
    </p:spTree>
    <p:extLst>
      <p:ext uri="{BB962C8B-B14F-4D97-AF65-F5344CB8AC3E}">
        <p14:creationId xmlns:p14="http://schemas.microsoft.com/office/powerpoint/2010/main" val="2013576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62C2240-9684-5440-915F-929AD831DE95}" type="slidenum">
              <a:rPr lang="en-US"/>
              <a:pPr/>
              <a:t>‹#›</a:t>
            </a:fld>
            <a:endParaRPr lang="en-US"/>
          </a:p>
        </p:txBody>
      </p:sp>
    </p:spTree>
    <p:extLst>
      <p:ext uri="{BB962C8B-B14F-4D97-AF65-F5344CB8AC3E}">
        <p14:creationId xmlns:p14="http://schemas.microsoft.com/office/powerpoint/2010/main" val="4766865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BB9456F-2C96-2C44-B3FE-EA1E09123513}" type="slidenum">
              <a:rPr lang="en-US" sz="1200"/>
              <a:pPr/>
              <a:t>1</a:t>
            </a:fld>
            <a:endParaRPr lang="en-US" sz="1200"/>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10</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34-35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11</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41-43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12</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44-45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13</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46-47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 the teaching associated with this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14</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56-59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15</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56-59 of </a:t>
            </a:r>
            <a:r>
              <a:rPr lang="en-US" i="1" dirty="0" smtClean="0">
                <a:latin typeface="Helvetica" charset="0"/>
                <a:ea typeface="ＭＳ Ｐゴシック" charset="0"/>
                <a:cs typeface="ＭＳ Ｐゴシック" charset="0"/>
              </a:rPr>
              <a:t>The 3 Colors of Leadership</a:t>
            </a:r>
            <a:r>
              <a:rPr lang="en-US" dirty="0" smtClean="0">
                <a:latin typeface="Helvetica" charset="0"/>
                <a:ea typeface="ＭＳ Ｐゴシック" charset="0"/>
                <a:cs typeface="ＭＳ Ｐゴシック" charset="0"/>
              </a:rPr>
              <a:t> contain the teaching associated with this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16</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60-61 of </a:t>
            </a:r>
            <a:r>
              <a:rPr lang="en-US" i="1" dirty="0" smtClean="0">
                <a:latin typeface="Helvetica" charset="0"/>
                <a:ea typeface="ＭＳ Ｐゴシック" charset="0"/>
                <a:cs typeface="ＭＳ Ｐゴシック" charset="0"/>
              </a:rPr>
              <a:t>The 3 Colors of Leadership</a:t>
            </a:r>
            <a:r>
              <a:rPr lang="en-US" dirty="0" smtClean="0">
                <a:latin typeface="Helvetica" charset="0"/>
                <a:ea typeface="ＭＳ Ｐゴシック" charset="0"/>
                <a:cs typeface="ＭＳ Ｐゴシック" charset="0"/>
              </a:rPr>
              <a:t> contain the teaching associated with this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1EE96C-D648-064D-B96D-FB73AEB7B733}" type="slidenum">
              <a:rPr lang="en-US" sz="1200"/>
              <a:pPr/>
              <a:t>17</a:t>
            </a:fld>
            <a:endParaRPr lang="en-US" sz="120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The cover of </a:t>
            </a:r>
            <a:r>
              <a:rPr lang="en-US" i="1" dirty="0" smtClean="0">
                <a:latin typeface="Helvetica" charset="0"/>
                <a:ea typeface="ＭＳ Ｐゴシック" charset="0"/>
                <a:cs typeface="ＭＳ Ｐゴシック" charset="0"/>
              </a:rPr>
              <a:t>The 3 Colors of Ministry</a:t>
            </a:r>
            <a:r>
              <a:rPr lang="en-US" dirty="0" smtClean="0">
                <a:latin typeface="Helvetica" charset="0"/>
                <a:ea typeface="ＭＳ Ｐゴシック" charset="0"/>
                <a:cs typeface="ＭＳ Ｐゴシック"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18</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Helvetica"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19</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71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a:t>
            </a:r>
            <a:r>
              <a:rPr lang="en-US" baseline="0" dirty="0" smtClean="0">
                <a:latin typeface="Helvetica" charset="0"/>
                <a:ea typeface="ＭＳ Ｐゴシック" charset="0"/>
                <a:cs typeface="ＭＳ Ｐゴシック" charset="0"/>
              </a:rPr>
              <a:t> 20</a:t>
            </a:r>
            <a:r>
              <a:rPr lang="en-US" dirty="0" smtClean="0">
                <a:latin typeface="Helvetica" charset="0"/>
                <a:ea typeface="ＭＳ Ｐゴシック" charset="0"/>
                <a:cs typeface="ＭＳ Ｐゴシック" charset="0"/>
              </a:rPr>
              <a:t>-22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 the teaching associated with this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20</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71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21</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72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22</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72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23</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73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24</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73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25</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74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26</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74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27</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75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28</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75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29</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76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20-22</a:t>
            </a:r>
            <a:r>
              <a:rPr lang="en-US" baseline="0" dirty="0" smtClean="0">
                <a:latin typeface="Helvetica" charset="0"/>
                <a:ea typeface="ＭＳ Ｐゴシック" charset="0"/>
                <a:cs typeface="ＭＳ Ｐゴシック" charset="0"/>
              </a:rPr>
              <a:t> </a:t>
            </a:r>
            <a:r>
              <a:rPr lang="en-US" dirty="0" smtClean="0">
                <a:latin typeface="Helvetica" charset="0"/>
                <a:ea typeface="ＭＳ Ｐゴシック" charset="0"/>
                <a:cs typeface="ＭＳ Ｐゴシック" charset="0"/>
              </a:rPr>
              <a:t>of </a:t>
            </a:r>
            <a:r>
              <a:rPr lang="en-US" i="1" dirty="0" smtClean="0">
                <a:latin typeface="Helvetica" charset="0"/>
                <a:ea typeface="ＭＳ Ｐゴシック" charset="0"/>
                <a:cs typeface="ＭＳ Ｐゴシック" charset="0"/>
              </a:rPr>
              <a:t>The 3 Colors of Love</a:t>
            </a:r>
            <a:r>
              <a:rPr lang="en-US" i="1" baseline="0" dirty="0" smtClean="0">
                <a:latin typeface="Helvetica" charset="0"/>
                <a:ea typeface="ＭＳ Ｐゴシック" charset="0"/>
                <a:cs typeface="ＭＳ Ｐゴシック" charset="0"/>
              </a:rPr>
              <a:t> </a:t>
            </a:r>
            <a:r>
              <a:rPr lang="en-US" dirty="0" smtClean="0">
                <a:latin typeface="Helvetica" charset="0"/>
                <a:ea typeface="ＭＳ Ｐゴシック" charset="0"/>
                <a:cs typeface="ＭＳ Ｐゴシック" charset="0"/>
              </a:rPr>
              <a:t>contain the teaching associated with this slide.</a:t>
            </a:r>
          </a:p>
        </p:txBody>
      </p:sp>
      <p:sp>
        <p:nvSpPr>
          <p:cNvPr id="4" name="Slide Number Placeholder 3"/>
          <p:cNvSpPr>
            <a:spLocks noGrp="1"/>
          </p:cNvSpPr>
          <p:nvPr>
            <p:ph type="sldNum" sz="quarter" idx="10"/>
          </p:nvPr>
        </p:nvSpPr>
        <p:spPr/>
        <p:txBody>
          <a:bodyPr/>
          <a:lstStyle/>
          <a:p>
            <a:fld id="{A62C2240-9684-5440-915F-929AD831DE95}" type="slidenum">
              <a:rPr lang="en-US" smtClean="0"/>
              <a:pPr/>
              <a:t>3</a:t>
            </a:fld>
            <a:endParaRPr lang="en-US"/>
          </a:p>
        </p:txBody>
      </p:sp>
    </p:spTree>
    <p:extLst>
      <p:ext uri="{BB962C8B-B14F-4D97-AF65-F5344CB8AC3E}">
        <p14:creationId xmlns:p14="http://schemas.microsoft.com/office/powerpoint/2010/main" val="359610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30</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76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31</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77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32</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77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33</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78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34</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 78 of </a:t>
            </a:r>
            <a:r>
              <a:rPr lang="en-US" i="1" dirty="0" smtClean="0">
                <a:latin typeface="Helvetica" charset="0"/>
                <a:ea typeface="ＭＳ Ｐゴシック" charset="0"/>
                <a:cs typeface="ＭＳ Ｐゴシック" charset="0"/>
              </a:rPr>
              <a:t>The 3 Colors of Love</a:t>
            </a:r>
            <a:r>
              <a:rPr lang="en-US" dirty="0" smtClean="0">
                <a:latin typeface="Helvetica" charset="0"/>
                <a:ea typeface="ＭＳ Ｐゴシック" charset="0"/>
                <a:cs typeface="ＭＳ Ｐゴシック" charset="0"/>
              </a:rPr>
              <a:t> contains the teaching associated with this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4</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20-22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5</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23-25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6</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23-25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7</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26-27</a:t>
            </a:r>
            <a:r>
              <a:rPr lang="en-US" baseline="0" dirty="0" smtClean="0">
                <a:latin typeface="Helvetica" charset="0"/>
                <a:ea typeface="ＭＳ Ｐゴシック" charset="0"/>
                <a:cs typeface="ＭＳ Ｐゴシック" charset="0"/>
              </a:rPr>
              <a:t> </a:t>
            </a:r>
            <a:r>
              <a:rPr lang="en-US" dirty="0" smtClean="0">
                <a:latin typeface="Helvetica" charset="0"/>
                <a:ea typeface="ＭＳ Ｐゴシック" charset="0"/>
                <a:cs typeface="ＭＳ Ｐゴシック" charset="0"/>
              </a:rPr>
              <a:t>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8</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30-31</a:t>
            </a:r>
            <a:r>
              <a:rPr lang="en-US" baseline="0" dirty="0" smtClean="0">
                <a:latin typeface="Helvetica" charset="0"/>
                <a:ea typeface="ＭＳ Ｐゴシック" charset="0"/>
                <a:cs typeface="ＭＳ Ｐゴシック" charset="0"/>
              </a:rPr>
              <a:t> </a:t>
            </a:r>
            <a:r>
              <a:rPr lang="en-US" dirty="0" smtClean="0">
                <a:latin typeface="Helvetica" charset="0"/>
                <a:ea typeface="ＭＳ Ｐゴシック" charset="0"/>
                <a:cs typeface="ＭＳ Ｐゴシック" charset="0"/>
              </a:rPr>
              <a:t>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F4D22EE-41C0-444B-9CDE-78D58DED936F}" type="slidenum">
              <a:rPr lang="en-US" sz="1200"/>
              <a:pPr/>
              <a:t>9</a:t>
            </a:fld>
            <a:endParaRPr lang="en-US" sz="1200"/>
          </a:p>
        </p:txBody>
      </p:sp>
      <p:sp>
        <p:nvSpPr>
          <p:cNvPr id="66563" name="Rectangle 2"/>
          <p:cNvSpPr>
            <a:spLocks noGrp="1" noRot="1" noChangeAspect="1" noChangeArrowheads="1"/>
          </p:cNvSpPr>
          <p:nvPr>
            <p:ph type="sldImg"/>
          </p:nvPr>
        </p:nvSpPr>
        <p:spPr>
          <a:xfrm>
            <a:off x="1143000" y="685800"/>
            <a:ext cx="4572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ea typeface="ＭＳ Ｐゴシック" charset="0"/>
                <a:cs typeface="ＭＳ Ｐゴシック" charset="0"/>
              </a:rPr>
              <a:t>Pages 32-33 of </a:t>
            </a:r>
            <a:r>
              <a:rPr lang="en-US" i="1" dirty="0" smtClean="0">
                <a:latin typeface="Helvetica" charset="0"/>
                <a:ea typeface="ＭＳ Ｐゴシック" charset="0"/>
                <a:cs typeface="ＭＳ Ｐゴシック" charset="0"/>
              </a:rPr>
              <a:t>The 3 Colors of Love </a:t>
            </a:r>
            <a:r>
              <a:rPr lang="en-US" dirty="0" smtClean="0">
                <a:latin typeface="Helvetica" charset="0"/>
                <a:ea typeface="ＭＳ Ｐゴシック" charset="0"/>
                <a:cs typeface="ＭＳ Ｐゴシック" charset="0"/>
              </a:rPr>
              <a:t>contain the teaching associated with this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Tahoma"/>
                <a:cs typeface="Tahoma"/>
              </a:defRPr>
            </a:lvl1pPr>
          </a:lstStyle>
          <a:p>
            <a:pPr>
              <a:defRPr/>
            </a:pPr>
            <a:r>
              <a:rPr lang="en-US" dirty="0" smtClean="0"/>
              <a:t>3colorsoflove.org</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DA9A660E-5D4D-234C-8D03-A360E5ADAE72}" type="slidenum">
              <a:rPr lang="en-US"/>
              <a:pPr/>
              <a:t>‹#›</a:t>
            </a:fld>
            <a:endParaRPr lang="en-US"/>
          </a:p>
        </p:txBody>
      </p:sp>
    </p:spTree>
    <p:extLst>
      <p:ext uri="{BB962C8B-B14F-4D97-AF65-F5344CB8AC3E}">
        <p14:creationId xmlns:p14="http://schemas.microsoft.com/office/powerpoint/2010/main" val="40476865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785532D3-73FD-3544-AEAE-D3DE34CBA0AE}" type="slidenum">
              <a:rPr lang="en-US"/>
              <a:pPr/>
              <a:t>‹#›</a:t>
            </a:fld>
            <a:endParaRPr lang="en-US"/>
          </a:p>
        </p:txBody>
      </p:sp>
    </p:spTree>
    <p:extLst>
      <p:ext uri="{BB962C8B-B14F-4D97-AF65-F5344CB8AC3E}">
        <p14:creationId xmlns:p14="http://schemas.microsoft.com/office/powerpoint/2010/main" val="11312721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DBAEAFC-D2EE-6441-93C4-415732BB22F3}" type="slidenum">
              <a:rPr lang="en-US"/>
              <a:pPr/>
              <a:t>‹#›</a:t>
            </a:fld>
            <a:endParaRPr lang="en-US"/>
          </a:p>
        </p:txBody>
      </p:sp>
    </p:spTree>
    <p:extLst>
      <p:ext uri="{BB962C8B-B14F-4D97-AF65-F5344CB8AC3E}">
        <p14:creationId xmlns:p14="http://schemas.microsoft.com/office/powerpoint/2010/main" val="8223547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2DE2BDB-5886-8645-9993-F51B425E02B8}" type="slidenum">
              <a:rPr lang="en-US"/>
              <a:pPr/>
              <a:t>‹#›</a:t>
            </a:fld>
            <a:endParaRPr lang="en-US"/>
          </a:p>
        </p:txBody>
      </p:sp>
    </p:spTree>
    <p:extLst>
      <p:ext uri="{BB962C8B-B14F-4D97-AF65-F5344CB8AC3E}">
        <p14:creationId xmlns:p14="http://schemas.microsoft.com/office/powerpoint/2010/main" val="24176626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1348C1A-1CE4-E246-A580-A981E6051399}" type="slidenum">
              <a:rPr lang="en-US"/>
              <a:pPr/>
              <a:t>‹#›</a:t>
            </a:fld>
            <a:endParaRPr lang="en-US"/>
          </a:p>
        </p:txBody>
      </p:sp>
    </p:spTree>
    <p:extLst>
      <p:ext uri="{BB962C8B-B14F-4D97-AF65-F5344CB8AC3E}">
        <p14:creationId xmlns:p14="http://schemas.microsoft.com/office/powerpoint/2010/main" val="33447032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0D7EDDD4-D80E-5245-832E-CE1265E8B842}" type="slidenum">
              <a:rPr lang="en-US"/>
              <a:pPr/>
              <a:t>‹#›</a:t>
            </a:fld>
            <a:endParaRPr lang="en-US"/>
          </a:p>
        </p:txBody>
      </p:sp>
    </p:spTree>
    <p:extLst>
      <p:ext uri="{BB962C8B-B14F-4D97-AF65-F5344CB8AC3E}">
        <p14:creationId xmlns:p14="http://schemas.microsoft.com/office/powerpoint/2010/main" val="32496936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BA318144-733F-F646-8D46-5132DEF2A9BA}" type="slidenum">
              <a:rPr lang="en-US"/>
              <a:pPr/>
              <a:t>‹#›</a:t>
            </a:fld>
            <a:endParaRPr lang="en-US"/>
          </a:p>
        </p:txBody>
      </p:sp>
    </p:spTree>
    <p:extLst>
      <p:ext uri="{BB962C8B-B14F-4D97-AF65-F5344CB8AC3E}">
        <p14:creationId xmlns:p14="http://schemas.microsoft.com/office/powerpoint/2010/main" val="1832523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6EF9FEF5-CAC7-BE4B-B4FF-019947961786}" type="slidenum">
              <a:rPr lang="en-US"/>
              <a:pPr/>
              <a:t>‹#›</a:t>
            </a:fld>
            <a:endParaRPr lang="en-US"/>
          </a:p>
        </p:txBody>
      </p:sp>
    </p:spTree>
    <p:extLst>
      <p:ext uri="{BB962C8B-B14F-4D97-AF65-F5344CB8AC3E}">
        <p14:creationId xmlns:p14="http://schemas.microsoft.com/office/powerpoint/2010/main" val="37218246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384A0B6D-FEC9-AA44-B04C-84CC6A8C9F7A}" type="slidenum">
              <a:rPr lang="en-US"/>
              <a:pPr/>
              <a:t>‹#›</a:t>
            </a:fld>
            <a:endParaRPr lang="en-US"/>
          </a:p>
        </p:txBody>
      </p:sp>
    </p:spTree>
    <p:extLst>
      <p:ext uri="{BB962C8B-B14F-4D97-AF65-F5344CB8AC3E}">
        <p14:creationId xmlns:p14="http://schemas.microsoft.com/office/powerpoint/2010/main" val="22495032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37FF1086-DAA8-384B-91A4-EE0CD01BA334}" type="slidenum">
              <a:rPr lang="en-US"/>
              <a:pPr/>
              <a:t>‹#›</a:t>
            </a:fld>
            <a:endParaRPr lang="en-US"/>
          </a:p>
        </p:txBody>
      </p:sp>
    </p:spTree>
    <p:extLst>
      <p:ext uri="{BB962C8B-B14F-4D97-AF65-F5344CB8AC3E}">
        <p14:creationId xmlns:p14="http://schemas.microsoft.com/office/powerpoint/2010/main" val="4599621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3colorsoflove.org</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0367D6FB-14F0-124F-9EC9-C9B5238C1569}" type="slidenum">
              <a:rPr lang="en-US"/>
              <a:pPr/>
              <a:t>‹#›</a:t>
            </a:fld>
            <a:endParaRPr lang="en-US"/>
          </a:p>
        </p:txBody>
      </p:sp>
    </p:spTree>
    <p:extLst>
      <p:ext uri="{BB962C8B-B14F-4D97-AF65-F5344CB8AC3E}">
        <p14:creationId xmlns:p14="http://schemas.microsoft.com/office/powerpoint/2010/main" val="2222133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Freeform 10"/>
          <p:cNvSpPr>
            <a:spLocks/>
          </p:cNvSpPr>
          <p:nvPr userDrawn="1"/>
        </p:nvSpPr>
        <p:spPr bwMode="auto">
          <a:xfrm>
            <a:off x="-317500"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249E51"/>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sp>
        <p:nvSpPr>
          <p:cNvPr id="1032" name="Freeform 8"/>
          <p:cNvSpPr>
            <a:spLocks/>
          </p:cNvSpPr>
          <p:nvPr userDrawn="1"/>
        </p:nvSpPr>
        <p:spPr bwMode="auto">
          <a:xfrm>
            <a:off x="-609600"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249E51"/>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31840" y="65532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lumMod val="50000"/>
                  </a:schemeClr>
                </a:solidFill>
                <a:latin typeface="Verdana" charset="0"/>
                <a:ea typeface="ＭＳ Ｐゴシック" charset="-128"/>
                <a:cs typeface="ＭＳ Ｐゴシック" charset="-128"/>
              </a:defRPr>
            </a:lvl1pPr>
          </a:lstStyle>
          <a:p>
            <a:pPr>
              <a:defRPr/>
            </a:pPr>
            <a:r>
              <a:rPr lang="en-US" smtClean="0"/>
              <a:t>3colorsoflove.org</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DB77C41-08A5-F74A-BEDF-91F55468FBEB}" type="slidenum">
              <a:rPr lang="en-US"/>
              <a:pPr/>
              <a:t>‹#›</a:t>
            </a:fld>
            <a:endParaRPr lang="en-US"/>
          </a:p>
        </p:txBody>
      </p:sp>
      <p:pic>
        <p:nvPicPr>
          <p:cNvPr id="1033" name="Picture 11" descr="Trinity-Logo-small"/>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8750" y="152400"/>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1" Type="http://schemas.openxmlformats.org/officeDocument/2006/relationships/slide" Target="slide23.xml"/><Relationship Id="rId12" Type="http://schemas.openxmlformats.org/officeDocument/2006/relationships/image" Target="../media/image16.png"/><Relationship Id="rId13" Type="http://schemas.openxmlformats.org/officeDocument/2006/relationships/slide" Target="slide21.xml"/><Relationship Id="rId14" Type="http://schemas.openxmlformats.org/officeDocument/2006/relationships/image" Target="../media/image17.png"/><Relationship Id="rId15" Type="http://schemas.openxmlformats.org/officeDocument/2006/relationships/slide" Target="slide19.xml"/><Relationship Id="rId1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slide33.xml"/><Relationship Id="rId4" Type="http://schemas.openxmlformats.org/officeDocument/2006/relationships/image" Target="../media/image13.png"/><Relationship Id="rId5" Type="http://schemas.openxmlformats.org/officeDocument/2006/relationships/slide" Target="slide31.xml"/><Relationship Id="rId6" Type="http://schemas.openxmlformats.org/officeDocument/2006/relationships/image" Target="../media/image14.png"/><Relationship Id="rId7" Type="http://schemas.openxmlformats.org/officeDocument/2006/relationships/slide" Target="slide29.xml"/><Relationship Id="rId8" Type="http://schemas.openxmlformats.org/officeDocument/2006/relationships/slide" Target="slide27.xml"/><Relationship Id="rId9" Type="http://schemas.openxmlformats.org/officeDocument/2006/relationships/image" Target="../media/image15.png"/><Relationship Id="rId10" Type="http://schemas.openxmlformats.org/officeDocument/2006/relationships/slide" Target="slide2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slide" Target="slide18.xm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chemeClr val="bg2"/>
                </a:solidFill>
                <a:latin typeface="Verdana" charset="0"/>
              </a:rPr>
              <a:t>3colorsoflove.org</a:t>
            </a:r>
            <a:endParaRPr lang="en-US" sz="1400" dirty="0">
              <a:solidFill>
                <a:schemeClr val="bg2"/>
              </a:solidFill>
              <a:latin typeface="Verdana" charset="0"/>
            </a:endParaRPr>
          </a:p>
        </p:txBody>
      </p:sp>
      <p:sp>
        <p:nvSpPr>
          <p:cNvPr id="14339" name="Rectangle 11"/>
          <p:cNvSpPr>
            <a:spLocks noGrp="1" noChangeArrowheads="1"/>
          </p:cNvSpPr>
          <p:nvPr>
            <p:ph type="ctrTitle"/>
          </p:nvPr>
        </p:nvSpPr>
        <p:spPr>
          <a:xfrm>
            <a:off x="457200" y="457200"/>
            <a:ext cx="8229600" cy="6019800"/>
          </a:xfrm>
        </p:spPr>
        <p:txBody>
          <a:bodyPr/>
          <a:lstStyle/>
          <a:p>
            <a:pPr algn="l" eaLnBrk="1" hangingPunct="1"/>
            <a:r>
              <a:rPr lang="en-US" sz="1800" dirty="0">
                <a:solidFill>
                  <a:schemeClr val="bg1"/>
                </a:solidFill>
                <a:latin typeface="Georgia" charset="0"/>
                <a:ea typeface="ＭＳ Ｐゴシック" charset="0"/>
                <a:cs typeface="Georgia" charset="0"/>
              </a:rPr>
              <a:t>Dear presenter,</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This PowerPoint file is intended as a master presentation file from which you can form your own unique presentations. It is therefore not intended to be presented from beginning to end unless you find yourself in a very unique situation where doing so would be most beneficial for your specific audience.</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When forming a unique presentation based on these slides, please consider such time-related factors as…</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 your unique audience and their specific needs</a:t>
            </a:r>
            <a:br>
              <a:rPr lang="en-US" sz="18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 the level of influence you have with the specific group</a:t>
            </a:r>
            <a:br>
              <a:rPr lang="en-US" sz="18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 the time available (allowing time for questions - about one slide for every </a:t>
            </a:r>
            <a:r>
              <a:rPr lang="en-US" sz="1800" dirty="0" smtClean="0">
                <a:solidFill>
                  <a:schemeClr val="bg1"/>
                </a:solidFill>
                <a:latin typeface="Georgia" charset="0"/>
                <a:ea typeface="ＭＳ Ｐゴシック" charset="0"/>
                <a:cs typeface="Georgia" charset="0"/>
              </a:rPr>
              <a:t>5 </a:t>
            </a:r>
            <a:r>
              <a:rPr lang="en-US" sz="1800" dirty="0">
                <a:solidFill>
                  <a:schemeClr val="bg1"/>
                </a:solidFill>
                <a:latin typeface="Georgia" charset="0"/>
                <a:ea typeface="ＭＳ Ｐゴシック" charset="0"/>
                <a:cs typeface="Georgia" charset="0"/>
              </a:rPr>
              <a:t>minutes available)</a:t>
            </a:r>
            <a:br>
              <a:rPr lang="en-US" sz="18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 the distractions within the presentation environment</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For your preparation, you will find The 3 Colors of </a:t>
            </a:r>
            <a:r>
              <a:rPr lang="en-US" sz="1800" dirty="0" smtClean="0">
                <a:solidFill>
                  <a:schemeClr val="bg1"/>
                </a:solidFill>
                <a:latin typeface="Georgia" charset="0"/>
                <a:ea typeface="ＭＳ Ｐゴシック" charset="0"/>
                <a:cs typeface="Georgia" charset="0"/>
              </a:rPr>
              <a:t>Love book </a:t>
            </a:r>
            <a:r>
              <a:rPr lang="en-US" sz="1800" dirty="0">
                <a:solidFill>
                  <a:schemeClr val="bg1"/>
                </a:solidFill>
                <a:latin typeface="Georgia" charset="0"/>
                <a:ea typeface="ＭＳ Ｐゴシック" charset="0"/>
                <a:cs typeface="Georgia" charset="0"/>
              </a:rPr>
              <a:t>page references in the notes section on each slide.</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Also, as part of your presentation, be prepared with your own personal stories from using The 3 Colors of </a:t>
            </a:r>
            <a:r>
              <a:rPr lang="en-US" sz="1800" dirty="0" smtClean="0">
                <a:solidFill>
                  <a:schemeClr val="bg1"/>
                </a:solidFill>
                <a:latin typeface="Georgia" charset="0"/>
                <a:ea typeface="ＭＳ Ｐゴシック" charset="0"/>
                <a:cs typeface="Georgia" charset="0"/>
              </a:rPr>
              <a:t>Love.</a:t>
            </a:r>
            <a:r>
              <a:rPr lang="en-US" sz="1800" dirty="0">
                <a:solidFill>
                  <a:schemeClr val="bg1"/>
                </a:solidFill>
                <a:latin typeface="Georgia" charset="0"/>
                <a:ea typeface="ＭＳ Ｐゴシック" charset="0"/>
                <a:cs typeface="Georgia" charset="0"/>
              </a:rPr>
              <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Thanks for your important ministry.</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a:solidFill>
                  <a:schemeClr val="bg1"/>
                </a:solidFill>
                <a:latin typeface="Georgia" charset="0"/>
                <a:ea typeface="ＭＳ Ｐゴシック" charset="0"/>
                <a:cs typeface="Georgia" charset="0"/>
              </a:rPr>
              <a:t>Blessings</a:t>
            </a:r>
            <a:br>
              <a:rPr lang="en-US" sz="1800" dirty="0">
                <a:solidFill>
                  <a:schemeClr val="bg1"/>
                </a:solidFill>
                <a:latin typeface="Georgia" charset="0"/>
                <a:ea typeface="ＭＳ Ｐゴシック" charset="0"/>
                <a:cs typeface="Georgia" charset="0"/>
              </a:rPr>
            </a:br>
            <a:r>
              <a:rPr lang="en-US" sz="600" dirty="0">
                <a:solidFill>
                  <a:schemeClr val="bg1"/>
                </a:solidFill>
                <a:latin typeface="Georgia" charset="0"/>
                <a:ea typeface="ＭＳ Ｐゴシック" charset="0"/>
                <a:cs typeface="Georgia" charset="0"/>
              </a:rPr>
              <a:t/>
            </a:r>
            <a:br>
              <a:rPr lang="en-US" sz="600" dirty="0">
                <a:solidFill>
                  <a:schemeClr val="bg1"/>
                </a:solidFill>
                <a:latin typeface="Georgia" charset="0"/>
                <a:ea typeface="ＭＳ Ｐゴシック" charset="0"/>
                <a:cs typeface="Georgia" charset="0"/>
              </a:rPr>
            </a:br>
            <a:r>
              <a:rPr lang="en-US" sz="1800" dirty="0" smtClean="0">
                <a:solidFill>
                  <a:schemeClr val="bg1"/>
                </a:solidFill>
                <a:latin typeface="Georgia" charset="0"/>
                <a:ea typeface="ＭＳ Ｐゴシック" charset="0"/>
                <a:cs typeface="Georgia" charset="0"/>
              </a:rPr>
              <a:t>NCD International</a:t>
            </a:r>
            <a:endParaRPr lang="en-US" sz="1800" dirty="0">
              <a:solidFill>
                <a:schemeClr val="bg1"/>
              </a:solidFill>
              <a:latin typeface="Georgia" charset="0"/>
              <a:ea typeface="ＭＳ Ｐゴシック" charset="0"/>
              <a:cs typeface="Georgia" charset="0"/>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color blue: grace</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Donut 49"/>
          <p:cNvSpPr/>
          <p:nvPr/>
        </p:nvSpPr>
        <p:spPr bwMode="auto">
          <a:xfrm>
            <a:off x="2322522" y="1541200"/>
            <a:ext cx="4500000" cy="4500000"/>
          </a:xfrm>
          <a:prstGeom prst="donut">
            <a:avLst>
              <a:gd name="adj" fmla="val 7474"/>
            </a:avLst>
          </a:prstGeom>
          <a:solidFill>
            <a:srgbClr val="000000"/>
          </a:solidFill>
          <a:ln>
            <a:noFill/>
          </a:ln>
          <a:effectLst/>
          <a:scene3d>
            <a:camera prst="orthographicFront"/>
            <a:lightRig rig="threePt" dir="t"/>
          </a:scene3d>
          <a:sp3d>
            <a:bevelT/>
          </a:sp3d>
        </p:spPr>
        <p:txBody>
          <a:bodyPr/>
          <a:lstStyle/>
          <a:p>
            <a:pPr algn="ctr">
              <a:defRPr/>
            </a:pPr>
            <a:endParaRPr lang="en-US" sz="2200" b="1">
              <a:latin typeface="Tahoma"/>
              <a:cs typeface="Tahoma"/>
            </a:endParaRPr>
          </a:p>
        </p:txBody>
      </p:sp>
      <p:pic>
        <p:nvPicPr>
          <p:cNvPr id="10" name="Picture 9" descr="yellow circl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2132856"/>
            <a:ext cx="3316451" cy="3312000"/>
          </a:xfrm>
          <a:prstGeom prst="rect">
            <a:avLst/>
          </a:prstGeom>
        </p:spPr>
      </p:pic>
    </p:spTree>
    <p:extLst>
      <p:ext uri="{BB962C8B-B14F-4D97-AF65-F5344CB8AC3E}">
        <p14:creationId xmlns:p14="http://schemas.microsoft.com/office/powerpoint/2010/main" val="23649200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0.00018 1.57834E-6 L -0.11827 0.09442 " pathEditMode="relative" rAng="0" ptsTypes="AA">
                                      <p:cBhvr>
                                        <p:cTn id="10" dur="2000" fill="hold"/>
                                        <p:tgtEl>
                                          <p:spTgt spid="10"/>
                                        </p:tgtEl>
                                        <p:attrNameLst>
                                          <p:attrName>ppt_x</p:attrName>
                                          <p:attrName>ppt_y</p:attrName>
                                        </p:attrNameLst>
                                      </p:cBhvr>
                                      <p:rCtr x="-5905" y="47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Primary and secondary virtues</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8337"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 name="TextBox 11"/>
          <p:cNvSpPr txBox="1">
            <a:spLocks noChangeAspect="1"/>
          </p:cNvSpPr>
          <p:nvPr/>
        </p:nvSpPr>
        <p:spPr>
          <a:xfrm>
            <a:off x="2477105" y="1710208"/>
            <a:ext cx="4142557" cy="4142072"/>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fairness</a:t>
            </a:r>
            <a:endParaRPr lang="en-US" sz="2000" b="1" dirty="0">
              <a:solidFill>
                <a:srgbClr val="000000"/>
              </a:solidFill>
              <a:latin typeface="Tahoma"/>
              <a:cs typeface="Tahoma"/>
            </a:endParaRPr>
          </a:p>
        </p:txBody>
      </p:sp>
      <p:sp>
        <p:nvSpPr>
          <p:cNvPr id="10" name="TextBox 9"/>
          <p:cNvSpPr txBox="1">
            <a:spLocks noChangeAspect="1"/>
          </p:cNvSpPr>
          <p:nvPr/>
        </p:nvSpPr>
        <p:spPr>
          <a:xfrm rot="7230207">
            <a:off x="2447541" y="1746175"/>
            <a:ext cx="4140475" cy="4139996"/>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honesty</a:t>
            </a:r>
            <a:endParaRPr lang="en-US" sz="2000" b="1" dirty="0">
              <a:solidFill>
                <a:srgbClr val="000000"/>
              </a:solidFill>
              <a:latin typeface="Tahoma"/>
              <a:cs typeface="Tahoma"/>
            </a:endParaRPr>
          </a:p>
        </p:txBody>
      </p:sp>
      <p:sp>
        <p:nvSpPr>
          <p:cNvPr id="11" name="TextBox 10"/>
          <p:cNvSpPr txBox="1">
            <a:spLocks noChangeAspect="1"/>
          </p:cNvSpPr>
          <p:nvPr/>
        </p:nvSpPr>
        <p:spPr>
          <a:xfrm rot="14431676">
            <a:off x="2489384" y="1731511"/>
            <a:ext cx="4140482" cy="4139993"/>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politeness</a:t>
            </a:r>
            <a:endParaRPr lang="en-US" sz="2000" b="1" dirty="0">
              <a:solidFill>
                <a:srgbClr val="000000"/>
              </a:solidFill>
              <a:latin typeface="Tahoma"/>
              <a:cs typeface="Tahoma"/>
            </a:endParaRPr>
          </a:p>
        </p:txBody>
      </p:sp>
      <p:sp>
        <p:nvSpPr>
          <p:cNvPr id="61" name="TextBox 60"/>
          <p:cNvSpPr txBox="1">
            <a:spLocks noChangeAspect="1"/>
          </p:cNvSpPr>
          <p:nvPr/>
        </p:nvSpPr>
        <p:spPr>
          <a:xfrm rot="7223857">
            <a:off x="3101783" y="2404373"/>
            <a:ext cx="2808138" cy="2807815"/>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trustworthiness</a:t>
            </a:r>
            <a:endParaRPr lang="en-US" sz="2000" b="1" dirty="0">
              <a:solidFill>
                <a:srgbClr val="000000"/>
              </a:solidFill>
              <a:latin typeface="Tahoma"/>
              <a:cs typeface="Tahoma"/>
            </a:endParaRPr>
          </a:p>
        </p:txBody>
      </p:sp>
      <p:sp>
        <p:nvSpPr>
          <p:cNvPr id="60" name="TextBox 59"/>
          <p:cNvSpPr txBox="1">
            <a:spLocks noChangeAspect="1"/>
          </p:cNvSpPr>
          <p:nvPr/>
        </p:nvSpPr>
        <p:spPr>
          <a:xfrm rot="14452742">
            <a:off x="3150108" y="2370321"/>
            <a:ext cx="2808142" cy="2807820"/>
          </a:xfrm>
          <a:prstGeom prst="rect">
            <a:avLst/>
          </a:prstGeom>
          <a:noFill/>
        </p:spPr>
        <p:txBody>
          <a:bodyPr spcFirstLastPara="1">
            <a:prstTxWarp prst="textArchUp">
              <a:avLst/>
            </a:prstTxWarp>
            <a:spAutoFit/>
          </a:bodyPr>
          <a:lstStyle/>
          <a:p>
            <a:pPr algn="ctr">
              <a:defRPr/>
            </a:pPr>
            <a:r>
              <a:rPr lang="en-US" sz="2000" b="1" dirty="0">
                <a:solidFill>
                  <a:srgbClr val="000000"/>
                </a:solidFill>
                <a:latin typeface="Tahoma"/>
                <a:cs typeface="Tahoma"/>
              </a:rPr>
              <a:t>acceptance</a:t>
            </a:r>
          </a:p>
        </p:txBody>
      </p:sp>
      <p:sp>
        <p:nvSpPr>
          <p:cNvPr id="4" name="Up-Down Arrow 3"/>
          <p:cNvSpPr/>
          <p:nvPr/>
        </p:nvSpPr>
        <p:spPr bwMode="auto">
          <a:xfrm>
            <a:off x="4482104" y="1908344"/>
            <a:ext cx="144016" cy="288032"/>
          </a:xfrm>
          <a:prstGeom prst="upDownArrow">
            <a:avLst/>
          </a:prstGeom>
          <a:solidFill>
            <a:srgbClr val="FFDB80"/>
          </a:solidFill>
          <a:ln w="9525" cap="flat" cmpd="sng" algn="ctr">
            <a:solidFill>
              <a:srgbClr val="FFDB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Up-Down Arrow 13"/>
          <p:cNvSpPr/>
          <p:nvPr/>
        </p:nvSpPr>
        <p:spPr bwMode="auto">
          <a:xfrm rot="19800000">
            <a:off x="5714481" y="2941653"/>
            <a:ext cx="144016" cy="288032"/>
          </a:xfrm>
          <a:prstGeom prst="upDownArrow">
            <a:avLst/>
          </a:prstGeom>
          <a:solidFill>
            <a:srgbClr val="FFDB80"/>
          </a:solidFill>
          <a:ln w="9525" cap="flat" cmpd="sng" algn="ctr">
            <a:solidFill>
              <a:srgbClr val="FFDB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2" name="TextBox 61"/>
          <p:cNvSpPr txBox="1">
            <a:spLocks noChangeAspect="1"/>
          </p:cNvSpPr>
          <p:nvPr/>
        </p:nvSpPr>
        <p:spPr>
          <a:xfrm>
            <a:off x="3166476" y="2412554"/>
            <a:ext cx="2808145" cy="2807826"/>
          </a:xfrm>
          <a:prstGeom prst="rect">
            <a:avLst/>
          </a:prstGeom>
          <a:noFill/>
        </p:spPr>
        <p:txBody>
          <a:bodyPr spcFirstLastPara="1">
            <a:prstTxWarp prst="textArchUp">
              <a:avLst/>
            </a:prstTxWarp>
            <a:spAutoFit/>
          </a:bodyPr>
          <a:lstStyle/>
          <a:p>
            <a:pPr algn="ctr">
              <a:defRPr/>
            </a:pPr>
            <a:r>
              <a:rPr lang="en-US" sz="2000" b="1" dirty="0" smtClean="0">
                <a:latin typeface="Tahoma"/>
                <a:cs typeface="Tahoma"/>
              </a:rPr>
              <a:t>compassion</a:t>
            </a:r>
            <a:endParaRPr lang="en-US" sz="2000" b="1" dirty="0">
              <a:latin typeface="Tahoma"/>
              <a:cs typeface="Tahoma"/>
            </a:endParaRPr>
          </a:p>
        </p:txBody>
      </p:sp>
      <p:sp>
        <p:nvSpPr>
          <p:cNvPr id="16" name="Up-Down Arrow 15"/>
          <p:cNvSpPr/>
          <p:nvPr/>
        </p:nvSpPr>
        <p:spPr bwMode="auto">
          <a:xfrm rot="5400000">
            <a:off x="4499992" y="5076240"/>
            <a:ext cx="144016" cy="288032"/>
          </a:xfrm>
          <a:prstGeom prst="upDownArrow">
            <a:avLst/>
          </a:prstGeom>
          <a:solidFill>
            <a:srgbClr val="FFDB80"/>
          </a:solidFill>
          <a:ln w="9525" cap="flat" cmpd="sng" algn="ctr">
            <a:solidFill>
              <a:srgbClr val="FFDB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Up-Down Arrow 16"/>
          <p:cNvSpPr/>
          <p:nvPr/>
        </p:nvSpPr>
        <p:spPr bwMode="auto">
          <a:xfrm rot="1800000">
            <a:off x="3222439" y="2953410"/>
            <a:ext cx="144016" cy="288032"/>
          </a:xfrm>
          <a:prstGeom prst="upDownArrow">
            <a:avLst/>
          </a:prstGeom>
          <a:solidFill>
            <a:srgbClr val="FFDB80"/>
          </a:solidFill>
          <a:ln w="9525" cap="flat" cmpd="sng" algn="ctr">
            <a:solidFill>
              <a:srgbClr val="FFDB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Up-Down Arrow 17"/>
          <p:cNvSpPr/>
          <p:nvPr/>
        </p:nvSpPr>
        <p:spPr bwMode="auto">
          <a:xfrm rot="7200000">
            <a:off x="5965806" y="4553593"/>
            <a:ext cx="144016" cy="288032"/>
          </a:xfrm>
          <a:prstGeom prst="upDownArrow">
            <a:avLst/>
          </a:prstGeom>
          <a:solidFill>
            <a:srgbClr val="FFDB80"/>
          </a:solidFill>
          <a:ln w="9525" cap="flat" cmpd="sng" algn="ctr">
            <a:solidFill>
              <a:srgbClr val="FFDB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Up-Down Arrow 18"/>
          <p:cNvSpPr/>
          <p:nvPr/>
        </p:nvSpPr>
        <p:spPr bwMode="auto">
          <a:xfrm rot="3600000">
            <a:off x="2960992" y="4499720"/>
            <a:ext cx="144016" cy="288032"/>
          </a:xfrm>
          <a:prstGeom prst="upDownArrow">
            <a:avLst/>
          </a:prstGeom>
          <a:solidFill>
            <a:srgbClr val="FFDB80"/>
          </a:solidFill>
          <a:ln w="9525" cap="flat" cmpd="sng" algn="ctr">
            <a:solidFill>
              <a:srgbClr val="FFDB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TextBox 14"/>
          <p:cNvSpPr txBox="1"/>
          <p:nvPr/>
        </p:nvSpPr>
        <p:spPr>
          <a:xfrm>
            <a:off x="3563888" y="3579306"/>
            <a:ext cx="2016224" cy="425758"/>
          </a:xfrm>
          <a:prstGeom prst="rect">
            <a:avLst/>
          </a:prstGeom>
          <a:noFill/>
        </p:spPr>
        <p:txBody>
          <a:bodyPr wrap="square" rtlCol="0">
            <a:spAutoFit/>
          </a:bodyPr>
          <a:lstStyle/>
          <a:p>
            <a:pPr algn="ctr">
              <a:lnSpc>
                <a:spcPct val="110000"/>
              </a:lnSpc>
            </a:pPr>
            <a:r>
              <a:rPr lang="en-US" sz="2000" b="1" dirty="0" smtClean="0">
                <a:solidFill>
                  <a:srgbClr val="000000"/>
                </a:solidFill>
                <a:latin typeface="Tahoma"/>
                <a:cs typeface="Tahoma"/>
                <a:sym typeface="B 2Stone Sans Bold" charset="0"/>
              </a:rPr>
              <a:t>LOVE</a:t>
            </a:r>
            <a:endParaRPr lang="en-US" sz="2000" b="1" dirty="0">
              <a:solidFill>
                <a:srgbClr val="000000"/>
              </a:solidFill>
              <a:latin typeface="Tahoma"/>
              <a:cs typeface="Tahoma"/>
              <a:sym typeface="B 2Stone Sans Bold" charset="0"/>
            </a:endParaRPr>
          </a:p>
        </p:txBody>
      </p:sp>
    </p:spTree>
    <p:extLst>
      <p:ext uri="{BB962C8B-B14F-4D97-AF65-F5344CB8AC3E}">
        <p14:creationId xmlns:p14="http://schemas.microsoft.com/office/powerpoint/2010/main" val="37620595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0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61" grpId="0"/>
      <p:bldP spid="60" grpId="0"/>
      <p:bldP spid="4" grpId="0" animBg="1"/>
      <p:bldP spid="14" grpId="0" animBg="1"/>
      <p:bldP spid="62" grpId="0"/>
      <p:bldP spid="16" grpId="0" animBg="1"/>
      <p:bldP spid="17" grpId="0" animBg="1"/>
      <p:bldP spid="18" grpId="0" animBg="1"/>
      <p:bldP spid="19"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Strengths and liabilities of different cultures</a:t>
            </a:r>
            <a:endParaRPr lang="en-US" sz="3400" dirty="0">
              <a:solidFill>
                <a:srgbClr val="00000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7952" y="1268760"/>
            <a:ext cx="5200352" cy="5200352"/>
          </a:xfrm>
          <a:prstGeom prst="rect">
            <a:avLst/>
          </a:prstGeom>
        </p:spPr>
      </p:pic>
      <p:sp>
        <p:nvSpPr>
          <p:cNvPr id="13" name="TextBox 12"/>
          <p:cNvSpPr txBox="1">
            <a:spLocks noChangeAspect="1"/>
          </p:cNvSpPr>
          <p:nvPr/>
        </p:nvSpPr>
        <p:spPr>
          <a:xfrm rot="18796943">
            <a:off x="3090917" y="2036419"/>
            <a:ext cx="3373956" cy="3682285"/>
          </a:xfrm>
          <a:prstGeom prst="rect">
            <a:avLst/>
          </a:prstGeom>
          <a:noFill/>
        </p:spPr>
        <p:txBody>
          <a:bodyPr spcFirstLastPara="1">
            <a:prstTxWarp prst="textArchUp">
              <a:avLst/>
            </a:prstTxWarp>
            <a:spAutoFit/>
          </a:bodyPr>
          <a:lstStyle/>
          <a:p>
            <a:pPr algn="ctr">
              <a:defRPr/>
            </a:pPr>
            <a:r>
              <a:rPr lang="en-US" b="1" dirty="0">
                <a:solidFill>
                  <a:srgbClr val="000000"/>
                </a:solidFill>
                <a:latin typeface="Tahoma"/>
                <a:cs typeface="Tahoma"/>
              </a:rPr>
              <a:t>imperialism</a:t>
            </a:r>
          </a:p>
        </p:txBody>
      </p:sp>
      <p:sp>
        <p:nvSpPr>
          <p:cNvPr id="12" name="TextBox 11"/>
          <p:cNvSpPr txBox="1">
            <a:spLocks noChangeAspect="1"/>
          </p:cNvSpPr>
          <p:nvPr/>
        </p:nvSpPr>
        <p:spPr>
          <a:xfrm rot="4426510">
            <a:off x="2990520" y="1999808"/>
            <a:ext cx="3373956" cy="3682287"/>
          </a:xfrm>
          <a:prstGeom prst="rect">
            <a:avLst/>
          </a:prstGeom>
          <a:noFill/>
        </p:spPr>
        <p:txBody>
          <a:bodyPr spcFirstLastPara="1">
            <a:prstTxWarp prst="textArchUp">
              <a:avLst/>
            </a:prstTxWarp>
            <a:spAutoFit/>
          </a:bodyPr>
          <a:lstStyle/>
          <a:p>
            <a:pPr algn="ctr">
              <a:defRPr/>
            </a:pPr>
            <a:r>
              <a:rPr lang="en-US" b="1" dirty="0">
                <a:solidFill>
                  <a:srgbClr val="000000"/>
                </a:solidFill>
                <a:latin typeface="Tahoma"/>
                <a:cs typeface="Tahoma"/>
              </a:rPr>
              <a:t>hypocrisy</a:t>
            </a:r>
          </a:p>
        </p:txBody>
      </p:sp>
      <p:sp>
        <p:nvSpPr>
          <p:cNvPr id="11" name="TextBox 10"/>
          <p:cNvSpPr txBox="1">
            <a:spLocks noChangeAspect="1"/>
          </p:cNvSpPr>
          <p:nvPr/>
        </p:nvSpPr>
        <p:spPr>
          <a:xfrm rot="11594698">
            <a:off x="2839143" y="2114965"/>
            <a:ext cx="3682714" cy="3373569"/>
          </a:xfrm>
          <a:prstGeom prst="rect">
            <a:avLst/>
          </a:prstGeom>
          <a:noFill/>
        </p:spPr>
        <p:txBody>
          <a:bodyPr spcFirstLastPara="1">
            <a:prstTxWarp prst="textArchUp">
              <a:avLst/>
            </a:prstTxWarp>
            <a:spAutoFit/>
          </a:bodyPr>
          <a:lstStyle/>
          <a:p>
            <a:pPr algn="ctr">
              <a:defRPr/>
            </a:pPr>
            <a:r>
              <a:rPr lang="en-US" b="1" dirty="0">
                <a:latin typeface="Tahoma"/>
                <a:cs typeface="Tahoma"/>
              </a:rPr>
              <a:t>anarchy</a:t>
            </a:r>
          </a:p>
        </p:txBody>
      </p:sp>
      <p:sp>
        <p:nvSpPr>
          <p:cNvPr id="15" name="Right Arrow 14"/>
          <p:cNvSpPr>
            <a:spLocks noChangeAspect="1"/>
          </p:cNvSpPr>
          <p:nvPr/>
        </p:nvSpPr>
        <p:spPr bwMode="auto">
          <a:xfrm rot="6038461">
            <a:off x="4212264" y="4993338"/>
            <a:ext cx="345599" cy="287996"/>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Right Arrow 15"/>
          <p:cNvSpPr>
            <a:spLocks noChangeAspect="1"/>
          </p:cNvSpPr>
          <p:nvPr/>
        </p:nvSpPr>
        <p:spPr bwMode="auto">
          <a:xfrm rot="13225379">
            <a:off x="3526208" y="2714585"/>
            <a:ext cx="345599" cy="287996"/>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Right Arrow 16"/>
          <p:cNvSpPr>
            <a:spLocks noChangeAspect="1"/>
          </p:cNvSpPr>
          <p:nvPr/>
        </p:nvSpPr>
        <p:spPr bwMode="auto">
          <a:xfrm rot="20458312">
            <a:off x="5905650" y="3261446"/>
            <a:ext cx="345599" cy="287996"/>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TextBox 6"/>
          <p:cNvSpPr txBox="1">
            <a:spLocks noChangeAspect="1"/>
          </p:cNvSpPr>
          <p:nvPr/>
        </p:nvSpPr>
        <p:spPr>
          <a:xfrm rot="11594698">
            <a:off x="3708610" y="2768362"/>
            <a:ext cx="2016000" cy="2015769"/>
          </a:xfrm>
          <a:prstGeom prst="rect">
            <a:avLst/>
          </a:prstGeom>
          <a:noFill/>
        </p:spPr>
        <p:txBody>
          <a:bodyPr spcFirstLastPara="1">
            <a:prstTxWarp prst="textArchUp">
              <a:avLst/>
            </a:prstTxWarp>
            <a:spAutoFit/>
          </a:bodyPr>
          <a:lstStyle/>
          <a:p>
            <a:pPr algn="ctr">
              <a:defRPr/>
            </a:pPr>
            <a:r>
              <a:rPr lang="en-US" b="1" dirty="0">
                <a:latin typeface="Tahoma"/>
                <a:cs typeface="Tahoma"/>
              </a:rPr>
              <a:t>justice</a:t>
            </a:r>
          </a:p>
        </p:txBody>
      </p:sp>
      <p:sp>
        <p:nvSpPr>
          <p:cNvPr id="8" name="TextBox 7"/>
          <p:cNvSpPr txBox="1">
            <a:spLocks noChangeAspect="1"/>
          </p:cNvSpPr>
          <p:nvPr/>
        </p:nvSpPr>
        <p:spPr>
          <a:xfrm rot="4426510">
            <a:off x="3706521" y="2791717"/>
            <a:ext cx="2016000" cy="2015766"/>
          </a:xfrm>
          <a:prstGeom prst="rect">
            <a:avLst/>
          </a:prstGeom>
          <a:noFill/>
        </p:spPr>
        <p:txBody>
          <a:bodyPr spcFirstLastPara="1">
            <a:prstTxWarp prst="textArchUp">
              <a:avLst/>
            </a:prstTxWarp>
            <a:spAutoFit/>
          </a:bodyPr>
          <a:lstStyle/>
          <a:p>
            <a:pPr algn="ctr">
              <a:defRPr/>
            </a:pPr>
            <a:r>
              <a:rPr lang="en-US" b="1" dirty="0">
                <a:solidFill>
                  <a:srgbClr val="000000"/>
                </a:solidFill>
                <a:latin typeface="Tahoma"/>
                <a:cs typeface="Tahoma"/>
              </a:rPr>
              <a:t>grace</a:t>
            </a:r>
          </a:p>
        </p:txBody>
      </p:sp>
      <p:sp>
        <p:nvSpPr>
          <p:cNvPr id="9" name="TextBox 8"/>
          <p:cNvSpPr txBox="1">
            <a:spLocks noChangeAspect="1"/>
          </p:cNvSpPr>
          <p:nvPr/>
        </p:nvSpPr>
        <p:spPr>
          <a:xfrm rot="18796943">
            <a:off x="3732417" y="2781051"/>
            <a:ext cx="2016000" cy="2015765"/>
          </a:xfrm>
          <a:prstGeom prst="rect">
            <a:avLst/>
          </a:prstGeom>
          <a:noFill/>
        </p:spPr>
        <p:txBody>
          <a:bodyPr spcFirstLastPara="1">
            <a:prstTxWarp prst="textArchUp">
              <a:avLst/>
            </a:prstTxWarp>
            <a:spAutoFit/>
          </a:bodyPr>
          <a:lstStyle/>
          <a:p>
            <a:pPr algn="ctr">
              <a:defRPr/>
            </a:pPr>
            <a:r>
              <a:rPr lang="en-US" b="1" dirty="0">
                <a:solidFill>
                  <a:srgbClr val="000000"/>
                </a:solidFill>
                <a:latin typeface="Tahoma"/>
                <a:cs typeface="Tahoma"/>
              </a:rPr>
              <a:t>truth</a:t>
            </a:r>
          </a:p>
        </p:txBody>
      </p:sp>
    </p:spTree>
    <p:extLst>
      <p:ext uri="{BB962C8B-B14F-4D97-AF65-F5344CB8AC3E}">
        <p14:creationId xmlns:p14="http://schemas.microsoft.com/office/powerpoint/2010/main" val="18275484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15" grpId="0" animBg="1"/>
      <p:bldP spid="16" grpId="0" animBg="1"/>
      <p:bldP spid="17"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a:solidFill>
                  <a:srgbClr val="000000"/>
                </a:solidFill>
                <a:latin typeface="Georgia" charset="0"/>
                <a:ea typeface="ＭＳ Ｐゴシック" charset="0"/>
                <a:cs typeface="ＭＳ Ｐゴシック" charset="0"/>
              </a:rPr>
              <a:t>Two different </a:t>
            </a:r>
            <a:r>
              <a:rPr lang="en-AU" altLang="ja-JP" sz="3400" dirty="0" smtClean="0">
                <a:solidFill>
                  <a:srgbClr val="000000"/>
                </a:solidFill>
                <a:latin typeface="Georgia" charset="0"/>
                <a:ea typeface="ＭＳ Ｐゴシック" charset="0"/>
                <a:cs typeface="ＭＳ Ｐゴシック" charset="0"/>
              </a:rPr>
              <a:t>approaches</a:t>
            </a:r>
            <a:br>
              <a:rPr lang="en-AU" altLang="ja-JP" sz="3400" dirty="0" smtClean="0">
                <a:solidFill>
                  <a:srgbClr val="000000"/>
                </a:solidFill>
                <a:latin typeface="Georgia" charset="0"/>
                <a:ea typeface="ＭＳ Ｐゴシック" charset="0"/>
                <a:cs typeface="ＭＳ Ｐゴシック" charset="0"/>
              </a:rPr>
            </a:br>
            <a:r>
              <a:rPr lang="en-AU" altLang="ja-JP" sz="3400" dirty="0" smtClean="0">
                <a:solidFill>
                  <a:srgbClr val="000000"/>
                </a:solidFill>
                <a:latin typeface="Georgia" charset="0"/>
                <a:ea typeface="ＭＳ Ｐゴシック" charset="0"/>
                <a:cs typeface="ＭＳ Ｐゴシック" charset="0"/>
              </a:rPr>
              <a:t>to </a:t>
            </a:r>
            <a:r>
              <a:rPr lang="en-AU" altLang="ja-JP" sz="3400" dirty="0">
                <a:solidFill>
                  <a:srgbClr val="000000"/>
                </a:solidFill>
                <a:latin typeface="Georgia" charset="0"/>
                <a:ea typeface="ＭＳ Ｐゴシック" charset="0"/>
                <a:cs typeface="ＭＳ Ｐゴシック" charset="0"/>
              </a:rPr>
              <a:t>conflict</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sp>
        <p:nvSpPr>
          <p:cNvPr id="5" name="Rounded Rectangle 4"/>
          <p:cNvSpPr>
            <a:spLocks noChangeAspect="1" noChangeArrowheads="1"/>
          </p:cNvSpPr>
          <p:nvPr/>
        </p:nvSpPr>
        <p:spPr bwMode="auto">
          <a:xfrm>
            <a:off x="1081422" y="1745652"/>
            <a:ext cx="2304000" cy="1943959"/>
          </a:xfrm>
          <a:prstGeom prst="roundRect">
            <a:avLst>
              <a:gd name="adj" fmla="val 13255"/>
            </a:avLst>
          </a:prstGeom>
          <a:solidFill>
            <a:srgbClr val="FFB9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6" name="Rectangle 4"/>
          <p:cNvSpPr>
            <a:spLocks noChangeAspect="1"/>
          </p:cNvSpPr>
          <p:nvPr/>
        </p:nvSpPr>
        <p:spPr bwMode="auto">
          <a:xfrm>
            <a:off x="1091153" y="1801764"/>
            <a:ext cx="2307523"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b="1" dirty="0" err="1">
                <a:latin typeface="Tahoma"/>
                <a:cs typeface="Tahoma"/>
                <a:sym typeface="Gill Sans" charset="0"/>
              </a:rPr>
              <a:t>F</a:t>
            </a:r>
            <a:r>
              <a:rPr lang="en-US" sz="2200" b="1" dirty="0" err="1">
                <a:solidFill>
                  <a:schemeClr val="tx1"/>
                </a:solidFill>
                <a:latin typeface="Tahoma"/>
                <a:cs typeface="Tahoma"/>
                <a:sym typeface="Gill Sans" charset="0"/>
              </a:rPr>
              <a:t>eelings</a:t>
            </a:r>
            <a:endParaRPr lang="en-US" sz="2200" b="1" dirty="0">
              <a:solidFill>
                <a:schemeClr val="tx1"/>
              </a:solidFill>
              <a:latin typeface="Tahoma"/>
              <a:cs typeface="Tahoma"/>
              <a:sym typeface="Gill Sans" charset="0"/>
            </a:endParaRPr>
          </a:p>
        </p:txBody>
      </p:sp>
      <p:sp>
        <p:nvSpPr>
          <p:cNvPr id="18" name="Rounded Rectangle 17"/>
          <p:cNvSpPr>
            <a:spLocks noChangeAspect="1" noChangeArrowheads="1"/>
          </p:cNvSpPr>
          <p:nvPr/>
        </p:nvSpPr>
        <p:spPr bwMode="auto">
          <a:xfrm>
            <a:off x="3923199" y="1745652"/>
            <a:ext cx="2304000" cy="1943959"/>
          </a:xfrm>
          <a:prstGeom prst="roundRect">
            <a:avLst>
              <a:gd name="adj" fmla="val 13255"/>
            </a:avLst>
          </a:prstGeom>
          <a:solidFill>
            <a:srgbClr val="FFB9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19" name="Rectangle 4"/>
          <p:cNvSpPr>
            <a:spLocks noChangeAspect="1"/>
          </p:cNvSpPr>
          <p:nvPr/>
        </p:nvSpPr>
        <p:spPr bwMode="auto">
          <a:xfrm>
            <a:off x="3923928" y="1805108"/>
            <a:ext cx="2304256"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b="1" dirty="0" err="1">
                <a:latin typeface="Tahoma"/>
                <a:cs typeface="Tahoma"/>
                <a:sym typeface="Gill Sans" charset="0"/>
              </a:rPr>
              <a:t>Thoughts</a:t>
            </a:r>
            <a:endParaRPr lang="en-US" sz="2200" b="1" dirty="0">
              <a:solidFill>
                <a:schemeClr val="tx1"/>
              </a:solidFill>
              <a:latin typeface="Tahoma"/>
              <a:cs typeface="Tahoma"/>
              <a:sym typeface="Gill Sans" charset="0"/>
            </a:endParaRPr>
          </a:p>
        </p:txBody>
      </p:sp>
      <p:sp>
        <p:nvSpPr>
          <p:cNvPr id="20" name="Rounded Rectangle 19"/>
          <p:cNvSpPr>
            <a:spLocks noChangeAspect="1" noChangeArrowheads="1"/>
          </p:cNvSpPr>
          <p:nvPr/>
        </p:nvSpPr>
        <p:spPr bwMode="auto">
          <a:xfrm>
            <a:off x="6732240" y="1745652"/>
            <a:ext cx="2304000" cy="1943959"/>
          </a:xfrm>
          <a:prstGeom prst="roundRect">
            <a:avLst>
              <a:gd name="adj" fmla="val 13255"/>
            </a:avLst>
          </a:prstGeom>
          <a:solidFill>
            <a:srgbClr val="FFB9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21" name="Rectangle 4"/>
          <p:cNvSpPr>
            <a:spLocks noChangeAspect="1"/>
          </p:cNvSpPr>
          <p:nvPr/>
        </p:nvSpPr>
        <p:spPr bwMode="auto">
          <a:xfrm>
            <a:off x="6732240" y="1790704"/>
            <a:ext cx="2304256"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b="1" dirty="0" err="1">
                <a:latin typeface="Tahoma"/>
                <a:cs typeface="Tahoma"/>
                <a:sym typeface="Gill Sans" charset="0"/>
              </a:rPr>
              <a:t>Deeds</a:t>
            </a:r>
            <a:endParaRPr lang="en-US" sz="2200" b="1" dirty="0">
              <a:solidFill>
                <a:schemeClr val="tx1"/>
              </a:solidFill>
              <a:latin typeface="Tahoma"/>
              <a:cs typeface="Tahoma"/>
              <a:sym typeface="Gill Sans" charset="0"/>
            </a:endParaRPr>
          </a:p>
        </p:txBody>
      </p:sp>
      <p:sp>
        <p:nvSpPr>
          <p:cNvPr id="23" name="Rounded Rectangle 22"/>
          <p:cNvSpPr>
            <a:spLocks noChangeAspect="1" noChangeArrowheads="1"/>
          </p:cNvSpPr>
          <p:nvPr/>
        </p:nvSpPr>
        <p:spPr bwMode="auto">
          <a:xfrm>
            <a:off x="1091807" y="4437369"/>
            <a:ext cx="2304000" cy="1943959"/>
          </a:xfrm>
          <a:prstGeom prst="roundRect">
            <a:avLst>
              <a:gd name="adj" fmla="val 13255"/>
            </a:avLst>
          </a:prstGeom>
          <a:solidFill>
            <a:srgbClr val="FFB9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24" name="Rectangle 4"/>
          <p:cNvSpPr>
            <a:spLocks noChangeAspect="1"/>
          </p:cNvSpPr>
          <p:nvPr/>
        </p:nvSpPr>
        <p:spPr bwMode="auto">
          <a:xfrm>
            <a:off x="1137969" y="4496509"/>
            <a:ext cx="2281904"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b="1" dirty="0" err="1">
                <a:latin typeface="Tahoma"/>
                <a:cs typeface="Tahoma"/>
                <a:sym typeface="Gill Sans" charset="0"/>
              </a:rPr>
              <a:t>Loving</a:t>
            </a:r>
          </a:p>
          <a:p>
            <a:pPr algn="ctr"/>
            <a:r>
              <a:rPr lang="en-US" sz="2200" b="1" dirty="0" err="1">
                <a:latin typeface="Tahoma"/>
                <a:cs typeface="Tahoma"/>
                <a:sym typeface="Gill Sans" charset="0"/>
              </a:rPr>
              <a:t>thoughts</a:t>
            </a:r>
            <a:endParaRPr lang="en-US" sz="2200" b="1" dirty="0">
              <a:solidFill>
                <a:schemeClr val="tx1"/>
              </a:solidFill>
              <a:latin typeface="Tahoma"/>
              <a:cs typeface="Tahoma"/>
              <a:sym typeface="Gill Sans" charset="0"/>
            </a:endParaRPr>
          </a:p>
        </p:txBody>
      </p:sp>
      <p:sp>
        <p:nvSpPr>
          <p:cNvPr id="25" name="Rounded Rectangle 24"/>
          <p:cNvSpPr>
            <a:spLocks noChangeAspect="1" noChangeArrowheads="1"/>
          </p:cNvSpPr>
          <p:nvPr/>
        </p:nvSpPr>
        <p:spPr bwMode="auto">
          <a:xfrm>
            <a:off x="3933584" y="4437369"/>
            <a:ext cx="2304000" cy="1943959"/>
          </a:xfrm>
          <a:prstGeom prst="roundRect">
            <a:avLst>
              <a:gd name="adj" fmla="val 13255"/>
            </a:avLst>
          </a:prstGeom>
          <a:solidFill>
            <a:srgbClr val="FFB9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26" name="Rectangle 4"/>
          <p:cNvSpPr>
            <a:spLocks noChangeAspect="1"/>
          </p:cNvSpPr>
          <p:nvPr/>
        </p:nvSpPr>
        <p:spPr bwMode="auto">
          <a:xfrm>
            <a:off x="3923927" y="4499853"/>
            <a:ext cx="2304257"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b="1" dirty="0" err="1">
                <a:latin typeface="Tahoma"/>
                <a:cs typeface="Tahoma"/>
                <a:sym typeface="Gill Sans" charset="0"/>
              </a:rPr>
              <a:t>Loving</a:t>
            </a:r>
          </a:p>
          <a:p>
            <a:pPr algn="ctr"/>
            <a:r>
              <a:rPr lang="en-US" sz="2200" b="1" dirty="0" err="1">
                <a:latin typeface="Tahoma"/>
                <a:cs typeface="Tahoma"/>
                <a:sym typeface="Gill Sans" charset="0"/>
              </a:rPr>
              <a:t>deeds</a:t>
            </a:r>
            <a:endParaRPr lang="en-US" sz="2200" b="1" dirty="0">
              <a:solidFill>
                <a:schemeClr val="tx1"/>
              </a:solidFill>
              <a:latin typeface="Tahoma"/>
              <a:cs typeface="Tahoma"/>
              <a:sym typeface="Gill Sans" charset="0"/>
            </a:endParaRPr>
          </a:p>
        </p:txBody>
      </p:sp>
      <p:sp>
        <p:nvSpPr>
          <p:cNvPr id="27" name="Rounded Rectangle 26"/>
          <p:cNvSpPr>
            <a:spLocks noChangeAspect="1" noChangeArrowheads="1"/>
          </p:cNvSpPr>
          <p:nvPr/>
        </p:nvSpPr>
        <p:spPr bwMode="auto">
          <a:xfrm>
            <a:off x="6742180" y="4437369"/>
            <a:ext cx="2304000" cy="1943959"/>
          </a:xfrm>
          <a:prstGeom prst="roundRect">
            <a:avLst>
              <a:gd name="adj" fmla="val 13255"/>
            </a:avLst>
          </a:prstGeom>
          <a:solidFill>
            <a:srgbClr val="FFB9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28" name="Rectangle 4"/>
          <p:cNvSpPr>
            <a:spLocks noChangeAspect="1"/>
          </p:cNvSpPr>
          <p:nvPr/>
        </p:nvSpPr>
        <p:spPr bwMode="auto">
          <a:xfrm>
            <a:off x="6732240" y="4482421"/>
            <a:ext cx="2304256"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b="1" dirty="0" err="1">
                <a:latin typeface="Tahoma"/>
                <a:cs typeface="Tahoma"/>
                <a:sym typeface="Gill Sans" charset="0"/>
              </a:rPr>
              <a:t>Loving</a:t>
            </a:r>
          </a:p>
          <a:p>
            <a:pPr algn="ctr"/>
            <a:r>
              <a:rPr lang="en-US" sz="2200" b="1" dirty="0" err="1">
                <a:latin typeface="Tahoma"/>
                <a:cs typeface="Tahoma"/>
                <a:sym typeface="Gill Sans" charset="0"/>
              </a:rPr>
              <a:t>feelings</a:t>
            </a:r>
            <a:endParaRPr lang="en-US" sz="2200" b="1" dirty="0">
              <a:solidFill>
                <a:schemeClr val="tx1"/>
              </a:solidFill>
              <a:latin typeface="Tahoma"/>
              <a:cs typeface="Tahoma"/>
              <a:sym typeface="Gill Sans" charset="0"/>
            </a:endParaRPr>
          </a:p>
        </p:txBody>
      </p:sp>
      <p:sp>
        <p:nvSpPr>
          <p:cNvPr id="29" name="Right Arrow 28"/>
          <p:cNvSpPr>
            <a:spLocks/>
          </p:cNvSpPr>
          <p:nvPr/>
        </p:nvSpPr>
        <p:spPr bwMode="auto">
          <a:xfrm>
            <a:off x="3446537" y="2547016"/>
            <a:ext cx="432000" cy="35999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 name="Rectangle 4"/>
          <p:cNvSpPr>
            <a:spLocks noChangeAspect="1"/>
          </p:cNvSpPr>
          <p:nvPr/>
        </p:nvSpPr>
        <p:spPr bwMode="auto">
          <a:xfrm>
            <a:off x="1115616" y="2525267"/>
            <a:ext cx="2232248"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700" dirty="0" err="1">
                <a:latin typeface="Tahoma"/>
                <a:cs typeface="Tahoma"/>
                <a:sym typeface="Gill Sans" charset="0"/>
              </a:rPr>
              <a:t>I don’t like Leo</a:t>
            </a:r>
            <a:endParaRPr lang="en-US" sz="1700" dirty="0">
              <a:solidFill>
                <a:schemeClr val="tx1"/>
              </a:solidFill>
              <a:latin typeface="Tahoma"/>
              <a:cs typeface="Tahoma"/>
              <a:sym typeface="Gill Sans" charset="0"/>
            </a:endParaRPr>
          </a:p>
        </p:txBody>
      </p:sp>
      <p:sp>
        <p:nvSpPr>
          <p:cNvPr id="40" name="Rectangle 4"/>
          <p:cNvSpPr>
            <a:spLocks noChangeAspect="1"/>
          </p:cNvSpPr>
          <p:nvPr/>
        </p:nvSpPr>
        <p:spPr bwMode="auto">
          <a:xfrm>
            <a:off x="3923928" y="2534211"/>
            <a:ext cx="2304255"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700" dirty="0" err="1">
                <a:latin typeface="Tahoma"/>
                <a:cs typeface="Tahoma"/>
                <a:sym typeface="Gill Sans" charset="0"/>
              </a:rPr>
              <a:t>“I hope I won’t meet him”</a:t>
            </a:r>
            <a:endParaRPr lang="en-US" sz="1700" dirty="0">
              <a:solidFill>
                <a:schemeClr val="tx1"/>
              </a:solidFill>
              <a:latin typeface="Tahoma"/>
              <a:cs typeface="Tahoma"/>
              <a:sym typeface="Gill Sans" charset="0"/>
            </a:endParaRPr>
          </a:p>
        </p:txBody>
      </p:sp>
      <p:sp>
        <p:nvSpPr>
          <p:cNvPr id="41" name="Rectangle 4"/>
          <p:cNvSpPr>
            <a:spLocks noChangeAspect="1"/>
          </p:cNvSpPr>
          <p:nvPr/>
        </p:nvSpPr>
        <p:spPr bwMode="auto">
          <a:xfrm>
            <a:off x="6732240" y="2543155"/>
            <a:ext cx="2304256"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700" dirty="0" err="1">
                <a:latin typeface="Tahoma"/>
                <a:cs typeface="Tahoma"/>
                <a:sym typeface="Gill Sans" charset="0"/>
              </a:rPr>
              <a:t>I avoid him</a:t>
            </a:r>
            <a:endParaRPr lang="en-US" sz="1700" dirty="0">
              <a:solidFill>
                <a:schemeClr val="tx1"/>
              </a:solidFill>
              <a:latin typeface="Tahoma"/>
              <a:cs typeface="Tahoma"/>
              <a:sym typeface="Gill Sans" charset="0"/>
            </a:endParaRPr>
          </a:p>
        </p:txBody>
      </p:sp>
      <p:sp>
        <p:nvSpPr>
          <p:cNvPr id="50" name="Rectangle 4"/>
          <p:cNvSpPr>
            <a:spLocks noChangeAspect="1"/>
          </p:cNvSpPr>
          <p:nvPr/>
        </p:nvSpPr>
        <p:spPr bwMode="auto">
          <a:xfrm>
            <a:off x="1115616" y="5320062"/>
            <a:ext cx="2304255"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700" dirty="0" err="1">
                <a:latin typeface="Tahoma"/>
                <a:cs typeface="Tahoma"/>
                <a:sym typeface="Gill Sans" charset="0"/>
              </a:rPr>
              <a:t>God loves Leo, and I decide to love him, too.</a:t>
            </a:r>
            <a:endParaRPr lang="en-US" sz="1700" dirty="0">
              <a:solidFill>
                <a:schemeClr val="tx1"/>
              </a:solidFill>
              <a:latin typeface="Tahoma"/>
              <a:cs typeface="Tahoma"/>
              <a:sym typeface="Gill Sans" charset="0"/>
            </a:endParaRPr>
          </a:p>
        </p:txBody>
      </p:sp>
      <p:sp>
        <p:nvSpPr>
          <p:cNvPr id="51" name="Rectangle 4"/>
          <p:cNvSpPr>
            <a:spLocks noChangeAspect="1"/>
          </p:cNvSpPr>
          <p:nvPr/>
        </p:nvSpPr>
        <p:spPr bwMode="auto">
          <a:xfrm>
            <a:off x="3923929" y="5323406"/>
            <a:ext cx="2304256"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700" dirty="0" err="1">
                <a:latin typeface="Tahoma"/>
                <a:cs typeface="Tahoma"/>
                <a:sym typeface="Gill Sans" charset="0"/>
              </a:rPr>
              <a:t>I approach Leo and have a friendly chat with him.</a:t>
            </a:r>
            <a:endParaRPr lang="en-US" sz="1700" dirty="0">
              <a:solidFill>
                <a:schemeClr val="tx1"/>
              </a:solidFill>
              <a:latin typeface="Tahoma"/>
              <a:cs typeface="Tahoma"/>
              <a:sym typeface="Gill Sans" charset="0"/>
            </a:endParaRPr>
          </a:p>
        </p:txBody>
      </p:sp>
      <p:sp>
        <p:nvSpPr>
          <p:cNvPr id="52" name="Rectangle 4"/>
          <p:cNvSpPr>
            <a:spLocks noChangeAspect="1"/>
          </p:cNvSpPr>
          <p:nvPr/>
        </p:nvSpPr>
        <p:spPr bwMode="auto">
          <a:xfrm>
            <a:off x="6732240" y="5332806"/>
            <a:ext cx="2304256" cy="6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700" dirty="0" err="1">
                <a:latin typeface="Tahoma"/>
                <a:cs typeface="Tahoma"/>
                <a:sym typeface="Gill Sans" charset="0"/>
              </a:rPr>
              <a:t>I notice that Leo no longer seems to be so hard to like</a:t>
            </a:r>
            <a:endParaRPr lang="en-US" sz="1700" dirty="0">
              <a:solidFill>
                <a:schemeClr val="tx1"/>
              </a:solidFill>
              <a:latin typeface="Tahoma"/>
              <a:cs typeface="Tahoma"/>
              <a:sym typeface="Gill Sans" charset="0"/>
            </a:endParaRPr>
          </a:p>
        </p:txBody>
      </p:sp>
      <p:sp>
        <p:nvSpPr>
          <p:cNvPr id="31" name="Right Arrow 30"/>
          <p:cNvSpPr>
            <a:spLocks/>
          </p:cNvSpPr>
          <p:nvPr/>
        </p:nvSpPr>
        <p:spPr bwMode="auto">
          <a:xfrm>
            <a:off x="6272952" y="2547016"/>
            <a:ext cx="432000" cy="35999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 name="Right Arrow 31"/>
          <p:cNvSpPr>
            <a:spLocks/>
          </p:cNvSpPr>
          <p:nvPr/>
        </p:nvSpPr>
        <p:spPr bwMode="auto">
          <a:xfrm>
            <a:off x="3473584" y="5229200"/>
            <a:ext cx="432000" cy="35999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 name="Right Arrow 32"/>
          <p:cNvSpPr>
            <a:spLocks/>
          </p:cNvSpPr>
          <p:nvPr/>
        </p:nvSpPr>
        <p:spPr bwMode="auto">
          <a:xfrm>
            <a:off x="6291296" y="5229200"/>
            <a:ext cx="432000" cy="35999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5192098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1000"/>
                                        <p:tgtEl>
                                          <p:spTgt spid="3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1000"/>
                                        <p:tgtEl>
                                          <p:spTgt spid="32"/>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left)">
                                      <p:cBhvr>
                                        <p:cTn id="84" dur="1000"/>
                                        <p:tgtEl>
                                          <p:spTgt spid="33"/>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animBg="1"/>
      <p:bldP spid="19" grpId="0"/>
      <p:bldP spid="20" grpId="0" animBg="1"/>
      <p:bldP spid="21" grpId="0"/>
      <p:bldP spid="23" grpId="0" animBg="1"/>
      <p:bldP spid="24" grpId="0"/>
      <p:bldP spid="25" grpId="0" animBg="1"/>
      <p:bldP spid="26" grpId="0"/>
      <p:bldP spid="27" grpId="0" animBg="1"/>
      <p:bldP spid="28" grpId="0"/>
      <p:bldP spid="29" grpId="1" animBg="1"/>
      <p:bldP spid="39" grpId="0"/>
      <p:bldP spid="40" grpId="0"/>
      <p:bldP spid="41" grpId="0"/>
      <p:bldP spid="50" grpId="0"/>
      <p:bldP spid="51" grpId="0"/>
      <p:bldP spid="52" grpId="0"/>
      <p:bldP spid="31" grpId="1" animBg="1"/>
      <p:bldP spid="32" grpId="1"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chemeClr val="tx1"/>
                </a:solidFill>
                <a:latin typeface="Georgia" charset="0"/>
                <a:ea typeface="ＭＳ Ｐゴシック" charset="0"/>
                <a:cs typeface="ＭＳ Ｐゴシック" charset="0"/>
              </a:rPr>
              <a:t>Understanding</a:t>
            </a:r>
            <a:br>
              <a:rPr lang="en-AU" altLang="ja-JP" sz="3400" dirty="0" smtClean="0">
                <a:solidFill>
                  <a:schemeClr val="tx1"/>
                </a:solidFill>
                <a:latin typeface="Georgia" charset="0"/>
                <a:ea typeface="ＭＳ Ｐゴシック" charset="0"/>
                <a:cs typeface="ＭＳ Ｐゴシック" charset="0"/>
              </a:rPr>
            </a:br>
            <a:r>
              <a:rPr lang="en-AU" altLang="ja-JP" sz="3400" dirty="0" smtClean="0">
                <a:solidFill>
                  <a:schemeClr val="tx1"/>
                </a:solidFill>
                <a:latin typeface="Georgia" charset="0"/>
                <a:ea typeface="ＭＳ Ｐゴシック" charset="0"/>
                <a:cs typeface="ＭＳ Ｐゴシック" charset="0"/>
              </a:rPr>
              <a:t>the fruit of the Spirit</a:t>
            </a:r>
            <a:endParaRPr lang="en-US" sz="3400" dirty="0">
              <a:solidFill>
                <a:schemeClr val="tx1"/>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grpSp>
        <p:nvGrpSpPr>
          <p:cNvPr id="18" name="Group 17"/>
          <p:cNvGrpSpPr/>
          <p:nvPr/>
        </p:nvGrpSpPr>
        <p:grpSpPr>
          <a:xfrm>
            <a:off x="1250562" y="1628800"/>
            <a:ext cx="7713926" cy="1584176"/>
            <a:chOff x="1250562" y="1628800"/>
            <a:chExt cx="7713926" cy="1584176"/>
          </a:xfrm>
        </p:grpSpPr>
        <p:pic>
          <p:nvPicPr>
            <p:cNvPr id="17" name="Picture 16" descr="text-1 Kopie.tif"/>
            <p:cNvPicPr>
              <a:picLocks noChangeAspect="1"/>
            </p:cNvPicPr>
            <p:nvPr/>
          </p:nvPicPr>
          <p:blipFill rotWithShape="1">
            <a:blip r:embed="rId3" cstate="screen">
              <a:extLst>
                <a:ext uri="{28A0092B-C50C-407E-A947-70E740481C1C}">
                  <a14:useLocalDpi xmlns:a14="http://schemas.microsoft.com/office/drawing/2010/main"/>
                </a:ext>
              </a:extLst>
            </a:blip>
            <a:srcRect l="3724" r="5727"/>
            <a:stretch/>
          </p:blipFill>
          <p:spPr>
            <a:xfrm>
              <a:off x="1341769" y="2071404"/>
              <a:ext cx="3748758" cy="1097967"/>
            </a:xfrm>
            <a:prstGeom prst="rect">
              <a:avLst/>
            </a:prstGeom>
          </p:spPr>
        </p:pic>
        <p:sp>
          <p:nvSpPr>
            <p:cNvPr id="21" name="TextBox 20"/>
            <p:cNvSpPr txBox="1"/>
            <p:nvPr/>
          </p:nvSpPr>
          <p:spPr>
            <a:xfrm>
              <a:off x="1250562" y="1665675"/>
              <a:ext cx="7713926" cy="323165"/>
            </a:xfrm>
            <a:prstGeom prst="rect">
              <a:avLst/>
            </a:prstGeom>
            <a:noFill/>
          </p:spPr>
          <p:txBody>
            <a:bodyPr wrap="square" rtlCol="0" anchor="ctr">
              <a:spAutoFit/>
            </a:bodyPr>
            <a:lstStyle/>
            <a:p>
              <a:r>
                <a:rPr lang="en-US" sz="1500" i="1" dirty="0">
                  <a:latin typeface="Tahoma"/>
                  <a:cs typeface="Tahoma"/>
                </a:rPr>
                <a:t>Galatians 5:22-23 as we find it in most of our Bibles today (left Greek, right English):</a:t>
              </a:r>
            </a:p>
          </p:txBody>
        </p:sp>
        <p:sp>
          <p:nvSpPr>
            <p:cNvPr id="25" name="TextBox 24"/>
            <p:cNvSpPr txBox="1"/>
            <p:nvPr/>
          </p:nvSpPr>
          <p:spPr>
            <a:xfrm>
              <a:off x="5220072" y="2060848"/>
              <a:ext cx="3683028" cy="981038"/>
            </a:xfrm>
            <a:prstGeom prst="rect">
              <a:avLst/>
            </a:prstGeom>
            <a:noFill/>
          </p:spPr>
          <p:txBody>
            <a:bodyPr wrap="square" rtlCol="0" anchor="ctr">
              <a:spAutoFit/>
            </a:bodyPr>
            <a:lstStyle/>
            <a:p>
              <a:pPr>
                <a:lnSpc>
                  <a:spcPct val="130000"/>
                </a:lnSpc>
              </a:pPr>
              <a:r>
                <a:rPr lang="en-US" sz="1500" dirty="0">
                  <a:latin typeface="Tahoma"/>
                  <a:cs typeface="Tahoma"/>
                </a:rPr>
                <a:t>But the fruit of the Spirit is love, joy, peace, patience, kindness, goodness, faithfulness, gentleness, self-control.</a:t>
              </a:r>
            </a:p>
          </p:txBody>
        </p:sp>
        <p:sp>
          <p:nvSpPr>
            <p:cNvPr id="9" name="TextBox 8"/>
            <p:cNvSpPr txBox="1"/>
            <p:nvPr/>
          </p:nvSpPr>
          <p:spPr>
            <a:xfrm>
              <a:off x="4987459" y="2111530"/>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35" name="TextBox 34"/>
            <p:cNvSpPr txBox="1"/>
            <p:nvPr/>
          </p:nvSpPr>
          <p:spPr>
            <a:xfrm>
              <a:off x="1756043" y="2408506"/>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36" name="TextBox 35"/>
            <p:cNvSpPr txBox="1"/>
            <p:nvPr/>
          </p:nvSpPr>
          <p:spPr>
            <a:xfrm>
              <a:off x="2458235" y="2399562"/>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37" name="TextBox 36"/>
            <p:cNvSpPr txBox="1"/>
            <p:nvPr/>
          </p:nvSpPr>
          <p:spPr>
            <a:xfrm>
              <a:off x="3681915" y="2408050"/>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38" name="TextBox 37"/>
            <p:cNvSpPr txBox="1"/>
            <p:nvPr/>
          </p:nvSpPr>
          <p:spPr>
            <a:xfrm>
              <a:off x="4699427" y="2399562"/>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39" name="TextBox 38"/>
            <p:cNvSpPr txBox="1"/>
            <p:nvPr/>
          </p:nvSpPr>
          <p:spPr>
            <a:xfrm>
              <a:off x="2368339" y="2723370"/>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40" name="TextBox 39"/>
            <p:cNvSpPr txBox="1"/>
            <p:nvPr/>
          </p:nvSpPr>
          <p:spPr>
            <a:xfrm>
              <a:off x="3061587" y="2723370"/>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41" name="TextBox 40"/>
            <p:cNvSpPr txBox="1"/>
            <p:nvPr/>
          </p:nvSpPr>
          <p:spPr>
            <a:xfrm>
              <a:off x="3943571" y="2723370"/>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42" name="TextBox 41"/>
            <p:cNvSpPr txBox="1"/>
            <p:nvPr/>
          </p:nvSpPr>
          <p:spPr>
            <a:xfrm>
              <a:off x="4942739" y="2732314"/>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14" name="Rounded Rectangle 13"/>
            <p:cNvSpPr/>
            <p:nvPr/>
          </p:nvSpPr>
          <p:spPr bwMode="auto">
            <a:xfrm>
              <a:off x="1259632" y="1628800"/>
              <a:ext cx="7632848" cy="1584176"/>
            </a:xfrm>
            <a:prstGeom prst="roundRect">
              <a:avLst>
                <a:gd name="adj" fmla="val 6772"/>
              </a:avLst>
            </a:prstGeom>
            <a:noFill/>
            <a:ln w="76200" cap="flat" cmpd="sng" algn="ctr">
              <a:solidFill>
                <a:srgbClr val="FEC33B"/>
              </a:solidFill>
              <a:prstDash val="solid"/>
              <a:round/>
              <a:headEnd type="none" w="med" len="med"/>
              <a:tailEnd type="none" w="med" len="med"/>
            </a:ln>
            <a:effectLst>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9" name="Group 18"/>
          <p:cNvGrpSpPr/>
          <p:nvPr/>
        </p:nvGrpSpPr>
        <p:grpSpPr>
          <a:xfrm>
            <a:off x="1250562" y="3284984"/>
            <a:ext cx="7641918" cy="1584176"/>
            <a:chOff x="1250562" y="3284984"/>
            <a:chExt cx="7641918" cy="1584176"/>
          </a:xfrm>
        </p:grpSpPr>
        <p:sp>
          <p:nvSpPr>
            <p:cNvPr id="22" name="TextBox 21"/>
            <p:cNvSpPr txBox="1"/>
            <p:nvPr/>
          </p:nvSpPr>
          <p:spPr>
            <a:xfrm>
              <a:off x="1250562" y="3305468"/>
              <a:ext cx="7632848" cy="323165"/>
            </a:xfrm>
            <a:prstGeom prst="rect">
              <a:avLst/>
            </a:prstGeom>
            <a:noFill/>
          </p:spPr>
          <p:txBody>
            <a:bodyPr wrap="square" rtlCol="0" anchor="ctr">
              <a:spAutoFit/>
            </a:bodyPr>
            <a:lstStyle/>
            <a:p>
              <a:r>
                <a:rPr lang="en-US" sz="1500" i="1" dirty="0">
                  <a:latin typeface="Tahoma"/>
                  <a:cs typeface="Tahoma"/>
                </a:rPr>
                <a:t>The original text, however, had no punctuation marks:</a:t>
              </a:r>
            </a:p>
          </p:txBody>
        </p:sp>
        <p:sp>
          <p:nvSpPr>
            <p:cNvPr id="26" name="TextBox 25"/>
            <p:cNvSpPr txBox="1"/>
            <p:nvPr/>
          </p:nvSpPr>
          <p:spPr>
            <a:xfrm>
              <a:off x="5220072" y="3665508"/>
              <a:ext cx="3663338" cy="981038"/>
            </a:xfrm>
            <a:prstGeom prst="rect">
              <a:avLst/>
            </a:prstGeom>
            <a:noFill/>
          </p:spPr>
          <p:txBody>
            <a:bodyPr wrap="square" rtlCol="0" anchor="ctr">
              <a:spAutoFit/>
            </a:bodyPr>
            <a:lstStyle/>
            <a:p>
              <a:pPr>
                <a:lnSpc>
                  <a:spcPct val="130000"/>
                </a:lnSpc>
              </a:pPr>
              <a:r>
                <a:rPr lang="en-US" sz="1500" dirty="0">
                  <a:latin typeface="Tahoma"/>
                  <a:cs typeface="Tahoma"/>
                </a:rPr>
                <a:t>But the fruit of the Spirit is love joy peace patience kindness goodness faithfulness gentleness self-control</a:t>
              </a:r>
            </a:p>
          </p:txBody>
        </p:sp>
        <p:pic>
          <p:nvPicPr>
            <p:cNvPr id="55" name="Picture 54" descr="text-1 Kopie.tif"/>
            <p:cNvPicPr>
              <a:picLocks noChangeAspect="1"/>
            </p:cNvPicPr>
            <p:nvPr/>
          </p:nvPicPr>
          <p:blipFill rotWithShape="1">
            <a:blip r:embed="rId3" cstate="screen">
              <a:extLst>
                <a:ext uri="{28A0092B-C50C-407E-A947-70E740481C1C}">
                  <a14:useLocalDpi xmlns:a14="http://schemas.microsoft.com/office/drawing/2010/main"/>
                </a:ext>
              </a:extLst>
            </a:blip>
            <a:srcRect l="3585" r="5865"/>
            <a:stretch/>
          </p:blipFill>
          <p:spPr>
            <a:xfrm>
              <a:off x="1341769" y="3675750"/>
              <a:ext cx="3748758" cy="1097967"/>
            </a:xfrm>
            <a:prstGeom prst="rect">
              <a:avLst/>
            </a:prstGeom>
          </p:spPr>
        </p:pic>
        <p:sp>
          <p:nvSpPr>
            <p:cNvPr id="56" name="Rounded Rectangle 55"/>
            <p:cNvSpPr/>
            <p:nvPr/>
          </p:nvSpPr>
          <p:spPr bwMode="auto">
            <a:xfrm>
              <a:off x="1259632" y="3284984"/>
              <a:ext cx="7632848" cy="1584176"/>
            </a:xfrm>
            <a:prstGeom prst="roundRect">
              <a:avLst>
                <a:gd name="adj" fmla="val 6772"/>
              </a:avLst>
            </a:prstGeom>
            <a:noFill/>
            <a:ln w="76200" cap="flat" cmpd="sng" algn="ctr">
              <a:solidFill>
                <a:srgbClr val="FEC33B"/>
              </a:solidFill>
              <a:prstDash val="solid"/>
              <a:round/>
              <a:headEnd type="none" w="med" len="med"/>
              <a:tailEnd type="none" w="med" len="med"/>
            </a:ln>
            <a:effectLst>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0" name="Group 19"/>
          <p:cNvGrpSpPr/>
          <p:nvPr/>
        </p:nvGrpSpPr>
        <p:grpSpPr>
          <a:xfrm>
            <a:off x="1250562" y="4951410"/>
            <a:ext cx="7641918" cy="1584176"/>
            <a:chOff x="1250562" y="4951410"/>
            <a:chExt cx="7641918" cy="1584176"/>
          </a:xfrm>
        </p:grpSpPr>
        <p:pic>
          <p:nvPicPr>
            <p:cNvPr id="58" name="Picture 57" descr="text-1 Kopie.tif"/>
            <p:cNvPicPr>
              <a:picLocks noChangeAspect="1"/>
            </p:cNvPicPr>
            <p:nvPr/>
          </p:nvPicPr>
          <p:blipFill rotWithShape="1">
            <a:blip r:embed="rId3" cstate="screen">
              <a:extLst>
                <a:ext uri="{28A0092B-C50C-407E-A947-70E740481C1C}">
                  <a14:useLocalDpi xmlns:a14="http://schemas.microsoft.com/office/drawing/2010/main"/>
                </a:ext>
              </a:extLst>
            </a:blip>
            <a:srcRect l="3585" r="5865"/>
            <a:stretch/>
          </p:blipFill>
          <p:spPr>
            <a:xfrm>
              <a:off x="1341883" y="5406579"/>
              <a:ext cx="3748758" cy="1097967"/>
            </a:xfrm>
            <a:prstGeom prst="rect">
              <a:avLst/>
            </a:prstGeom>
          </p:spPr>
        </p:pic>
        <p:sp>
          <p:nvSpPr>
            <p:cNvPr id="23" name="TextBox 22"/>
            <p:cNvSpPr txBox="1"/>
            <p:nvPr/>
          </p:nvSpPr>
          <p:spPr>
            <a:xfrm>
              <a:off x="1250562" y="4961652"/>
              <a:ext cx="7632848" cy="323165"/>
            </a:xfrm>
            <a:prstGeom prst="rect">
              <a:avLst/>
            </a:prstGeom>
            <a:noFill/>
          </p:spPr>
          <p:txBody>
            <a:bodyPr wrap="square" rtlCol="0" anchor="ctr">
              <a:spAutoFit/>
            </a:bodyPr>
            <a:lstStyle/>
            <a:p>
              <a:r>
                <a:rPr lang="en-US" sz="1500" i="1" dirty="0">
                  <a:latin typeface="Tahoma"/>
                  <a:cs typeface="Tahoma"/>
                </a:rPr>
                <a:t>A different way of punctuating this verse would be to put a colon after “love”:</a:t>
              </a:r>
            </a:p>
          </p:txBody>
        </p:sp>
        <p:sp>
          <p:nvSpPr>
            <p:cNvPr id="27" name="TextBox 26"/>
            <p:cNvSpPr txBox="1"/>
            <p:nvPr/>
          </p:nvSpPr>
          <p:spPr>
            <a:xfrm>
              <a:off x="5220072" y="5411611"/>
              <a:ext cx="3672408" cy="981038"/>
            </a:xfrm>
            <a:prstGeom prst="rect">
              <a:avLst/>
            </a:prstGeom>
            <a:noFill/>
          </p:spPr>
          <p:txBody>
            <a:bodyPr wrap="square" rtlCol="0" anchor="ctr">
              <a:spAutoFit/>
            </a:bodyPr>
            <a:lstStyle/>
            <a:p>
              <a:pPr>
                <a:lnSpc>
                  <a:spcPct val="130000"/>
                </a:lnSpc>
              </a:pPr>
              <a:r>
                <a:rPr lang="en-US" sz="1500" dirty="0">
                  <a:latin typeface="Tahoma"/>
                  <a:cs typeface="Tahoma"/>
                </a:rPr>
                <a:t>But the fruit of the Spirit is love: joy, peace, patience, kindness, goodness, faithfulness, gentleness, self-control.</a:t>
              </a:r>
            </a:p>
          </p:txBody>
        </p:sp>
        <p:sp>
          <p:nvSpPr>
            <p:cNvPr id="45" name="TextBox 44"/>
            <p:cNvSpPr txBox="1"/>
            <p:nvPr/>
          </p:nvSpPr>
          <p:spPr>
            <a:xfrm>
              <a:off x="5001906" y="5453712"/>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46" name="TextBox 45"/>
            <p:cNvSpPr txBox="1"/>
            <p:nvPr/>
          </p:nvSpPr>
          <p:spPr>
            <a:xfrm>
              <a:off x="1764144" y="5750688"/>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47" name="TextBox 46"/>
            <p:cNvSpPr txBox="1"/>
            <p:nvPr/>
          </p:nvSpPr>
          <p:spPr>
            <a:xfrm>
              <a:off x="2466336" y="5741744"/>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48" name="TextBox 47"/>
            <p:cNvSpPr txBox="1"/>
            <p:nvPr/>
          </p:nvSpPr>
          <p:spPr>
            <a:xfrm>
              <a:off x="3707904" y="5732344"/>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50" name="TextBox 49"/>
            <p:cNvSpPr txBox="1"/>
            <p:nvPr/>
          </p:nvSpPr>
          <p:spPr>
            <a:xfrm>
              <a:off x="4722818" y="5741744"/>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51" name="TextBox 50"/>
            <p:cNvSpPr txBox="1"/>
            <p:nvPr/>
          </p:nvSpPr>
          <p:spPr>
            <a:xfrm>
              <a:off x="2385384" y="6056608"/>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52" name="TextBox 51"/>
            <p:cNvSpPr txBox="1"/>
            <p:nvPr/>
          </p:nvSpPr>
          <p:spPr>
            <a:xfrm>
              <a:off x="3087576" y="6065552"/>
              <a:ext cx="144016" cy="323165"/>
            </a:xfrm>
            <a:prstGeom prst="rect">
              <a:avLst/>
            </a:prstGeom>
            <a:noFill/>
          </p:spPr>
          <p:txBody>
            <a:bodyPr wrap="square" rtlCol="0">
              <a:spAutoFit/>
            </a:bodyPr>
            <a:lstStyle/>
            <a:p>
              <a:r>
                <a:rPr lang="en-US" sz="1500" b="1">
                  <a:solidFill>
                    <a:srgbClr val="FF0000"/>
                  </a:solidFill>
                  <a:latin typeface="Tahoma"/>
                  <a:cs typeface="Tahoma"/>
                </a:rPr>
                <a:t>,</a:t>
              </a:r>
            </a:p>
          </p:txBody>
        </p:sp>
        <p:sp>
          <p:nvSpPr>
            <p:cNvPr id="53" name="TextBox 52"/>
            <p:cNvSpPr txBox="1"/>
            <p:nvPr/>
          </p:nvSpPr>
          <p:spPr>
            <a:xfrm>
              <a:off x="3938831" y="6065552"/>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54" name="TextBox 53"/>
            <p:cNvSpPr txBox="1"/>
            <p:nvPr/>
          </p:nvSpPr>
          <p:spPr>
            <a:xfrm>
              <a:off x="4954588" y="6074496"/>
              <a:ext cx="144016" cy="323165"/>
            </a:xfrm>
            <a:prstGeom prst="rect">
              <a:avLst/>
            </a:prstGeom>
            <a:noFill/>
          </p:spPr>
          <p:txBody>
            <a:bodyPr wrap="square" rtlCol="0">
              <a:spAutoFit/>
            </a:bodyPr>
            <a:lstStyle/>
            <a:p>
              <a:r>
                <a:rPr lang="en-US" sz="1500" b="1" dirty="0">
                  <a:solidFill>
                    <a:srgbClr val="FF0000"/>
                  </a:solidFill>
                  <a:latin typeface="Tahoma"/>
                  <a:cs typeface="Tahoma"/>
                </a:rPr>
                <a:t>.</a:t>
              </a:r>
            </a:p>
          </p:txBody>
        </p:sp>
        <p:sp>
          <p:nvSpPr>
            <p:cNvPr id="57" name="Rounded Rectangle 56"/>
            <p:cNvSpPr/>
            <p:nvPr/>
          </p:nvSpPr>
          <p:spPr bwMode="auto">
            <a:xfrm>
              <a:off x="1259632" y="4951410"/>
              <a:ext cx="7632848" cy="1584176"/>
            </a:xfrm>
            <a:prstGeom prst="roundRect">
              <a:avLst>
                <a:gd name="adj" fmla="val 6772"/>
              </a:avLst>
            </a:prstGeom>
            <a:noFill/>
            <a:ln w="76200" cap="flat" cmpd="sng" algn="ctr">
              <a:solidFill>
                <a:srgbClr val="FEC33B"/>
              </a:solidFill>
              <a:prstDash val="solid"/>
              <a:round/>
              <a:headEnd type="none" w="med" len="med"/>
              <a:tailEnd type="none" w="med" len="med"/>
            </a:ln>
            <a:effectLst>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Tree>
    <p:extLst>
      <p:ext uri="{BB962C8B-B14F-4D97-AF65-F5344CB8AC3E}">
        <p14:creationId xmlns:p14="http://schemas.microsoft.com/office/powerpoint/2010/main" val="24474031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Understanding</a:t>
            </a:r>
            <a:br>
              <a:rPr lang="en-AU" altLang="ja-JP" sz="3400" dirty="0" smtClean="0">
                <a:solidFill>
                  <a:srgbClr val="000000"/>
                </a:solidFill>
                <a:latin typeface="Georgia" charset="0"/>
                <a:ea typeface="ＭＳ Ｐゴシック" charset="0"/>
                <a:cs typeface="ＭＳ Ｐゴシック" charset="0"/>
              </a:rPr>
            </a:br>
            <a:r>
              <a:rPr lang="en-AU" altLang="ja-JP" sz="3400" dirty="0" smtClean="0">
                <a:solidFill>
                  <a:srgbClr val="000000"/>
                </a:solidFill>
                <a:latin typeface="Georgia" charset="0"/>
                <a:ea typeface="ＭＳ Ｐゴシック" charset="0"/>
                <a:cs typeface="ＭＳ Ｐゴシック" charset="0"/>
              </a:rPr>
              <a:t>the fruit of the Spirit</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Donut 49"/>
          <p:cNvSpPr/>
          <p:nvPr/>
        </p:nvSpPr>
        <p:spPr bwMode="auto">
          <a:xfrm>
            <a:off x="2322522" y="1541200"/>
            <a:ext cx="4500000" cy="4500000"/>
          </a:xfrm>
          <a:prstGeom prst="donut">
            <a:avLst>
              <a:gd name="adj" fmla="val 7474"/>
            </a:avLst>
          </a:prstGeom>
          <a:solidFill>
            <a:srgbClr val="000000"/>
          </a:solidFill>
          <a:ln>
            <a:noFill/>
          </a:ln>
          <a:effectLst/>
          <a:scene3d>
            <a:camera prst="orthographicFront"/>
            <a:lightRig rig="threePt" dir="t"/>
          </a:scene3d>
          <a:sp3d>
            <a:bevelT/>
          </a:sp3d>
        </p:spPr>
        <p:txBody>
          <a:bodyPr/>
          <a:lstStyle/>
          <a:p>
            <a:pPr algn="ctr">
              <a:defRPr/>
            </a:pPr>
            <a:endParaRPr lang="en-US" sz="2000" b="1">
              <a:latin typeface="Tahoma"/>
              <a:cs typeface="Tahoma"/>
            </a:endParaRPr>
          </a:p>
        </p:txBody>
      </p:sp>
      <p:grpSp>
        <p:nvGrpSpPr>
          <p:cNvPr id="2" name="Group 1"/>
          <p:cNvGrpSpPr/>
          <p:nvPr/>
        </p:nvGrpSpPr>
        <p:grpSpPr>
          <a:xfrm>
            <a:off x="3537503" y="2788233"/>
            <a:ext cx="2041963" cy="2039095"/>
            <a:chOff x="3537503" y="2788233"/>
            <a:chExt cx="2041963" cy="2039095"/>
          </a:xfrm>
        </p:grpSpPr>
        <p:sp>
          <p:nvSpPr>
            <p:cNvPr id="62" name="TextBox 61"/>
            <p:cNvSpPr txBox="1">
              <a:spLocks noChangeAspect="1"/>
            </p:cNvSpPr>
            <p:nvPr/>
          </p:nvSpPr>
          <p:spPr>
            <a:xfrm>
              <a:off x="3563466" y="2811559"/>
              <a:ext cx="2016000" cy="2015769"/>
            </a:xfrm>
            <a:prstGeom prst="rect">
              <a:avLst/>
            </a:prstGeom>
            <a:noFill/>
          </p:spPr>
          <p:txBody>
            <a:bodyPr spcFirstLastPara="1">
              <a:prstTxWarp prst="textArchUp">
                <a:avLst/>
              </a:prstTxWarp>
              <a:spAutoFit/>
            </a:bodyPr>
            <a:lstStyle/>
            <a:p>
              <a:pPr algn="ctr">
                <a:defRPr/>
              </a:pPr>
              <a:r>
                <a:rPr lang="en-US" sz="2000" b="1" dirty="0">
                  <a:latin typeface="Tahoma"/>
                  <a:cs typeface="Tahoma"/>
                </a:rPr>
                <a:t>justice</a:t>
              </a:r>
            </a:p>
          </p:txBody>
        </p:sp>
        <p:sp>
          <p:nvSpPr>
            <p:cNvPr id="60" name="TextBox 59"/>
            <p:cNvSpPr txBox="1">
              <a:spLocks noChangeAspect="1"/>
            </p:cNvSpPr>
            <p:nvPr/>
          </p:nvSpPr>
          <p:spPr>
            <a:xfrm rot="14431812">
              <a:off x="3560149" y="2788350"/>
              <a:ext cx="2016000" cy="2015766"/>
            </a:xfrm>
            <a:prstGeom prst="rect">
              <a:avLst/>
            </a:prstGeom>
            <a:noFill/>
          </p:spPr>
          <p:txBody>
            <a:bodyPr spcFirstLastPara="1">
              <a:prstTxWarp prst="textArchUp">
                <a:avLst/>
              </a:prstTxWarp>
              <a:spAutoFit/>
            </a:bodyPr>
            <a:lstStyle/>
            <a:p>
              <a:pPr algn="ctr">
                <a:defRPr/>
              </a:pPr>
              <a:r>
                <a:rPr lang="en-US" sz="2000" b="1" dirty="0">
                  <a:solidFill>
                    <a:srgbClr val="000000"/>
                  </a:solidFill>
                  <a:latin typeface="Tahoma"/>
                  <a:cs typeface="Tahoma"/>
                </a:rPr>
                <a:t>grace</a:t>
              </a:r>
            </a:p>
          </p:txBody>
        </p:sp>
        <p:sp>
          <p:nvSpPr>
            <p:cNvPr id="61" name="TextBox 60"/>
            <p:cNvSpPr txBox="1">
              <a:spLocks noChangeAspect="1"/>
            </p:cNvSpPr>
            <p:nvPr/>
          </p:nvSpPr>
          <p:spPr>
            <a:xfrm rot="7202245">
              <a:off x="3537386" y="2804666"/>
              <a:ext cx="2016000" cy="2015765"/>
            </a:xfrm>
            <a:prstGeom prst="rect">
              <a:avLst/>
            </a:prstGeom>
            <a:noFill/>
          </p:spPr>
          <p:txBody>
            <a:bodyPr spcFirstLastPara="1">
              <a:prstTxWarp prst="textArchUp">
                <a:avLst/>
              </a:prstTxWarp>
              <a:spAutoFit/>
            </a:bodyPr>
            <a:lstStyle/>
            <a:p>
              <a:pPr algn="ctr">
                <a:defRPr/>
              </a:pPr>
              <a:r>
                <a:rPr lang="en-US" sz="2000" b="1" dirty="0">
                  <a:solidFill>
                    <a:srgbClr val="000000"/>
                  </a:solidFill>
                  <a:latin typeface="Tahoma"/>
                  <a:cs typeface="Tahoma"/>
                </a:rPr>
                <a:t>truth</a:t>
              </a:r>
            </a:p>
          </p:txBody>
        </p:sp>
      </p:grpSp>
      <p:sp>
        <p:nvSpPr>
          <p:cNvPr id="22" name="TextBox 21"/>
          <p:cNvSpPr txBox="1">
            <a:spLocks noChangeAspect="1"/>
          </p:cNvSpPr>
          <p:nvPr/>
        </p:nvSpPr>
        <p:spPr>
          <a:xfrm rot="10800000">
            <a:off x="1943677" y="1017327"/>
            <a:ext cx="5364627" cy="5364000"/>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injustice</a:t>
            </a:r>
            <a:endParaRPr lang="en-US" sz="2000" b="1" dirty="0">
              <a:solidFill>
                <a:srgbClr val="000000"/>
              </a:solidFill>
              <a:latin typeface="Tahoma"/>
              <a:cs typeface="Tahoma"/>
            </a:endParaRPr>
          </a:p>
        </p:txBody>
      </p:sp>
      <p:sp>
        <p:nvSpPr>
          <p:cNvPr id="20" name="TextBox 19"/>
          <p:cNvSpPr txBox="1"/>
          <p:nvPr/>
        </p:nvSpPr>
        <p:spPr>
          <a:xfrm>
            <a:off x="3563888" y="3579306"/>
            <a:ext cx="2016224" cy="425758"/>
          </a:xfrm>
          <a:prstGeom prst="rect">
            <a:avLst/>
          </a:prstGeom>
          <a:noFill/>
        </p:spPr>
        <p:txBody>
          <a:bodyPr wrap="square" rtlCol="0">
            <a:spAutoFit/>
          </a:bodyPr>
          <a:lstStyle/>
          <a:p>
            <a:pPr algn="ctr">
              <a:lnSpc>
                <a:spcPct val="110000"/>
              </a:lnSpc>
            </a:pPr>
            <a:r>
              <a:rPr lang="en-US" sz="2000" b="1" dirty="0" smtClean="0">
                <a:solidFill>
                  <a:srgbClr val="000000"/>
                </a:solidFill>
                <a:latin typeface="Tahoma"/>
                <a:cs typeface="Tahoma"/>
                <a:sym typeface="B 2Stone Sans Bold" charset="0"/>
              </a:rPr>
              <a:t>LOVE</a:t>
            </a:r>
            <a:endParaRPr lang="en-US" sz="2000" b="1" dirty="0">
              <a:solidFill>
                <a:srgbClr val="000000"/>
              </a:solidFill>
              <a:latin typeface="Tahoma"/>
              <a:cs typeface="Tahoma"/>
              <a:sym typeface="B 2Stone Sans Bold" charset="0"/>
            </a:endParaRPr>
          </a:p>
        </p:txBody>
      </p:sp>
      <p:sp>
        <p:nvSpPr>
          <p:cNvPr id="21" name="TextBox 20"/>
          <p:cNvSpPr txBox="1">
            <a:spLocks noChangeAspect="1"/>
          </p:cNvSpPr>
          <p:nvPr/>
        </p:nvSpPr>
        <p:spPr>
          <a:xfrm rot="18007326">
            <a:off x="1883200" y="1100667"/>
            <a:ext cx="5364627" cy="5364000"/>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deception</a:t>
            </a:r>
            <a:endParaRPr lang="en-US" sz="2000" b="1" dirty="0">
              <a:solidFill>
                <a:srgbClr val="000000"/>
              </a:solidFill>
              <a:latin typeface="Tahoma"/>
              <a:cs typeface="Tahoma"/>
            </a:endParaRPr>
          </a:p>
        </p:txBody>
      </p:sp>
      <p:sp>
        <p:nvSpPr>
          <p:cNvPr id="23" name="TextBox 22"/>
          <p:cNvSpPr txBox="1">
            <a:spLocks noChangeAspect="1"/>
          </p:cNvSpPr>
          <p:nvPr/>
        </p:nvSpPr>
        <p:spPr>
          <a:xfrm rot="3691304">
            <a:off x="1849091" y="1101686"/>
            <a:ext cx="5338441" cy="5337820"/>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mercilessness</a:t>
            </a:r>
            <a:endParaRPr lang="en-US" sz="2000" b="1" dirty="0">
              <a:solidFill>
                <a:srgbClr val="000000"/>
              </a:solidFill>
              <a:latin typeface="Tahoma"/>
              <a:cs typeface="Tahoma"/>
            </a:endParaRPr>
          </a:p>
        </p:txBody>
      </p:sp>
      <p:grpSp>
        <p:nvGrpSpPr>
          <p:cNvPr id="28" name="Group 27"/>
          <p:cNvGrpSpPr/>
          <p:nvPr/>
        </p:nvGrpSpPr>
        <p:grpSpPr>
          <a:xfrm>
            <a:off x="2438009" y="1725502"/>
            <a:ext cx="4197000" cy="4160713"/>
            <a:chOff x="2438009" y="1725502"/>
            <a:chExt cx="4197000" cy="4160713"/>
          </a:xfrm>
        </p:grpSpPr>
        <p:grpSp>
          <p:nvGrpSpPr>
            <p:cNvPr id="18" name="Group 17"/>
            <p:cNvGrpSpPr/>
            <p:nvPr/>
          </p:nvGrpSpPr>
          <p:grpSpPr>
            <a:xfrm>
              <a:off x="2519990" y="1744755"/>
              <a:ext cx="4114109" cy="4124875"/>
              <a:chOff x="2519990" y="1744755"/>
              <a:chExt cx="4114109" cy="4124875"/>
            </a:xfrm>
          </p:grpSpPr>
          <p:cxnSp>
            <p:nvCxnSpPr>
              <p:cNvPr id="12" name="Straight Connector 11"/>
              <p:cNvCxnSpPr/>
              <p:nvPr/>
            </p:nvCxnSpPr>
            <p:spPr bwMode="auto">
              <a:xfrm rot="20280000">
                <a:off x="3764395" y="1754240"/>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rot="17580000">
                <a:off x="2655969" y="2874817"/>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37" name="Straight Connector 36"/>
              <p:cNvCxnSpPr/>
              <p:nvPr/>
            </p:nvCxnSpPr>
            <p:spPr bwMode="auto">
              <a:xfrm rot="17580000">
                <a:off x="6481530" y="4504168"/>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33" name="Straight Connector 32"/>
              <p:cNvCxnSpPr/>
              <p:nvPr/>
            </p:nvCxnSpPr>
            <p:spPr bwMode="auto">
              <a:xfrm rot="9480000">
                <a:off x="5317040" y="5617630"/>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rot="12180000">
                <a:off x="5413339" y="1744755"/>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39" name="Straight Connector 38"/>
              <p:cNvCxnSpPr/>
              <p:nvPr/>
            </p:nvCxnSpPr>
            <p:spPr bwMode="auto">
              <a:xfrm rot="14880000">
                <a:off x="2645990" y="4461969"/>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38" name="Straight Connector 37"/>
              <p:cNvCxnSpPr/>
              <p:nvPr/>
            </p:nvCxnSpPr>
            <p:spPr bwMode="auto">
              <a:xfrm rot="14880000">
                <a:off x="6508099" y="2887577"/>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rot="12180000">
                <a:off x="3783613" y="5597987"/>
                <a:ext cx="0" cy="252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grpSp>
          <p:nvGrpSpPr>
            <p:cNvPr id="25" name="Group 24"/>
            <p:cNvGrpSpPr/>
            <p:nvPr/>
          </p:nvGrpSpPr>
          <p:grpSpPr>
            <a:xfrm>
              <a:off x="2483768" y="1725502"/>
              <a:ext cx="4151241" cy="4160641"/>
              <a:chOff x="2483768" y="1725502"/>
              <a:chExt cx="4151241" cy="4160641"/>
            </a:xfrm>
          </p:grpSpPr>
          <p:grpSp>
            <p:nvGrpSpPr>
              <p:cNvPr id="19" name="Group 18"/>
              <p:cNvGrpSpPr/>
              <p:nvPr/>
            </p:nvGrpSpPr>
            <p:grpSpPr>
              <a:xfrm>
                <a:off x="2483768" y="1725502"/>
                <a:ext cx="4151241" cy="4160641"/>
                <a:chOff x="2483768" y="1725502"/>
                <a:chExt cx="4151241" cy="4160641"/>
              </a:xfrm>
            </p:grpSpPr>
            <p:sp>
              <p:nvSpPr>
                <p:cNvPr id="49" name="TextBox 48"/>
                <p:cNvSpPr txBox="1">
                  <a:spLocks noChangeAspect="1"/>
                </p:cNvSpPr>
                <p:nvPr/>
              </p:nvSpPr>
              <p:spPr bwMode="auto">
                <a:xfrm rot="8117879">
                  <a:off x="2483768" y="1757337"/>
                  <a:ext cx="4129263" cy="4128806"/>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self-control</a:t>
                  </a:r>
                </a:p>
              </p:txBody>
            </p:sp>
            <p:sp>
              <p:nvSpPr>
                <p:cNvPr id="30" name="TextBox 29"/>
                <p:cNvSpPr txBox="1">
                  <a:spLocks noChangeAspect="1"/>
                </p:cNvSpPr>
                <p:nvPr/>
              </p:nvSpPr>
              <p:spPr bwMode="auto">
                <a:xfrm>
                  <a:off x="2496550" y="1748852"/>
                  <a:ext cx="4127450" cy="4126990"/>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goodness</a:t>
                  </a:r>
                </a:p>
              </p:txBody>
            </p:sp>
            <p:sp>
              <p:nvSpPr>
                <p:cNvPr id="44" name="TextBox 43"/>
                <p:cNvSpPr txBox="1">
                  <a:spLocks noChangeAspect="1"/>
                </p:cNvSpPr>
                <p:nvPr/>
              </p:nvSpPr>
              <p:spPr bwMode="auto">
                <a:xfrm rot="2712131">
                  <a:off x="2558849" y="1725729"/>
                  <a:ext cx="4076387" cy="4075933"/>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peace</a:t>
                  </a:r>
                </a:p>
              </p:txBody>
            </p:sp>
          </p:grpSp>
          <p:sp>
            <p:nvSpPr>
              <p:cNvPr id="48" name="TextBox 47"/>
              <p:cNvSpPr txBox="1">
                <a:spLocks noChangeAspect="1"/>
              </p:cNvSpPr>
              <p:nvPr/>
            </p:nvSpPr>
            <p:spPr bwMode="auto">
              <a:xfrm rot="13557373">
                <a:off x="2534053" y="1805283"/>
                <a:ext cx="4067611" cy="4067153"/>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gentleness</a:t>
                </a:r>
              </a:p>
            </p:txBody>
          </p:sp>
        </p:grpSp>
        <p:grpSp>
          <p:nvGrpSpPr>
            <p:cNvPr id="27" name="Group 26"/>
            <p:cNvGrpSpPr/>
            <p:nvPr/>
          </p:nvGrpSpPr>
          <p:grpSpPr>
            <a:xfrm>
              <a:off x="2438009" y="1727327"/>
              <a:ext cx="4177625" cy="4158888"/>
              <a:chOff x="2438009" y="1727327"/>
              <a:chExt cx="4177625" cy="4158888"/>
            </a:xfrm>
          </p:grpSpPr>
          <p:grpSp>
            <p:nvGrpSpPr>
              <p:cNvPr id="24" name="Group 23"/>
              <p:cNvGrpSpPr/>
              <p:nvPr/>
            </p:nvGrpSpPr>
            <p:grpSpPr>
              <a:xfrm>
                <a:off x="2492231" y="1753410"/>
                <a:ext cx="4123403" cy="4123862"/>
                <a:chOff x="2492231" y="1753410"/>
                <a:chExt cx="4123403" cy="4123862"/>
              </a:xfrm>
            </p:grpSpPr>
            <p:sp>
              <p:nvSpPr>
                <p:cNvPr id="47" name="TextBox 46"/>
                <p:cNvSpPr txBox="1">
                  <a:spLocks noChangeAspect="1"/>
                </p:cNvSpPr>
                <p:nvPr/>
              </p:nvSpPr>
              <p:spPr bwMode="auto">
                <a:xfrm rot="5400000">
                  <a:off x="2492002" y="1753639"/>
                  <a:ext cx="4123862" cy="4123403"/>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faithfulness </a:t>
                  </a:r>
                </a:p>
              </p:txBody>
            </p:sp>
            <p:sp>
              <p:nvSpPr>
                <p:cNvPr id="36" name="TextBox 35"/>
                <p:cNvSpPr txBox="1">
                  <a:spLocks noChangeAspect="1"/>
                </p:cNvSpPr>
                <p:nvPr/>
              </p:nvSpPr>
              <p:spPr bwMode="auto">
                <a:xfrm rot="18907021">
                  <a:off x="2507264" y="1759716"/>
                  <a:ext cx="4067611" cy="4067153"/>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patience</a:t>
                  </a:r>
                </a:p>
              </p:txBody>
            </p:sp>
          </p:grpSp>
          <p:grpSp>
            <p:nvGrpSpPr>
              <p:cNvPr id="26" name="Group 25"/>
              <p:cNvGrpSpPr/>
              <p:nvPr/>
            </p:nvGrpSpPr>
            <p:grpSpPr>
              <a:xfrm>
                <a:off x="2438009" y="1727327"/>
                <a:ext cx="4159352" cy="4158888"/>
                <a:chOff x="2438009" y="1727327"/>
                <a:chExt cx="4159352" cy="4158888"/>
              </a:xfrm>
            </p:grpSpPr>
            <p:sp>
              <p:nvSpPr>
                <p:cNvPr id="35" name="TextBox 34"/>
                <p:cNvSpPr txBox="1">
                  <a:spLocks noChangeAspect="1"/>
                </p:cNvSpPr>
                <p:nvPr/>
              </p:nvSpPr>
              <p:spPr bwMode="auto">
                <a:xfrm rot="16200000">
                  <a:off x="2520841" y="1737270"/>
                  <a:ext cx="4067611" cy="4067153"/>
                </a:xfrm>
                <a:prstGeom prst="rect">
                  <a:avLst/>
                </a:prstGeom>
                <a:noFill/>
              </p:spPr>
              <p:txBody>
                <a:bodyPr spcFirstLastPara="1">
                  <a:prstTxWarp prst="textArchUp">
                    <a:avLst/>
                  </a:prstTxWarp>
                  <a:spAutoFit/>
                </a:bodyPr>
                <a:lstStyle/>
                <a:p>
                  <a:pPr algn="ctr">
                    <a:defRPr/>
                  </a:pPr>
                  <a:r>
                    <a:rPr lang="en-US" sz="1800" b="1" dirty="0">
                      <a:solidFill>
                        <a:srgbClr val="FFFFFF"/>
                      </a:solidFill>
                      <a:latin typeface="Tahoma"/>
                      <a:cs typeface="Tahoma"/>
                    </a:rPr>
                    <a:t>kindness</a:t>
                  </a:r>
                </a:p>
              </p:txBody>
            </p:sp>
            <p:sp>
              <p:nvSpPr>
                <p:cNvPr id="32" name="TextBox 31"/>
                <p:cNvSpPr txBox="1">
                  <a:spLocks noChangeAspect="1"/>
                </p:cNvSpPr>
                <p:nvPr/>
              </p:nvSpPr>
              <p:spPr bwMode="auto">
                <a:xfrm rot="10800000">
                  <a:off x="2438009" y="1727327"/>
                  <a:ext cx="4159352" cy="4158888"/>
                </a:xfrm>
                <a:prstGeom prst="rect">
                  <a:avLst/>
                </a:prstGeom>
                <a:noFill/>
              </p:spPr>
              <p:txBody>
                <a:bodyPr spcFirstLastPara="1">
                  <a:prstTxWarp prst="textArchUp">
                    <a:avLst/>
                  </a:prstTxWarp>
                  <a:spAutoFit/>
                </a:bodyPr>
                <a:lstStyle/>
                <a:p>
                  <a:pPr algn="ctr">
                    <a:defRPr/>
                  </a:pPr>
                  <a:r>
                    <a:rPr lang="en-US" sz="1800" b="1" dirty="0" smtClean="0">
                      <a:solidFill>
                        <a:srgbClr val="FFFFFF"/>
                      </a:solidFill>
                      <a:latin typeface="Tahoma"/>
                      <a:cs typeface="Tahoma"/>
                    </a:rPr>
                    <a:t>joy</a:t>
                  </a:r>
                  <a:endParaRPr lang="en-US" sz="1800" b="1" dirty="0">
                    <a:solidFill>
                      <a:srgbClr val="FFFFFF"/>
                    </a:solidFill>
                    <a:latin typeface="Tahoma"/>
                    <a:cs typeface="Tahoma"/>
                  </a:endParaRPr>
                </a:p>
              </p:txBody>
            </p:sp>
          </p:grpSp>
        </p:grpSp>
      </p:grpSp>
    </p:spTree>
    <p:extLst>
      <p:ext uri="{BB962C8B-B14F-4D97-AF65-F5344CB8AC3E}">
        <p14:creationId xmlns:p14="http://schemas.microsoft.com/office/powerpoint/2010/main" val="13654224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spiritual color wheel</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31" y="1054076"/>
            <a:ext cx="5579990" cy="55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Donut 49"/>
          <p:cNvSpPr/>
          <p:nvPr/>
        </p:nvSpPr>
        <p:spPr bwMode="auto">
          <a:xfrm>
            <a:off x="1923619" y="1142154"/>
            <a:ext cx="5383190" cy="5383190"/>
          </a:xfrm>
          <a:prstGeom prst="donut">
            <a:avLst>
              <a:gd name="adj" fmla="val 7474"/>
            </a:avLst>
          </a:prstGeom>
          <a:solidFill>
            <a:srgbClr val="000000"/>
          </a:solidFill>
          <a:ln>
            <a:noFill/>
          </a:ln>
          <a:effectLst/>
          <a:scene3d>
            <a:camera prst="orthographicFront"/>
            <a:lightRig rig="threePt" dir="t"/>
          </a:scene3d>
          <a:sp3d>
            <a:bevelT/>
          </a:sp3d>
        </p:spPr>
        <p:txBody>
          <a:bodyPr/>
          <a:lstStyle/>
          <a:p>
            <a:pPr algn="ctr">
              <a:defRPr/>
            </a:pPr>
            <a:endParaRPr lang="en-US" sz="2200" b="1">
              <a:latin typeface="Tahoma"/>
              <a:cs typeface="Tahoma"/>
            </a:endParaRPr>
          </a:p>
        </p:txBody>
      </p:sp>
      <p:sp>
        <p:nvSpPr>
          <p:cNvPr id="49" name="TextBox 48"/>
          <p:cNvSpPr txBox="1">
            <a:spLocks noChangeAspect="1"/>
          </p:cNvSpPr>
          <p:nvPr/>
        </p:nvSpPr>
        <p:spPr bwMode="auto">
          <a:xfrm rot="8117879">
            <a:off x="2105630" y="1400712"/>
            <a:ext cx="4939691" cy="4939144"/>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self-control</a:t>
            </a:r>
          </a:p>
        </p:txBody>
      </p:sp>
      <p:sp>
        <p:nvSpPr>
          <p:cNvPr id="35" name="TextBox 34"/>
          <p:cNvSpPr txBox="1">
            <a:spLocks noChangeAspect="1"/>
          </p:cNvSpPr>
          <p:nvPr/>
        </p:nvSpPr>
        <p:spPr bwMode="auto">
          <a:xfrm rot="16200000">
            <a:off x="2141166" y="1326734"/>
            <a:ext cx="4968559" cy="4968000"/>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kindness</a:t>
            </a:r>
          </a:p>
        </p:txBody>
      </p:sp>
      <p:sp>
        <p:nvSpPr>
          <p:cNvPr id="32" name="TextBox 31"/>
          <p:cNvSpPr txBox="1">
            <a:spLocks noChangeAspect="1"/>
          </p:cNvSpPr>
          <p:nvPr/>
        </p:nvSpPr>
        <p:spPr bwMode="auto">
          <a:xfrm rot="10800000">
            <a:off x="2120876" y="1361800"/>
            <a:ext cx="4967998" cy="4967443"/>
          </a:xfrm>
          <a:prstGeom prst="rect">
            <a:avLst/>
          </a:prstGeom>
          <a:noFill/>
        </p:spPr>
        <p:txBody>
          <a:bodyPr spcFirstLastPara="1">
            <a:prstTxWarp prst="textArchUp">
              <a:avLst/>
            </a:prstTxWarp>
            <a:spAutoFit/>
          </a:bodyPr>
          <a:lstStyle/>
          <a:p>
            <a:pPr algn="ctr">
              <a:defRPr/>
            </a:pPr>
            <a:r>
              <a:rPr lang="en-US" sz="2200" b="1" dirty="0" smtClean="0">
                <a:solidFill>
                  <a:srgbClr val="FFFFFF"/>
                </a:solidFill>
                <a:latin typeface="Tahoma"/>
                <a:cs typeface="Tahoma"/>
              </a:rPr>
              <a:t>joy</a:t>
            </a:r>
            <a:endParaRPr lang="en-US" sz="2200" b="1" dirty="0">
              <a:solidFill>
                <a:srgbClr val="FFFFFF"/>
              </a:solidFill>
              <a:latin typeface="Tahoma"/>
              <a:cs typeface="Tahoma"/>
            </a:endParaRPr>
          </a:p>
        </p:txBody>
      </p:sp>
      <p:sp>
        <p:nvSpPr>
          <p:cNvPr id="36" name="TextBox 35"/>
          <p:cNvSpPr txBox="1">
            <a:spLocks noChangeAspect="1"/>
          </p:cNvSpPr>
          <p:nvPr/>
        </p:nvSpPr>
        <p:spPr bwMode="auto">
          <a:xfrm rot="18907021">
            <a:off x="2144287" y="1363950"/>
            <a:ext cx="4968563" cy="4968004"/>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patience</a:t>
            </a:r>
          </a:p>
        </p:txBody>
      </p:sp>
      <p:sp>
        <p:nvSpPr>
          <p:cNvPr id="48" name="TextBox 47"/>
          <p:cNvSpPr txBox="1">
            <a:spLocks noChangeAspect="1"/>
          </p:cNvSpPr>
          <p:nvPr/>
        </p:nvSpPr>
        <p:spPr bwMode="auto">
          <a:xfrm rot="13557373">
            <a:off x="2143948" y="1361274"/>
            <a:ext cx="4968559" cy="4968000"/>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gentleness</a:t>
            </a:r>
          </a:p>
        </p:txBody>
      </p:sp>
      <p:sp>
        <p:nvSpPr>
          <p:cNvPr id="20" name="TextBox 19"/>
          <p:cNvSpPr txBox="1"/>
          <p:nvPr/>
        </p:nvSpPr>
        <p:spPr>
          <a:xfrm>
            <a:off x="3365752" y="3580809"/>
            <a:ext cx="2411937" cy="459100"/>
          </a:xfrm>
          <a:prstGeom prst="rect">
            <a:avLst/>
          </a:prstGeom>
          <a:noFill/>
        </p:spPr>
        <p:txBody>
          <a:bodyPr wrap="square" rtlCol="0">
            <a:spAutoFit/>
          </a:bodyPr>
          <a:lstStyle/>
          <a:p>
            <a:pPr algn="ctr">
              <a:lnSpc>
                <a:spcPct val="110000"/>
              </a:lnSpc>
            </a:pPr>
            <a:r>
              <a:rPr lang="en-US" sz="2200" b="1" dirty="0" smtClean="0">
                <a:solidFill>
                  <a:srgbClr val="000000"/>
                </a:solidFill>
                <a:latin typeface="Tahoma"/>
                <a:cs typeface="Tahoma"/>
                <a:sym typeface="B 2Stone Sans Bold" charset="0"/>
              </a:rPr>
              <a:t>LOVE</a:t>
            </a:r>
            <a:endParaRPr lang="en-US" sz="2200" b="1" dirty="0">
              <a:solidFill>
                <a:srgbClr val="000000"/>
              </a:solidFill>
              <a:latin typeface="Tahoma"/>
              <a:cs typeface="Tahoma"/>
              <a:sym typeface="B 2Stone Sans Bold" charset="0"/>
            </a:endParaRPr>
          </a:p>
        </p:txBody>
      </p:sp>
      <p:sp>
        <p:nvSpPr>
          <p:cNvPr id="8" name="TextBox 7"/>
          <p:cNvSpPr txBox="1"/>
          <p:nvPr/>
        </p:nvSpPr>
        <p:spPr>
          <a:xfrm rot="18225362">
            <a:off x="4204084" y="2509430"/>
            <a:ext cx="2106385" cy="292388"/>
          </a:xfrm>
          <a:prstGeom prst="rect">
            <a:avLst/>
          </a:prstGeom>
          <a:noFill/>
        </p:spPr>
        <p:txBody>
          <a:bodyPr wrap="square" rtlCol="0">
            <a:spAutoFit/>
          </a:bodyPr>
          <a:lstStyle/>
          <a:p>
            <a:r>
              <a:rPr lang="en-US" sz="1300" kern="0" spc="-90">
                <a:latin typeface="Tahoma"/>
                <a:cs typeface="Tahoma"/>
              </a:rPr>
              <a:t>… keeps no record of wrongs</a:t>
            </a:r>
          </a:p>
        </p:txBody>
      </p:sp>
      <p:sp>
        <p:nvSpPr>
          <p:cNvPr id="46" name="TextBox 45"/>
          <p:cNvSpPr txBox="1"/>
          <p:nvPr/>
        </p:nvSpPr>
        <p:spPr>
          <a:xfrm rot="19580373">
            <a:off x="4593305" y="2874136"/>
            <a:ext cx="2106385" cy="292388"/>
          </a:xfrm>
          <a:prstGeom prst="rect">
            <a:avLst/>
          </a:prstGeom>
          <a:noFill/>
        </p:spPr>
        <p:txBody>
          <a:bodyPr wrap="square" rtlCol="0">
            <a:spAutoFit/>
          </a:bodyPr>
          <a:lstStyle/>
          <a:p>
            <a:r>
              <a:rPr lang="en-US" sz="1300" kern="0">
                <a:latin typeface="Tahoma"/>
                <a:cs typeface="Tahoma"/>
              </a:rPr>
              <a:t>… always perseveres</a:t>
            </a:r>
          </a:p>
        </p:txBody>
      </p:sp>
      <p:sp>
        <p:nvSpPr>
          <p:cNvPr id="52" name="TextBox 51"/>
          <p:cNvSpPr txBox="1"/>
          <p:nvPr/>
        </p:nvSpPr>
        <p:spPr>
          <a:xfrm rot="676067">
            <a:off x="4833614" y="3914738"/>
            <a:ext cx="2106385" cy="292388"/>
          </a:xfrm>
          <a:prstGeom prst="rect">
            <a:avLst/>
          </a:prstGeom>
          <a:noFill/>
        </p:spPr>
        <p:txBody>
          <a:bodyPr wrap="square" rtlCol="0">
            <a:spAutoFit/>
          </a:bodyPr>
          <a:lstStyle/>
          <a:p>
            <a:r>
              <a:rPr lang="en-US" sz="1300" kern="0">
                <a:latin typeface="Tahoma"/>
                <a:cs typeface="Tahoma"/>
              </a:rPr>
              <a:t>… never fails</a:t>
            </a:r>
          </a:p>
        </p:txBody>
      </p:sp>
      <p:sp>
        <p:nvSpPr>
          <p:cNvPr id="53" name="TextBox 52"/>
          <p:cNvSpPr txBox="1"/>
          <p:nvPr/>
        </p:nvSpPr>
        <p:spPr>
          <a:xfrm rot="2028837">
            <a:off x="4646131" y="4389836"/>
            <a:ext cx="2106385" cy="292388"/>
          </a:xfrm>
          <a:prstGeom prst="rect">
            <a:avLst/>
          </a:prstGeom>
          <a:noFill/>
        </p:spPr>
        <p:txBody>
          <a:bodyPr wrap="square" rtlCol="0">
            <a:spAutoFit/>
          </a:bodyPr>
          <a:lstStyle/>
          <a:p>
            <a:r>
              <a:rPr lang="en-US" sz="1300" kern="0">
                <a:latin typeface="Tahoma"/>
                <a:cs typeface="Tahoma"/>
              </a:rPr>
              <a:t>… is not rude</a:t>
            </a:r>
          </a:p>
        </p:txBody>
      </p:sp>
      <p:sp>
        <p:nvSpPr>
          <p:cNvPr id="54" name="TextBox 53"/>
          <p:cNvSpPr txBox="1"/>
          <p:nvPr/>
        </p:nvSpPr>
        <p:spPr>
          <a:xfrm rot="3376662">
            <a:off x="4290769" y="4766608"/>
            <a:ext cx="2106385" cy="292388"/>
          </a:xfrm>
          <a:prstGeom prst="rect">
            <a:avLst/>
          </a:prstGeom>
          <a:noFill/>
        </p:spPr>
        <p:txBody>
          <a:bodyPr wrap="square" rtlCol="0">
            <a:spAutoFit/>
          </a:bodyPr>
          <a:lstStyle/>
          <a:p>
            <a:r>
              <a:rPr lang="en-US" sz="1300" kern="0">
                <a:latin typeface="Tahoma"/>
                <a:cs typeface="Tahoma"/>
              </a:rPr>
              <a:t>… is not easily angered</a:t>
            </a:r>
          </a:p>
        </p:txBody>
      </p:sp>
      <p:sp>
        <p:nvSpPr>
          <p:cNvPr id="55" name="TextBox 54"/>
          <p:cNvSpPr txBox="1"/>
          <p:nvPr/>
        </p:nvSpPr>
        <p:spPr>
          <a:xfrm rot="4729612">
            <a:off x="3821857" y="4985548"/>
            <a:ext cx="2106385" cy="292388"/>
          </a:xfrm>
          <a:prstGeom prst="rect">
            <a:avLst/>
          </a:prstGeom>
          <a:noFill/>
        </p:spPr>
        <p:txBody>
          <a:bodyPr wrap="square" rtlCol="0">
            <a:spAutoFit/>
          </a:bodyPr>
          <a:lstStyle/>
          <a:p>
            <a:r>
              <a:rPr lang="en-US" sz="1300" kern="0">
                <a:latin typeface="Tahoma"/>
                <a:cs typeface="Tahoma"/>
              </a:rPr>
              <a:t>… rejoices with the truth</a:t>
            </a:r>
          </a:p>
        </p:txBody>
      </p:sp>
      <p:sp>
        <p:nvSpPr>
          <p:cNvPr id="56" name="TextBox 55"/>
          <p:cNvSpPr txBox="1"/>
          <p:nvPr/>
        </p:nvSpPr>
        <p:spPr>
          <a:xfrm rot="6082513">
            <a:off x="3312121" y="5007305"/>
            <a:ext cx="2106385" cy="292388"/>
          </a:xfrm>
          <a:prstGeom prst="rect">
            <a:avLst/>
          </a:prstGeom>
          <a:noFill/>
        </p:spPr>
        <p:txBody>
          <a:bodyPr wrap="square" rtlCol="0">
            <a:spAutoFit/>
          </a:bodyPr>
          <a:lstStyle/>
          <a:p>
            <a:r>
              <a:rPr lang="en-US" sz="1300" kern="0">
                <a:latin typeface="Tahoma"/>
                <a:cs typeface="Tahoma"/>
              </a:rPr>
              <a:t>… does not envy</a:t>
            </a:r>
          </a:p>
        </p:txBody>
      </p:sp>
      <p:sp>
        <p:nvSpPr>
          <p:cNvPr id="57" name="TextBox 56"/>
          <p:cNvSpPr txBox="1"/>
          <p:nvPr/>
        </p:nvSpPr>
        <p:spPr>
          <a:xfrm rot="7423227">
            <a:off x="2815279" y="4821676"/>
            <a:ext cx="2106385" cy="292388"/>
          </a:xfrm>
          <a:prstGeom prst="rect">
            <a:avLst/>
          </a:prstGeom>
          <a:noFill/>
        </p:spPr>
        <p:txBody>
          <a:bodyPr wrap="square" rtlCol="0">
            <a:spAutoFit/>
          </a:bodyPr>
          <a:lstStyle/>
          <a:p>
            <a:r>
              <a:rPr lang="en-US" sz="1300" kern="0">
                <a:latin typeface="Tahoma"/>
                <a:cs typeface="Tahoma"/>
              </a:rPr>
              <a:t>… does not boast</a:t>
            </a:r>
          </a:p>
        </p:txBody>
      </p:sp>
      <p:sp>
        <p:nvSpPr>
          <p:cNvPr id="58" name="TextBox 57"/>
          <p:cNvSpPr txBox="1"/>
          <p:nvPr/>
        </p:nvSpPr>
        <p:spPr>
          <a:xfrm rot="8770650">
            <a:off x="2417183" y="4485359"/>
            <a:ext cx="2106385" cy="292388"/>
          </a:xfrm>
          <a:prstGeom prst="rect">
            <a:avLst/>
          </a:prstGeom>
          <a:noFill/>
        </p:spPr>
        <p:txBody>
          <a:bodyPr wrap="square" rtlCol="0">
            <a:spAutoFit/>
          </a:bodyPr>
          <a:lstStyle/>
          <a:p>
            <a:r>
              <a:rPr lang="en-US" sz="1300" kern="0">
                <a:latin typeface="Tahoma"/>
                <a:cs typeface="Tahoma"/>
              </a:rPr>
              <a:t>… is not proud</a:t>
            </a:r>
          </a:p>
        </p:txBody>
      </p:sp>
      <p:sp>
        <p:nvSpPr>
          <p:cNvPr id="59" name="TextBox 58"/>
          <p:cNvSpPr txBox="1"/>
          <p:nvPr/>
        </p:nvSpPr>
        <p:spPr>
          <a:xfrm rot="10130291">
            <a:off x="2194900" y="4029486"/>
            <a:ext cx="2106385" cy="292388"/>
          </a:xfrm>
          <a:prstGeom prst="rect">
            <a:avLst/>
          </a:prstGeom>
          <a:noFill/>
        </p:spPr>
        <p:txBody>
          <a:bodyPr wrap="square" rtlCol="0">
            <a:spAutoFit/>
          </a:bodyPr>
          <a:lstStyle/>
          <a:p>
            <a:r>
              <a:rPr lang="en-US" sz="1300" kern="0">
                <a:latin typeface="Tahoma"/>
                <a:cs typeface="Tahoma"/>
              </a:rPr>
              <a:t>… is kind</a:t>
            </a:r>
          </a:p>
        </p:txBody>
      </p:sp>
      <p:sp>
        <p:nvSpPr>
          <p:cNvPr id="60" name="TextBox 59"/>
          <p:cNvSpPr txBox="1"/>
          <p:nvPr/>
        </p:nvSpPr>
        <p:spPr>
          <a:xfrm rot="11476171">
            <a:off x="2164343" y="3515072"/>
            <a:ext cx="2106385" cy="292388"/>
          </a:xfrm>
          <a:prstGeom prst="rect">
            <a:avLst/>
          </a:prstGeom>
          <a:noFill/>
        </p:spPr>
        <p:txBody>
          <a:bodyPr wrap="square" rtlCol="0" anchor="t">
            <a:spAutoFit/>
          </a:bodyPr>
          <a:lstStyle/>
          <a:p>
            <a:r>
              <a:rPr lang="en-US" sz="1300" kern="0">
                <a:latin typeface="Tahoma"/>
                <a:cs typeface="Tahoma"/>
              </a:rPr>
              <a:t>… always hopes</a:t>
            </a:r>
          </a:p>
        </p:txBody>
      </p:sp>
      <p:sp>
        <p:nvSpPr>
          <p:cNvPr id="61" name="TextBox 60"/>
          <p:cNvSpPr txBox="1"/>
          <p:nvPr/>
        </p:nvSpPr>
        <p:spPr>
          <a:xfrm rot="12825672">
            <a:off x="2342151" y="2988372"/>
            <a:ext cx="2106385" cy="292388"/>
          </a:xfrm>
          <a:prstGeom prst="rect">
            <a:avLst/>
          </a:prstGeom>
          <a:noFill/>
        </p:spPr>
        <p:txBody>
          <a:bodyPr wrap="square" rtlCol="0">
            <a:spAutoFit/>
          </a:bodyPr>
          <a:lstStyle/>
          <a:p>
            <a:r>
              <a:rPr lang="en-US" sz="1300" kern="0">
                <a:latin typeface="Tahoma"/>
                <a:cs typeface="Tahoma"/>
              </a:rPr>
              <a:t>… is patient</a:t>
            </a:r>
          </a:p>
        </p:txBody>
      </p:sp>
      <p:sp>
        <p:nvSpPr>
          <p:cNvPr id="62" name="TextBox 61"/>
          <p:cNvSpPr txBox="1"/>
          <p:nvPr/>
        </p:nvSpPr>
        <p:spPr>
          <a:xfrm rot="14172312">
            <a:off x="2678674" y="2601269"/>
            <a:ext cx="2106385" cy="292388"/>
          </a:xfrm>
          <a:prstGeom prst="rect">
            <a:avLst/>
          </a:prstGeom>
          <a:noFill/>
        </p:spPr>
        <p:txBody>
          <a:bodyPr wrap="square" rtlCol="0">
            <a:spAutoFit/>
          </a:bodyPr>
          <a:lstStyle/>
          <a:p>
            <a:r>
              <a:rPr lang="en-US" sz="1300" kern="0">
                <a:latin typeface="Tahoma"/>
                <a:cs typeface="Tahoma"/>
              </a:rPr>
              <a:t>… always protects</a:t>
            </a:r>
          </a:p>
        </p:txBody>
      </p:sp>
      <p:sp>
        <p:nvSpPr>
          <p:cNvPr id="63" name="TextBox 62"/>
          <p:cNvSpPr txBox="1"/>
          <p:nvPr/>
        </p:nvSpPr>
        <p:spPr>
          <a:xfrm rot="15522630">
            <a:off x="3161921" y="2368581"/>
            <a:ext cx="2106385" cy="292388"/>
          </a:xfrm>
          <a:prstGeom prst="rect">
            <a:avLst/>
          </a:prstGeom>
          <a:noFill/>
        </p:spPr>
        <p:txBody>
          <a:bodyPr wrap="square" rtlCol="0">
            <a:spAutoFit/>
          </a:bodyPr>
          <a:lstStyle/>
          <a:p>
            <a:r>
              <a:rPr lang="en-US" sz="1300" kern="0" spc="-10">
                <a:latin typeface="Tahoma"/>
                <a:cs typeface="Tahoma"/>
              </a:rPr>
              <a:t>… does not delight in evil</a:t>
            </a:r>
          </a:p>
        </p:txBody>
      </p:sp>
      <p:sp>
        <p:nvSpPr>
          <p:cNvPr id="4" name="TextBox 3"/>
          <p:cNvSpPr txBox="1"/>
          <p:nvPr/>
        </p:nvSpPr>
        <p:spPr>
          <a:xfrm rot="16832760">
            <a:off x="3860394" y="2537271"/>
            <a:ext cx="1690694" cy="292388"/>
          </a:xfrm>
          <a:prstGeom prst="rect">
            <a:avLst/>
          </a:prstGeom>
          <a:noFill/>
        </p:spPr>
        <p:txBody>
          <a:bodyPr wrap="none" rtlCol="0">
            <a:spAutoFit/>
          </a:bodyPr>
          <a:lstStyle/>
          <a:p>
            <a:r>
              <a:rPr lang="en-US" sz="1300">
                <a:latin typeface="Tahoma"/>
                <a:cs typeface="Tahoma"/>
              </a:rPr>
              <a:t>… is not self seeking</a:t>
            </a:r>
          </a:p>
        </p:txBody>
      </p:sp>
      <p:sp>
        <p:nvSpPr>
          <p:cNvPr id="51" name="TextBox 50"/>
          <p:cNvSpPr txBox="1"/>
          <p:nvPr/>
        </p:nvSpPr>
        <p:spPr>
          <a:xfrm rot="20932818">
            <a:off x="4850805" y="3373903"/>
            <a:ext cx="2106385" cy="292388"/>
          </a:xfrm>
          <a:prstGeom prst="rect">
            <a:avLst/>
          </a:prstGeom>
          <a:noFill/>
        </p:spPr>
        <p:txBody>
          <a:bodyPr wrap="square" rtlCol="0">
            <a:spAutoFit/>
          </a:bodyPr>
          <a:lstStyle/>
          <a:p>
            <a:r>
              <a:rPr lang="en-US" sz="1300" kern="0">
                <a:latin typeface="Tahoma"/>
                <a:cs typeface="Tahoma"/>
              </a:rPr>
              <a:t>… always trusts</a:t>
            </a:r>
          </a:p>
        </p:txBody>
      </p:sp>
      <p:sp>
        <p:nvSpPr>
          <p:cNvPr id="30" name="TextBox 29"/>
          <p:cNvSpPr txBox="1">
            <a:spLocks noChangeAspect="1"/>
          </p:cNvSpPr>
          <p:nvPr/>
        </p:nvSpPr>
        <p:spPr bwMode="auto">
          <a:xfrm>
            <a:off x="2151076" y="1372674"/>
            <a:ext cx="4937523" cy="4936972"/>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goodness</a:t>
            </a:r>
          </a:p>
        </p:txBody>
      </p:sp>
      <p:sp>
        <p:nvSpPr>
          <p:cNvPr id="44" name="TextBox 43"/>
          <p:cNvSpPr txBox="1">
            <a:spLocks noChangeAspect="1"/>
          </p:cNvSpPr>
          <p:nvPr/>
        </p:nvSpPr>
        <p:spPr bwMode="auto">
          <a:xfrm rot="2712131">
            <a:off x="2127765" y="1355312"/>
            <a:ext cx="4968552" cy="4968000"/>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peace</a:t>
            </a:r>
          </a:p>
        </p:txBody>
      </p:sp>
      <p:sp>
        <p:nvSpPr>
          <p:cNvPr id="47" name="TextBox 46"/>
          <p:cNvSpPr txBox="1">
            <a:spLocks noChangeAspect="1"/>
          </p:cNvSpPr>
          <p:nvPr/>
        </p:nvSpPr>
        <p:spPr bwMode="auto">
          <a:xfrm rot="5400000">
            <a:off x="2116013" y="1360514"/>
            <a:ext cx="4969234" cy="4968681"/>
          </a:xfrm>
          <a:prstGeom prst="rect">
            <a:avLst/>
          </a:prstGeom>
          <a:noFill/>
        </p:spPr>
        <p:txBody>
          <a:bodyPr spcFirstLastPara="1">
            <a:prstTxWarp prst="textArchUp">
              <a:avLst/>
            </a:prstTxWarp>
            <a:spAutoFit/>
          </a:bodyPr>
          <a:lstStyle/>
          <a:p>
            <a:pPr algn="ctr">
              <a:defRPr/>
            </a:pPr>
            <a:r>
              <a:rPr lang="en-US" sz="2200" b="1" dirty="0">
                <a:solidFill>
                  <a:srgbClr val="FFFFFF"/>
                </a:solidFill>
                <a:latin typeface="Tahoma"/>
                <a:cs typeface="Tahoma"/>
              </a:rPr>
              <a:t>faithfulness</a:t>
            </a:r>
          </a:p>
        </p:txBody>
      </p:sp>
    </p:spTree>
    <p:extLst>
      <p:ext uri="{BB962C8B-B14F-4D97-AF65-F5344CB8AC3E}">
        <p14:creationId xmlns:p14="http://schemas.microsoft.com/office/powerpoint/2010/main" val="20244845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10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6" grpId="0"/>
      <p:bldP spid="52" grpId="0"/>
      <p:bldP spid="53" grpId="0"/>
      <p:bldP spid="54" grpId="0"/>
      <p:bldP spid="55" grpId="0"/>
      <p:bldP spid="56" grpId="0"/>
      <p:bldP spid="57" grpId="0"/>
      <p:bldP spid="58" grpId="0"/>
      <p:bldP spid="59" grpId="0"/>
      <p:bldP spid="60" grpId="0"/>
      <p:bldP spid="61" grpId="0"/>
      <p:bldP spid="62" grpId="0"/>
      <p:bldP spid="63" grpId="0"/>
      <p:bldP spid="4"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5576" y="3073576"/>
            <a:ext cx="2088232" cy="1412694"/>
          </a:xfrm>
          <a:prstGeom prst="rect">
            <a:avLst/>
          </a:prstGeom>
          <a:noFill/>
        </p:spPr>
        <p:txBody>
          <a:bodyPr wrap="square" rtlCol="0">
            <a:spAutoFit/>
          </a:bodyPr>
          <a:lstStyle/>
          <a:p>
            <a:pPr algn="r">
              <a:lnSpc>
                <a:spcPct val="120000"/>
              </a:lnSpc>
            </a:pPr>
            <a:r>
              <a:rPr lang="en-US" sz="1800" dirty="0" smtClean="0">
                <a:solidFill>
                  <a:srgbClr val="000000"/>
                </a:solidFill>
                <a:latin typeface="Tahoma"/>
                <a:cs typeface="Tahoma"/>
                <a:sym typeface="B 2Stone Sans Bold" charset="0"/>
              </a:rPr>
              <a:t>Small group and larger group volume discounts apply on the book.</a:t>
            </a:r>
            <a:endParaRPr lang="en-US" sz="1800" dirty="0">
              <a:solidFill>
                <a:srgbClr val="000000"/>
              </a:solidFill>
              <a:latin typeface="Tahoma"/>
              <a:cs typeface="Tahoma"/>
              <a:sym typeface="B 2Stone Sans Bold" charset="0"/>
            </a:endParaRPr>
          </a:p>
        </p:txBody>
      </p:sp>
      <p:sp>
        <p:nvSpPr>
          <p:cNvPr id="16386"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dirty="0">
              <a:solidFill>
                <a:schemeClr val="bg2"/>
              </a:solidFill>
              <a:latin typeface="Verdana" charset="0"/>
            </a:endParaRPr>
          </a:p>
        </p:txBody>
      </p:sp>
      <p:sp>
        <p:nvSpPr>
          <p:cNvPr id="7" name="TextBox 6"/>
          <p:cNvSpPr txBox="1"/>
          <p:nvPr/>
        </p:nvSpPr>
        <p:spPr>
          <a:xfrm>
            <a:off x="2843808" y="6181854"/>
            <a:ext cx="3456384" cy="415498"/>
          </a:xfrm>
          <a:prstGeom prst="rect">
            <a:avLst/>
          </a:prstGeom>
          <a:noFill/>
        </p:spPr>
        <p:txBody>
          <a:bodyPr wrap="square" rtlCol="0">
            <a:spAutoFit/>
          </a:bodyPr>
          <a:lstStyle/>
          <a:p>
            <a:pPr algn="ctr">
              <a:lnSpc>
                <a:spcPct val="120000"/>
              </a:lnSpc>
            </a:pPr>
            <a:r>
              <a:rPr lang="en-US" sz="1800" dirty="0" smtClean="0">
                <a:solidFill>
                  <a:srgbClr val="000000"/>
                </a:solidFill>
                <a:latin typeface="Tahoma"/>
                <a:cs typeface="Tahoma"/>
                <a:sym typeface="B 2Stone Sans Bold" charset="0"/>
              </a:rPr>
              <a:t>See the web site for details.</a:t>
            </a:r>
            <a:endParaRPr lang="en-US" sz="1800" dirty="0">
              <a:solidFill>
                <a:srgbClr val="000000"/>
              </a:solidFill>
              <a:latin typeface="Tahoma"/>
              <a:cs typeface="Tahoma"/>
              <a:sym typeface="B 2Stone Sans Bold"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40" t="443" r="526" b="467"/>
          <a:stretch/>
        </p:blipFill>
        <p:spPr>
          <a:xfrm>
            <a:off x="2843808" y="692696"/>
            <a:ext cx="3461281" cy="4865669"/>
          </a:xfrm>
          <a:prstGeom prst="rect">
            <a:avLst/>
          </a:prstGeom>
          <a:ln w="3175" cmpd="sng">
            <a:solidFill>
              <a:schemeClr val="bg1">
                <a:lumMod val="75000"/>
              </a:schemeClr>
            </a:solidFill>
          </a:ln>
          <a:effectLst>
            <a:reflection blurRad="6350" stA="52000" endA="300" endPos="20000" dir="5400000" sy="-100000" algn="bl" rotWithShape="0"/>
          </a:effectLst>
        </p:spPr>
      </p:pic>
      <p:sp>
        <p:nvSpPr>
          <p:cNvPr id="8" name="Footer Placeholder 4"/>
          <p:cNvSpPr txBox="1">
            <a:spLocks/>
          </p:cNvSpPr>
          <p:nvPr/>
        </p:nvSpPr>
        <p:spPr bwMode="auto">
          <a:xfrm>
            <a:off x="3131840" y="6556070"/>
            <a:ext cx="2895600" cy="30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37931725" indent="-3747452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4572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9144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1371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18288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Tree>
    <p:extLst>
      <p:ext uri="{BB962C8B-B14F-4D97-AF65-F5344CB8AC3E}">
        <p14:creationId xmlns:p14="http://schemas.microsoft.com/office/powerpoint/2010/main" val="29792323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ppt_x</p:attrName>
                                        </p:attrNameLst>
                                      </p:cBhvr>
                                      <p:tavLst>
                                        <p:tav tm="0">
                                          <p:val>
                                            <p:strVal val="#ppt_x+#ppt_w*1.125000"/>
                                          </p:val>
                                        </p:tav>
                                        <p:tav tm="100000">
                                          <p:val>
                                            <p:strVal val="#ppt_x"/>
                                          </p:val>
                                        </p:tav>
                                      </p:tavLst>
                                    </p:anim>
                                    <p:animEffect transition="in" filter="wipe(left)">
                                      <p:cBhvr>
                                        <p:cTn id="8" dur="20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p:tgtEl>
                                          <p:spTgt spid="7"/>
                                        </p:tgtEl>
                                        <p:attrNameLst>
                                          <p:attrName>ppt_y</p:attrName>
                                        </p:attrNameLst>
                                      </p:cBhvr>
                                      <p:tavLst>
                                        <p:tav tm="0">
                                          <p:val>
                                            <p:strVal val="#ppt_y+#ppt_h*1.125000"/>
                                          </p:val>
                                        </p:tav>
                                        <p:tav tm="100000">
                                          <p:val>
                                            <p:strVal val="#ppt_y"/>
                                          </p:val>
                                        </p:tav>
                                      </p:tavLst>
                                    </p:anim>
                                    <p:animEffect transition="in" filter="wipe(up)">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4088" y="5373216"/>
            <a:ext cx="719999" cy="719999"/>
          </a:xfrm>
          <a:prstGeom prst="rect">
            <a:avLst/>
          </a:prstGeom>
        </p:spPr>
      </p:pic>
      <p:pic>
        <p:nvPicPr>
          <p:cNvPr id="72" name="Picture 71">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5656" y="5373216"/>
            <a:ext cx="719999" cy="719999"/>
          </a:xfrm>
          <a:prstGeom prst="rect">
            <a:avLst/>
          </a:prstGeom>
        </p:spPr>
      </p:pic>
      <p:pic>
        <p:nvPicPr>
          <p:cNvPr id="71" name="Picture 70">
            <a:hlinkClick r:id="rId7"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4088" y="4005064"/>
            <a:ext cx="719999" cy="719999"/>
          </a:xfrm>
          <a:prstGeom prst="rect">
            <a:avLst/>
          </a:prstGeom>
        </p:spPr>
      </p:pic>
      <p:pic>
        <p:nvPicPr>
          <p:cNvPr id="70" name="Picture 69">
            <a:hlinkClick r:id="rId8" action="ppaction://hlinksldjump"/>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75656" y="4005064"/>
            <a:ext cx="719999" cy="719999"/>
          </a:xfrm>
          <a:prstGeom prst="rect">
            <a:avLst/>
          </a:prstGeom>
        </p:spPr>
      </p:pic>
      <p:pic>
        <p:nvPicPr>
          <p:cNvPr id="69" name="Picture 68">
            <a:hlinkClick r:id="rId10"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088" y="2564904"/>
            <a:ext cx="719995" cy="719995"/>
          </a:xfrm>
          <a:prstGeom prst="rect">
            <a:avLst/>
          </a:prstGeom>
        </p:spPr>
      </p:pic>
      <p:pic>
        <p:nvPicPr>
          <p:cNvPr id="68" name="Picture 67">
            <a:hlinkClick r:id="rId11" action="ppaction://hlinksldjump"/>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75656" y="2564904"/>
            <a:ext cx="719995" cy="719995"/>
          </a:xfrm>
          <a:prstGeom prst="rect">
            <a:avLst/>
          </a:prstGeom>
        </p:spPr>
      </p:pic>
      <p:pic>
        <p:nvPicPr>
          <p:cNvPr id="67" name="Picture 66">
            <a:hlinkClick r:id="rId13" action="ppaction://hlinksldjump"/>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64088" y="1196752"/>
            <a:ext cx="719995" cy="719995"/>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a:solidFill>
                  <a:srgbClr val="000000"/>
                </a:solidFill>
                <a:latin typeface="Georgia"/>
                <a:ea typeface="ＭＳ Ｐゴシック" charset="0"/>
                <a:cs typeface="Georgia"/>
              </a:rPr>
              <a:t>Fruit of the Spirit i</a:t>
            </a:r>
            <a:r>
              <a:rPr lang="en-AU" altLang="ja-JP" sz="3400" dirty="0" smtClean="0">
                <a:solidFill>
                  <a:srgbClr val="000000"/>
                </a:solidFill>
                <a:latin typeface="Georgia"/>
                <a:ea typeface="ＭＳ Ｐゴシック" charset="0"/>
                <a:cs typeface="Georgia"/>
              </a:rPr>
              <a:t>ndex</a:t>
            </a:r>
            <a:endParaRPr lang="en-US" sz="3400" dirty="0">
              <a:solidFill>
                <a:srgbClr val="000000"/>
              </a:solidFill>
              <a:latin typeface="Georgia"/>
              <a:cs typeface="Georgia"/>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18" name="TextBox 17">
            <a:hlinkClick r:id="rId5" action="ppaction://hlinksldjump" highlightClick="1"/>
          </p:cNvPr>
          <p:cNvSpPr txBox="1">
            <a:spLocks/>
          </p:cNvSpPr>
          <p:nvPr/>
        </p:nvSpPr>
        <p:spPr>
          <a:xfrm>
            <a:off x="2195736" y="5512297"/>
            <a:ext cx="1894864" cy="461665"/>
          </a:xfrm>
          <a:prstGeom prst="rect">
            <a:avLst/>
          </a:prstGeom>
          <a:noFill/>
        </p:spPr>
        <p:txBody>
          <a:bodyPr wrap="square" rtlCol="0" anchor="ctr">
            <a:spAutoFit/>
          </a:bodyPr>
          <a:lstStyle/>
          <a:p>
            <a:r>
              <a:rPr lang="en-US" dirty="0" smtClean="0">
                <a:latin typeface="Tahoma"/>
                <a:cs typeface="Tahoma"/>
              </a:rPr>
              <a:t>Self-control</a:t>
            </a:r>
            <a:endParaRPr lang="en-US" dirty="0">
              <a:latin typeface="Tahoma"/>
              <a:cs typeface="Tahoma"/>
            </a:endParaRPr>
          </a:p>
        </p:txBody>
      </p:sp>
      <p:sp>
        <p:nvSpPr>
          <p:cNvPr id="19" name="TextBox 18">
            <a:hlinkClick r:id="rId13" action="ppaction://hlinksldjump" highlightClick="1"/>
          </p:cNvPr>
          <p:cNvSpPr txBox="1">
            <a:spLocks/>
          </p:cNvSpPr>
          <p:nvPr/>
        </p:nvSpPr>
        <p:spPr>
          <a:xfrm>
            <a:off x="6075016" y="1296453"/>
            <a:ext cx="1894864" cy="461665"/>
          </a:xfrm>
          <a:prstGeom prst="rect">
            <a:avLst/>
          </a:prstGeom>
          <a:noFill/>
        </p:spPr>
        <p:txBody>
          <a:bodyPr wrap="square" rtlCol="0" anchor="ctr">
            <a:spAutoFit/>
          </a:bodyPr>
          <a:lstStyle/>
          <a:p>
            <a:r>
              <a:rPr lang="en-US" dirty="0" smtClean="0">
                <a:latin typeface="Tahoma"/>
                <a:cs typeface="Tahoma"/>
              </a:rPr>
              <a:t>Joy</a:t>
            </a:r>
            <a:endParaRPr lang="en-US" dirty="0">
              <a:latin typeface="Tahoma"/>
              <a:cs typeface="Tahoma"/>
            </a:endParaRPr>
          </a:p>
        </p:txBody>
      </p:sp>
      <p:sp>
        <p:nvSpPr>
          <p:cNvPr id="20" name="TextBox 19">
            <a:hlinkClick r:id="rId11" action="ppaction://hlinksldjump" highlightClick="1"/>
          </p:cNvPr>
          <p:cNvSpPr txBox="1">
            <a:spLocks/>
          </p:cNvSpPr>
          <p:nvPr/>
        </p:nvSpPr>
        <p:spPr>
          <a:xfrm>
            <a:off x="2195736" y="2703985"/>
            <a:ext cx="1894864" cy="461665"/>
          </a:xfrm>
          <a:prstGeom prst="rect">
            <a:avLst/>
          </a:prstGeom>
          <a:noFill/>
        </p:spPr>
        <p:txBody>
          <a:bodyPr wrap="square" rtlCol="0" anchor="ctr">
            <a:spAutoFit/>
          </a:bodyPr>
          <a:lstStyle/>
          <a:p>
            <a:r>
              <a:rPr lang="en-US" dirty="0" smtClean="0">
                <a:latin typeface="Tahoma"/>
                <a:cs typeface="Tahoma"/>
              </a:rPr>
              <a:t>Peace</a:t>
            </a:r>
            <a:endParaRPr lang="en-US" dirty="0">
              <a:latin typeface="Tahoma"/>
              <a:cs typeface="Tahoma"/>
            </a:endParaRPr>
          </a:p>
        </p:txBody>
      </p:sp>
      <p:sp>
        <p:nvSpPr>
          <p:cNvPr id="21" name="TextBox 20">
            <a:hlinkClick r:id="rId10" action="ppaction://hlinksldjump" highlightClick="1"/>
          </p:cNvPr>
          <p:cNvSpPr txBox="1">
            <a:spLocks/>
          </p:cNvSpPr>
          <p:nvPr/>
        </p:nvSpPr>
        <p:spPr>
          <a:xfrm>
            <a:off x="6077865" y="2694088"/>
            <a:ext cx="1894864" cy="461665"/>
          </a:xfrm>
          <a:prstGeom prst="rect">
            <a:avLst/>
          </a:prstGeom>
          <a:noFill/>
        </p:spPr>
        <p:txBody>
          <a:bodyPr wrap="square" rtlCol="0" anchor="ctr">
            <a:spAutoFit/>
          </a:bodyPr>
          <a:lstStyle/>
          <a:p>
            <a:r>
              <a:rPr lang="en-US" dirty="0" smtClean="0">
                <a:latin typeface="Tahoma"/>
                <a:cs typeface="Tahoma"/>
              </a:rPr>
              <a:t>Faithfulness</a:t>
            </a:r>
            <a:endParaRPr lang="en-US" dirty="0">
              <a:latin typeface="Tahoma"/>
              <a:cs typeface="Tahoma"/>
            </a:endParaRPr>
          </a:p>
        </p:txBody>
      </p:sp>
      <p:sp>
        <p:nvSpPr>
          <p:cNvPr id="22" name="TextBox 21">
            <a:hlinkClick r:id="rId7" action="ppaction://hlinksldjump" highlightClick="1"/>
          </p:cNvPr>
          <p:cNvSpPr txBox="1">
            <a:spLocks/>
          </p:cNvSpPr>
          <p:nvPr/>
        </p:nvSpPr>
        <p:spPr>
          <a:xfrm>
            <a:off x="6087827" y="4192043"/>
            <a:ext cx="1894864" cy="461665"/>
          </a:xfrm>
          <a:prstGeom prst="rect">
            <a:avLst/>
          </a:prstGeom>
          <a:noFill/>
        </p:spPr>
        <p:txBody>
          <a:bodyPr wrap="square" rtlCol="0" anchor="ctr">
            <a:spAutoFit/>
          </a:bodyPr>
          <a:lstStyle/>
          <a:p>
            <a:r>
              <a:rPr lang="en-US" dirty="0" smtClean="0">
                <a:latin typeface="Tahoma"/>
                <a:cs typeface="Tahoma"/>
              </a:rPr>
              <a:t>Kindness</a:t>
            </a:r>
            <a:endParaRPr lang="en-US" dirty="0">
              <a:latin typeface="Tahoma"/>
              <a:cs typeface="Tahoma"/>
            </a:endParaRPr>
          </a:p>
        </p:txBody>
      </p:sp>
      <p:sp>
        <p:nvSpPr>
          <p:cNvPr id="23" name="TextBox 22">
            <a:hlinkClick r:id="rId8" action="ppaction://hlinksldjump" highlightClick="1"/>
          </p:cNvPr>
          <p:cNvSpPr txBox="1">
            <a:spLocks/>
          </p:cNvSpPr>
          <p:nvPr/>
        </p:nvSpPr>
        <p:spPr>
          <a:xfrm>
            <a:off x="2195736" y="4144145"/>
            <a:ext cx="1894864" cy="461665"/>
          </a:xfrm>
          <a:prstGeom prst="rect">
            <a:avLst/>
          </a:prstGeom>
          <a:noFill/>
        </p:spPr>
        <p:txBody>
          <a:bodyPr wrap="square" rtlCol="0" anchor="ctr">
            <a:spAutoFit/>
          </a:bodyPr>
          <a:lstStyle/>
          <a:p>
            <a:r>
              <a:rPr lang="en-US" dirty="0" smtClean="0">
                <a:latin typeface="Tahoma"/>
                <a:cs typeface="Tahoma"/>
              </a:rPr>
              <a:t>Goodness</a:t>
            </a:r>
            <a:endParaRPr lang="en-US" dirty="0">
              <a:latin typeface="Tahoma"/>
              <a:cs typeface="Tahoma"/>
            </a:endParaRPr>
          </a:p>
        </p:txBody>
      </p:sp>
      <p:sp>
        <p:nvSpPr>
          <p:cNvPr id="24" name="TextBox 23">
            <a:hlinkClick r:id="rId3" action="ppaction://hlinksldjump" highlightClick="1"/>
          </p:cNvPr>
          <p:cNvSpPr txBox="1">
            <a:spLocks/>
          </p:cNvSpPr>
          <p:nvPr/>
        </p:nvSpPr>
        <p:spPr>
          <a:xfrm>
            <a:off x="6071654" y="5498605"/>
            <a:ext cx="1894864" cy="461665"/>
          </a:xfrm>
          <a:prstGeom prst="rect">
            <a:avLst/>
          </a:prstGeom>
          <a:noFill/>
        </p:spPr>
        <p:txBody>
          <a:bodyPr wrap="square" rtlCol="0" anchor="ctr">
            <a:spAutoFit/>
          </a:bodyPr>
          <a:lstStyle/>
          <a:p>
            <a:r>
              <a:rPr lang="en-US" dirty="0" smtClean="0">
                <a:latin typeface="Tahoma"/>
                <a:cs typeface="Tahoma"/>
              </a:rPr>
              <a:t>Gentleness</a:t>
            </a:r>
            <a:endParaRPr lang="en-US" dirty="0">
              <a:latin typeface="Tahoma"/>
              <a:cs typeface="Tahoma"/>
            </a:endParaRPr>
          </a:p>
        </p:txBody>
      </p:sp>
      <p:sp>
        <p:nvSpPr>
          <p:cNvPr id="45" name="TextBox 44">
            <a:hlinkClick r:id="rId15" action="ppaction://hlinksldjump" highlightClick="1"/>
          </p:cNvPr>
          <p:cNvSpPr txBox="1">
            <a:spLocks/>
          </p:cNvSpPr>
          <p:nvPr/>
        </p:nvSpPr>
        <p:spPr>
          <a:xfrm>
            <a:off x="2173080" y="1307821"/>
            <a:ext cx="1894864" cy="461665"/>
          </a:xfrm>
          <a:prstGeom prst="rect">
            <a:avLst/>
          </a:prstGeom>
          <a:noFill/>
        </p:spPr>
        <p:txBody>
          <a:bodyPr wrap="square" rtlCol="0" anchor="ctr">
            <a:spAutoFit/>
          </a:bodyPr>
          <a:lstStyle/>
          <a:p>
            <a:r>
              <a:rPr lang="en-US" dirty="0" smtClean="0">
                <a:latin typeface="Tahoma"/>
                <a:cs typeface="Tahoma"/>
              </a:rPr>
              <a:t>Patience</a:t>
            </a:r>
            <a:endParaRPr lang="en-US" dirty="0">
              <a:latin typeface="Tahoma"/>
              <a:cs typeface="Tahoma"/>
            </a:endParaRPr>
          </a:p>
        </p:txBody>
      </p:sp>
      <p:pic>
        <p:nvPicPr>
          <p:cNvPr id="66" name="Picture 65">
            <a:hlinkClick r:id="rId15" action="ppaction://hlinksldjump"/>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475656" y="1196645"/>
            <a:ext cx="720187" cy="720187"/>
          </a:xfrm>
          <a:prstGeom prst="rect">
            <a:avLst/>
          </a:prstGeom>
        </p:spPr>
      </p:pic>
    </p:spTree>
    <p:extLst>
      <p:ext uri="{BB962C8B-B14F-4D97-AF65-F5344CB8AC3E}">
        <p14:creationId xmlns:p14="http://schemas.microsoft.com/office/powerpoint/2010/main" val="18355549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patience:</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Enduring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251520" y="4204245"/>
            <a:ext cx="2177672" cy="1384995"/>
          </a:xfrm>
          <a:prstGeom prst="rect">
            <a:avLst/>
          </a:prstGeom>
          <a:noFill/>
        </p:spPr>
        <p:txBody>
          <a:bodyPr wrap="square" rtlCol="0" anchor="b">
            <a:spAutoFit/>
          </a:bodyPr>
          <a:lstStyle/>
          <a:p>
            <a:pPr algn="r"/>
            <a:r>
              <a:rPr lang="en-US" sz="1400" i="1" dirty="0">
                <a:latin typeface="Tahoma"/>
                <a:cs typeface="Tahoma"/>
              </a:rPr>
              <a:t>Patience must not be confused with fatalism. Rather, it is a perseverance that combines determination with mercy.</a:t>
            </a:r>
          </a:p>
        </p:txBody>
      </p:sp>
      <p:sp>
        <p:nvSpPr>
          <p:cNvPr id="33" name="TextBox 32"/>
          <p:cNvSpPr txBox="1"/>
          <p:nvPr/>
        </p:nvSpPr>
        <p:spPr>
          <a:xfrm>
            <a:off x="2411760" y="1117501"/>
            <a:ext cx="5544616" cy="1169551"/>
          </a:xfrm>
          <a:prstGeom prst="rect">
            <a:avLst/>
          </a:prstGeom>
          <a:noFill/>
        </p:spPr>
        <p:txBody>
          <a:bodyPr wrap="square" rtlCol="0">
            <a:spAutoFit/>
          </a:bodyPr>
          <a:lstStyle/>
          <a:p>
            <a:r>
              <a:rPr lang="en-US" sz="1400" dirty="0">
                <a:latin typeface="Tahoma"/>
                <a:cs typeface="Tahoma"/>
              </a:rPr>
              <a:t>If patience is your current weakness, you tend to expect results too quickly, which negatively affects both your relationship with yourself and with others. You will mature in love as you learn to give yourself and others time to grow naturally, which includes making mistakes and learning from them.</a:t>
            </a:r>
          </a:p>
        </p:txBody>
      </p:sp>
      <p:sp>
        <p:nvSpPr>
          <p:cNvPr id="11" name="TextBox 10"/>
          <p:cNvSpPr txBox="1"/>
          <p:nvPr/>
        </p:nvSpPr>
        <p:spPr>
          <a:xfrm>
            <a:off x="2411760" y="2542252"/>
            <a:ext cx="5544616" cy="3046988"/>
          </a:xfrm>
          <a:prstGeom prst="rect">
            <a:avLst/>
          </a:prstGeom>
          <a:noFill/>
        </p:spPr>
        <p:txBody>
          <a:bodyPr wrap="square" rtlCol="0">
            <a:spAutoFit/>
          </a:bodyPr>
          <a:lstStyle/>
          <a:p>
            <a:r>
              <a:rPr lang="en-US" sz="1400" dirty="0">
                <a:latin typeface="Tahoma"/>
                <a:cs typeface="Tahoma"/>
              </a:rPr>
              <a:t>The Greek word </a:t>
            </a:r>
            <a:r>
              <a:rPr lang="en-US" sz="1400" i="1" dirty="0">
                <a:latin typeface="Tahoma"/>
                <a:cs typeface="Tahoma"/>
              </a:rPr>
              <a:t>makrothymia</a:t>
            </a:r>
            <a:r>
              <a:rPr lang="en-US" sz="1400" dirty="0">
                <a:latin typeface="Tahoma"/>
                <a:cs typeface="Tahoma"/>
              </a:rPr>
              <a:t> contemplates a persistence that is not easily put off by unfavorable circumstances. It is based on the patience of God, which never gives up on anyone. </a:t>
            </a:r>
          </a:p>
          <a:p>
            <a:pPr>
              <a:spcBef>
                <a:spcPts val="600"/>
              </a:spcBef>
            </a:pPr>
            <a:r>
              <a:rPr lang="en-US" sz="1400" dirty="0">
                <a:latin typeface="Tahoma"/>
                <a:cs typeface="Tahoma"/>
              </a:rPr>
              <a:t>Patience must not be confused with fatalism, i.e. simply accepting things as they are. On the contrary, patience, as described in the Bible, is active. It is a perseverance that works toward seeing God’s will become reality. In this process, however, it has an eye for the right timing. In the New Testament, patience is often mentioned in close relationship to kindness and gentleness (as has also been done in our color wheel).</a:t>
            </a:r>
          </a:p>
          <a:p>
            <a:pPr>
              <a:spcBef>
                <a:spcPts val="600"/>
              </a:spcBef>
            </a:pPr>
            <a:r>
              <a:rPr lang="en-US" sz="1400" dirty="0">
                <a:latin typeface="Tahoma"/>
                <a:cs typeface="Tahoma"/>
              </a:rPr>
              <a:t>Literally, </a:t>
            </a:r>
            <a:r>
              <a:rPr lang="en-US" sz="1400" i="1" dirty="0">
                <a:latin typeface="Tahoma"/>
                <a:cs typeface="Tahoma"/>
              </a:rPr>
              <a:t>makrothymia</a:t>
            </a:r>
            <a:r>
              <a:rPr lang="en-US" sz="1400" dirty="0">
                <a:latin typeface="Tahoma"/>
                <a:cs typeface="Tahoma"/>
              </a:rPr>
              <a:t> means holding back the </a:t>
            </a:r>
            <a:r>
              <a:rPr lang="en-US" sz="1400" i="1" dirty="0">
                <a:latin typeface="Tahoma"/>
                <a:cs typeface="Tahoma"/>
              </a:rPr>
              <a:t>thymos</a:t>
            </a:r>
            <a:r>
              <a:rPr lang="en-US" sz="1400" dirty="0">
                <a:latin typeface="Tahoma"/>
                <a:cs typeface="Tahoma"/>
              </a:rPr>
              <a:t>, anger, for a long time. It is the opposite of </a:t>
            </a:r>
            <a:r>
              <a:rPr lang="en-US" sz="1400" i="1" dirty="0">
                <a:latin typeface="Tahoma"/>
                <a:cs typeface="Tahoma"/>
              </a:rPr>
              <a:t>oxythymia</a:t>
            </a:r>
            <a:r>
              <a:rPr lang="en-US" sz="1400" dirty="0">
                <a:latin typeface="Tahoma"/>
                <a:cs typeface="Tahoma"/>
              </a:rPr>
              <a:t>, violent anger. People who display patience are able to combine determination and mercy.</a:t>
            </a:r>
          </a:p>
        </p:txBody>
      </p:sp>
      <p:sp>
        <p:nvSpPr>
          <p:cNvPr id="13" name="TextBox 12"/>
          <p:cNvSpPr txBox="1"/>
          <p:nvPr/>
        </p:nvSpPr>
        <p:spPr>
          <a:xfrm>
            <a:off x="2411760" y="2254238"/>
            <a:ext cx="5400600" cy="279797"/>
          </a:xfrm>
          <a:prstGeom prst="rect">
            <a:avLst/>
          </a:prstGeom>
          <a:noFill/>
        </p:spPr>
        <p:txBody>
          <a:bodyPr wrap="square" rtlCol="0">
            <a:spAutoFit/>
          </a:bodyPr>
          <a:lstStyle/>
          <a:p>
            <a:r>
              <a:rPr lang="en-US" sz="1400" b="1" dirty="0">
                <a:latin typeface="Tahoma"/>
                <a:cs typeface="Tahoma"/>
              </a:rPr>
              <a:t>Understanding the term</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46757"/>
            <a:ext cx="1548190" cy="1548190"/>
          </a:xfrm>
          <a:prstGeom prst="rect">
            <a:avLst/>
          </a:prstGeom>
        </p:spPr>
      </p:pic>
      <p:sp>
        <p:nvSpPr>
          <p:cNvPr id="5" name="TextBox 4">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Tree>
    <p:extLst>
      <p:ext uri="{BB962C8B-B14F-4D97-AF65-F5344CB8AC3E}">
        <p14:creationId xmlns:p14="http://schemas.microsoft.com/office/powerpoint/2010/main" val="15178261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19672" y="908720"/>
            <a:ext cx="7467311" cy="5616624"/>
            <a:chOff x="1619672" y="908720"/>
            <a:chExt cx="7467311" cy="5616624"/>
          </a:xfrm>
        </p:grpSpPr>
        <p:sp>
          <p:nvSpPr>
            <p:cNvPr id="23" name="Rectangle 8"/>
            <p:cNvSpPr>
              <a:spLocks noChangeArrowheads="1"/>
            </p:cNvSpPr>
            <p:nvPr/>
          </p:nvSpPr>
          <p:spPr bwMode="auto">
            <a:xfrm>
              <a:off x="1700853" y="1040783"/>
              <a:ext cx="7263635" cy="5483678"/>
            </a:xfrm>
            <a:prstGeom prst="rect">
              <a:avLst/>
            </a:prstGeom>
            <a:solidFill>
              <a:srgbClr val="F7A143"/>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200">
                <a:solidFill>
                  <a:srgbClr val="000000"/>
                </a:solidFill>
                <a:latin typeface="Tahoma"/>
                <a:cs typeface="Tahoma"/>
              </a:endParaRPr>
            </a:p>
          </p:txBody>
        </p:sp>
        <p:cxnSp>
          <p:nvCxnSpPr>
            <p:cNvPr id="26" name="Straight Connector 25"/>
            <p:cNvCxnSpPr/>
            <p:nvPr/>
          </p:nvCxnSpPr>
          <p:spPr bwMode="auto">
            <a:xfrm flipV="1">
              <a:off x="1668316" y="1949845"/>
              <a:ext cx="7418667" cy="2112"/>
            </a:xfrm>
            <a:prstGeom prst="line">
              <a:avLst/>
            </a:prstGeom>
            <a:solidFill>
              <a:srgbClr val="6C7472"/>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1677616" y="2887059"/>
              <a:ext cx="7373591" cy="1932"/>
            </a:xfrm>
            <a:prstGeom prst="line">
              <a:avLst/>
            </a:prstGeom>
            <a:solidFill>
              <a:srgbClr val="6C7472"/>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1631071" y="3786055"/>
              <a:ext cx="7405425" cy="2985"/>
            </a:xfrm>
            <a:prstGeom prst="line">
              <a:avLst/>
            </a:prstGeom>
            <a:solidFill>
              <a:srgbClr val="6C7472"/>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1619672" y="4731506"/>
              <a:ext cx="7413647" cy="442"/>
            </a:xfrm>
            <a:prstGeom prst="line">
              <a:avLst/>
            </a:prstGeom>
            <a:solidFill>
              <a:srgbClr val="6C7472"/>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p:nvPr/>
          </p:nvCxnSpPr>
          <p:spPr bwMode="auto">
            <a:xfrm>
              <a:off x="3684428" y="908720"/>
              <a:ext cx="0" cy="5616624"/>
            </a:xfrm>
            <a:prstGeom prst="line">
              <a:avLst/>
            </a:prstGeom>
            <a:solidFill>
              <a:srgbClr val="6C7472"/>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Connector 74"/>
            <p:cNvCxnSpPr/>
            <p:nvPr/>
          </p:nvCxnSpPr>
          <p:spPr bwMode="auto">
            <a:xfrm>
              <a:off x="1631071" y="5645743"/>
              <a:ext cx="7405425" cy="15505"/>
            </a:xfrm>
            <a:prstGeom prst="line">
              <a:avLst/>
            </a:prstGeom>
            <a:solidFill>
              <a:srgbClr val="6C7472"/>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err="1">
                <a:solidFill>
                  <a:schemeClr val="tx1"/>
                </a:solidFill>
                <a:latin typeface="Georgia" charset="0"/>
                <a:ea typeface="ＭＳ Ｐゴシック" charset="0"/>
                <a:cs typeface="ＭＳ Ｐゴシック" charset="0"/>
              </a:rPr>
              <a:t>Three dimensions of God’s love</a:t>
            </a:r>
            <a:endParaRPr lang="en-US" sz="3400" dirty="0">
              <a:solidFill>
                <a:schemeClr val="tx1"/>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sp>
        <p:nvSpPr>
          <p:cNvPr id="47" name="TextBox 66"/>
          <p:cNvSpPr txBox="1">
            <a:spLocks noChangeArrowheads="1"/>
          </p:cNvSpPr>
          <p:nvPr/>
        </p:nvSpPr>
        <p:spPr bwMode="auto">
          <a:xfrm>
            <a:off x="3749669" y="1139608"/>
            <a:ext cx="5190184" cy="66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r>
              <a:rPr lang="en-US" sz="1200" dirty="0" err="1">
                <a:solidFill>
                  <a:srgbClr val="000000"/>
                </a:solidFill>
                <a:latin typeface="Tahoma"/>
                <a:cs typeface="Tahoma"/>
              </a:rPr>
              <a:t>For the word of the Lord is right and true; he is </a:t>
            </a:r>
            <a:r>
              <a:rPr lang="en-US" sz="1200" i="1" dirty="0" err="1">
                <a:solidFill>
                  <a:srgbClr val="000000"/>
                </a:solidFill>
                <a:latin typeface="Tahoma"/>
                <a:cs typeface="Tahoma"/>
              </a:rPr>
              <a:t>faithful </a:t>
            </a:r>
            <a:r>
              <a:rPr lang="en-US" sz="1200" b="1" dirty="0" err="1">
                <a:solidFill>
                  <a:srgbClr val="000000"/>
                </a:solidFill>
                <a:latin typeface="Tahoma"/>
                <a:cs typeface="Tahoma"/>
              </a:rPr>
              <a:t>(´æmunah) </a:t>
            </a:r>
            <a:r>
              <a:rPr lang="en-US" sz="1200" dirty="0" err="1">
                <a:solidFill>
                  <a:srgbClr val="000000"/>
                </a:solidFill>
                <a:latin typeface="Tahoma"/>
                <a:cs typeface="Tahoma"/>
              </a:rPr>
              <a:t>in all he does. The Lord loves </a:t>
            </a:r>
            <a:r>
              <a:rPr lang="en-US" sz="1200" i="1" dirty="0" err="1">
                <a:solidFill>
                  <a:srgbClr val="000000"/>
                </a:solidFill>
                <a:latin typeface="Tahoma"/>
                <a:cs typeface="Tahoma"/>
              </a:rPr>
              <a:t>righteousness </a:t>
            </a:r>
            <a:r>
              <a:rPr lang="en-US" sz="1200" b="1" dirty="0" err="1">
                <a:solidFill>
                  <a:srgbClr val="000000"/>
                </a:solidFill>
                <a:latin typeface="Tahoma"/>
                <a:cs typeface="Tahoma"/>
              </a:rPr>
              <a:t>(sedaqah) </a:t>
            </a:r>
            <a:r>
              <a:rPr lang="en-US" sz="1200" dirty="0" err="1">
                <a:solidFill>
                  <a:srgbClr val="000000"/>
                </a:solidFill>
                <a:latin typeface="Tahoma"/>
                <a:cs typeface="Tahoma"/>
              </a:rPr>
              <a:t>and justice; the earth is full of his unfailing </a:t>
            </a:r>
            <a:r>
              <a:rPr lang="en-US" sz="1200" i="1" dirty="0" err="1">
                <a:solidFill>
                  <a:srgbClr val="000000"/>
                </a:solidFill>
                <a:latin typeface="Tahoma"/>
                <a:cs typeface="Tahoma"/>
              </a:rPr>
              <a:t>love </a:t>
            </a:r>
            <a:r>
              <a:rPr lang="en-US" sz="1200" b="1" dirty="0" err="1">
                <a:solidFill>
                  <a:srgbClr val="000000"/>
                </a:solidFill>
                <a:latin typeface="Tahoma"/>
                <a:cs typeface="Tahoma"/>
              </a:rPr>
              <a:t>(hæsæd).</a:t>
            </a:r>
            <a:endParaRPr lang="en-US" sz="1200" b="1" dirty="0">
              <a:solidFill>
                <a:srgbClr val="000000"/>
              </a:solidFill>
              <a:latin typeface="Tahoma"/>
              <a:cs typeface="Tahoma"/>
            </a:endParaRPr>
          </a:p>
        </p:txBody>
      </p:sp>
      <p:sp>
        <p:nvSpPr>
          <p:cNvPr id="48" name="TextBox 40"/>
          <p:cNvSpPr txBox="1">
            <a:spLocks noChangeArrowheads="1"/>
          </p:cNvSpPr>
          <p:nvPr/>
        </p:nvSpPr>
        <p:spPr bwMode="auto">
          <a:xfrm>
            <a:off x="1714047" y="1342247"/>
            <a:ext cx="1970381" cy="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1200" dirty="0" err="1">
                <a:solidFill>
                  <a:srgbClr val="000000"/>
                </a:solidFill>
                <a:latin typeface="Tahoma"/>
                <a:cs typeface="Tahoma"/>
              </a:rPr>
              <a:t>Psalm 33:4-5</a:t>
            </a:r>
            <a:endParaRPr lang="en-US" sz="1200" dirty="0">
              <a:solidFill>
                <a:srgbClr val="000000"/>
              </a:solidFill>
              <a:latin typeface="Tahoma"/>
              <a:cs typeface="Tahoma"/>
            </a:endParaRPr>
          </a:p>
        </p:txBody>
      </p:sp>
      <p:sp>
        <p:nvSpPr>
          <p:cNvPr id="66" name="TextBox 40"/>
          <p:cNvSpPr txBox="1">
            <a:spLocks noChangeArrowheads="1"/>
          </p:cNvSpPr>
          <p:nvPr/>
        </p:nvSpPr>
        <p:spPr bwMode="auto">
          <a:xfrm>
            <a:off x="1728850" y="2288196"/>
            <a:ext cx="1955578" cy="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1200" dirty="0" err="1">
                <a:solidFill>
                  <a:srgbClr val="000000"/>
                </a:solidFill>
                <a:latin typeface="Tahoma"/>
                <a:cs typeface="Tahoma"/>
              </a:rPr>
              <a:t>Psalm 36:5-6</a:t>
            </a:r>
            <a:endParaRPr lang="en-US" sz="1200" dirty="0">
              <a:solidFill>
                <a:srgbClr val="000000"/>
              </a:solidFill>
              <a:latin typeface="Tahoma"/>
              <a:cs typeface="Tahoma"/>
            </a:endParaRPr>
          </a:p>
        </p:txBody>
      </p:sp>
      <p:sp>
        <p:nvSpPr>
          <p:cNvPr id="67" name="TextBox 40"/>
          <p:cNvSpPr txBox="1">
            <a:spLocks noChangeArrowheads="1"/>
          </p:cNvSpPr>
          <p:nvPr/>
        </p:nvSpPr>
        <p:spPr bwMode="auto">
          <a:xfrm>
            <a:off x="1728850" y="3197030"/>
            <a:ext cx="1955578" cy="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1200" dirty="0" err="1">
                <a:solidFill>
                  <a:srgbClr val="000000"/>
                </a:solidFill>
                <a:latin typeface="Tahoma"/>
                <a:cs typeface="Tahoma"/>
              </a:rPr>
              <a:t>Psalm 40:10</a:t>
            </a:r>
            <a:endParaRPr lang="en-US" sz="1200" dirty="0">
              <a:solidFill>
                <a:srgbClr val="000000"/>
              </a:solidFill>
              <a:latin typeface="Tahoma"/>
              <a:cs typeface="Tahoma"/>
            </a:endParaRPr>
          </a:p>
        </p:txBody>
      </p:sp>
      <p:sp>
        <p:nvSpPr>
          <p:cNvPr id="68" name="TextBox 40"/>
          <p:cNvSpPr txBox="1">
            <a:spLocks noChangeArrowheads="1"/>
          </p:cNvSpPr>
          <p:nvPr/>
        </p:nvSpPr>
        <p:spPr bwMode="auto">
          <a:xfrm>
            <a:off x="1728850" y="4127687"/>
            <a:ext cx="1960245" cy="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1200" dirty="0" err="1">
                <a:solidFill>
                  <a:srgbClr val="000000"/>
                </a:solidFill>
                <a:latin typeface="Tahoma"/>
                <a:cs typeface="Tahoma"/>
              </a:rPr>
              <a:t>Psalm 88:11-12</a:t>
            </a:r>
            <a:endParaRPr lang="en-US" sz="1200" dirty="0">
              <a:solidFill>
                <a:srgbClr val="000000"/>
              </a:solidFill>
              <a:latin typeface="Tahoma"/>
              <a:cs typeface="Tahoma"/>
            </a:endParaRPr>
          </a:p>
        </p:txBody>
      </p:sp>
      <p:sp>
        <p:nvSpPr>
          <p:cNvPr id="69" name="TextBox 40"/>
          <p:cNvSpPr txBox="1">
            <a:spLocks noChangeArrowheads="1"/>
          </p:cNvSpPr>
          <p:nvPr/>
        </p:nvSpPr>
        <p:spPr bwMode="auto">
          <a:xfrm>
            <a:off x="1726364" y="5051999"/>
            <a:ext cx="1958064" cy="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1200" dirty="0" err="1">
                <a:solidFill>
                  <a:srgbClr val="000000"/>
                </a:solidFill>
                <a:latin typeface="Tahoma"/>
                <a:cs typeface="Tahoma"/>
              </a:rPr>
              <a:t>Psalm 98:2-3</a:t>
            </a:r>
            <a:endParaRPr lang="en-US" sz="1200" dirty="0">
              <a:solidFill>
                <a:srgbClr val="000000"/>
              </a:solidFill>
              <a:latin typeface="Tahoma"/>
              <a:cs typeface="Tahoma"/>
            </a:endParaRPr>
          </a:p>
        </p:txBody>
      </p:sp>
      <p:sp>
        <p:nvSpPr>
          <p:cNvPr id="73" name="TextBox 66"/>
          <p:cNvSpPr txBox="1">
            <a:spLocks noChangeArrowheads="1"/>
          </p:cNvSpPr>
          <p:nvPr/>
        </p:nvSpPr>
        <p:spPr bwMode="auto">
          <a:xfrm>
            <a:off x="3749669" y="2083774"/>
            <a:ext cx="5214819" cy="66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200" dirty="0" err="1">
                <a:solidFill>
                  <a:srgbClr val="000000"/>
                </a:solidFill>
                <a:latin typeface="Tahoma"/>
                <a:cs typeface="Tahoma"/>
              </a:rPr>
              <a:t>Your </a:t>
            </a:r>
            <a:r>
              <a:rPr lang="en-US" sz="1200" i="1" dirty="0" err="1">
                <a:solidFill>
                  <a:srgbClr val="000000"/>
                </a:solidFill>
                <a:latin typeface="Tahoma"/>
                <a:cs typeface="Tahoma"/>
              </a:rPr>
              <a:t>love </a:t>
            </a:r>
            <a:r>
              <a:rPr lang="en-US" sz="1200" b="1" dirty="0" err="1">
                <a:solidFill>
                  <a:srgbClr val="000000"/>
                </a:solidFill>
                <a:latin typeface="Tahoma"/>
                <a:cs typeface="Tahoma"/>
              </a:rPr>
              <a:t>(hæsæd)</a:t>
            </a:r>
            <a:r>
              <a:rPr lang="en-US" sz="1200" dirty="0" err="1">
                <a:solidFill>
                  <a:srgbClr val="000000"/>
                </a:solidFill>
                <a:latin typeface="Tahoma"/>
                <a:cs typeface="Tahoma"/>
              </a:rPr>
              <a:t>, O Lord, reaches to the heavens, your </a:t>
            </a:r>
            <a:r>
              <a:rPr lang="en-US" sz="1200" i="1" dirty="0" err="1">
                <a:solidFill>
                  <a:srgbClr val="000000"/>
                </a:solidFill>
                <a:latin typeface="Tahoma"/>
                <a:cs typeface="Tahoma"/>
              </a:rPr>
              <a:t>faithfulness</a:t>
            </a:r>
            <a:r>
              <a:rPr lang="en-US" sz="1200" dirty="0" err="1">
                <a:solidFill>
                  <a:srgbClr val="000000"/>
                </a:solidFill>
                <a:latin typeface="Tahoma"/>
                <a:cs typeface="Tahoma"/>
              </a:rPr>
              <a:t> </a:t>
            </a:r>
            <a:r>
              <a:rPr lang="en-US" sz="1200" b="1" dirty="0" err="1">
                <a:solidFill>
                  <a:srgbClr val="000000"/>
                </a:solidFill>
                <a:latin typeface="Tahoma"/>
                <a:cs typeface="Tahoma"/>
              </a:rPr>
              <a:t>(´æmunah) </a:t>
            </a:r>
            <a:r>
              <a:rPr lang="en-US" sz="1200" dirty="0" err="1">
                <a:solidFill>
                  <a:srgbClr val="000000"/>
                </a:solidFill>
                <a:latin typeface="Tahoma"/>
                <a:cs typeface="Tahoma"/>
              </a:rPr>
              <a:t>to the skies. Your </a:t>
            </a:r>
            <a:r>
              <a:rPr lang="en-US" sz="1200" i="1" dirty="0" err="1">
                <a:solidFill>
                  <a:srgbClr val="000000"/>
                </a:solidFill>
                <a:latin typeface="Tahoma"/>
                <a:cs typeface="Tahoma"/>
              </a:rPr>
              <a:t>righteousness</a:t>
            </a:r>
            <a:r>
              <a:rPr lang="en-US" sz="1200" dirty="0" err="1">
                <a:solidFill>
                  <a:srgbClr val="000000"/>
                </a:solidFill>
                <a:latin typeface="Tahoma"/>
                <a:cs typeface="Tahoma"/>
              </a:rPr>
              <a:t> </a:t>
            </a:r>
            <a:r>
              <a:rPr lang="en-US" sz="1200" b="1" dirty="0" err="1">
                <a:solidFill>
                  <a:srgbClr val="000000"/>
                </a:solidFill>
                <a:latin typeface="Tahoma"/>
                <a:cs typeface="Tahoma"/>
              </a:rPr>
              <a:t>(sedaqah) </a:t>
            </a:r>
            <a:r>
              <a:rPr lang="en-US" sz="1200" dirty="0" err="1">
                <a:solidFill>
                  <a:srgbClr val="000000"/>
                </a:solidFill>
                <a:latin typeface="Tahoma"/>
                <a:cs typeface="Tahoma"/>
              </a:rPr>
              <a:t>is like the mighty mountains, your justice like the great deep.</a:t>
            </a:r>
            <a:endParaRPr lang="en-US" sz="1200" b="1" dirty="0">
              <a:solidFill>
                <a:srgbClr val="000000"/>
              </a:solidFill>
              <a:latin typeface="Tahoma"/>
              <a:cs typeface="Tahoma"/>
            </a:endParaRPr>
          </a:p>
        </p:txBody>
      </p:sp>
      <p:sp>
        <p:nvSpPr>
          <p:cNvPr id="76" name="TextBox 66"/>
          <p:cNvSpPr txBox="1">
            <a:spLocks noChangeArrowheads="1"/>
          </p:cNvSpPr>
          <p:nvPr/>
        </p:nvSpPr>
        <p:spPr bwMode="auto">
          <a:xfrm>
            <a:off x="3749669" y="3005539"/>
            <a:ext cx="5214819" cy="66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200" dirty="0" err="1">
                <a:solidFill>
                  <a:srgbClr val="000000"/>
                </a:solidFill>
                <a:latin typeface="Tahoma"/>
                <a:cs typeface="Tahoma"/>
              </a:rPr>
              <a:t>I do not hide your </a:t>
            </a:r>
            <a:r>
              <a:rPr lang="en-US" sz="1200" i="1" dirty="0" err="1">
                <a:solidFill>
                  <a:srgbClr val="000000"/>
                </a:solidFill>
                <a:latin typeface="Tahoma"/>
                <a:cs typeface="Tahoma"/>
              </a:rPr>
              <a:t>righteousness </a:t>
            </a:r>
            <a:r>
              <a:rPr lang="en-US" sz="1200" b="1" dirty="0" err="1">
                <a:solidFill>
                  <a:srgbClr val="000000"/>
                </a:solidFill>
                <a:latin typeface="Tahoma"/>
                <a:cs typeface="Tahoma"/>
              </a:rPr>
              <a:t>(sedaqah) </a:t>
            </a:r>
            <a:r>
              <a:rPr lang="en-US" sz="1200" dirty="0" err="1">
                <a:solidFill>
                  <a:srgbClr val="000000"/>
                </a:solidFill>
                <a:latin typeface="Tahoma"/>
                <a:cs typeface="Tahoma"/>
              </a:rPr>
              <a:t>in my heart; I speak of your faithfulness and salvation. I do not conceal your </a:t>
            </a:r>
            <a:r>
              <a:rPr lang="en-US" sz="1200" i="1" dirty="0" err="1">
                <a:solidFill>
                  <a:srgbClr val="000000"/>
                </a:solidFill>
                <a:latin typeface="Tahoma"/>
                <a:cs typeface="Tahoma"/>
              </a:rPr>
              <a:t>love </a:t>
            </a:r>
            <a:r>
              <a:rPr lang="en-US" sz="1200" b="1" dirty="0" err="1">
                <a:solidFill>
                  <a:srgbClr val="000000"/>
                </a:solidFill>
                <a:latin typeface="Tahoma"/>
                <a:cs typeface="Tahoma"/>
              </a:rPr>
              <a:t>(hæsæd) </a:t>
            </a:r>
            <a:r>
              <a:rPr lang="en-US" sz="1200" dirty="0" err="1">
                <a:solidFill>
                  <a:srgbClr val="000000"/>
                </a:solidFill>
                <a:latin typeface="Tahoma"/>
                <a:cs typeface="Tahoma"/>
              </a:rPr>
              <a:t>and your </a:t>
            </a:r>
            <a:r>
              <a:rPr lang="en-US" sz="1200" i="1" dirty="0" err="1">
                <a:solidFill>
                  <a:srgbClr val="000000"/>
                </a:solidFill>
                <a:latin typeface="Tahoma"/>
                <a:cs typeface="Tahoma"/>
              </a:rPr>
              <a:t>truth</a:t>
            </a:r>
            <a:r>
              <a:rPr lang="en-US" sz="1200" dirty="0" err="1">
                <a:solidFill>
                  <a:srgbClr val="000000"/>
                </a:solidFill>
                <a:latin typeface="Tahoma"/>
                <a:cs typeface="Tahoma"/>
              </a:rPr>
              <a:t> </a:t>
            </a:r>
            <a:r>
              <a:rPr lang="en-US" sz="1200" b="1" dirty="0" err="1">
                <a:solidFill>
                  <a:srgbClr val="000000"/>
                </a:solidFill>
                <a:latin typeface="Tahoma"/>
                <a:cs typeface="Tahoma"/>
              </a:rPr>
              <a:t>(´æmunah)</a:t>
            </a:r>
            <a:r>
              <a:rPr lang="en-US" sz="1200" dirty="0" err="1">
                <a:solidFill>
                  <a:srgbClr val="000000"/>
                </a:solidFill>
                <a:latin typeface="Tahoma"/>
                <a:cs typeface="Tahoma"/>
              </a:rPr>
              <a:t> from the great assembly.</a:t>
            </a:r>
            <a:endParaRPr lang="en-US" sz="1200" b="1" dirty="0">
              <a:solidFill>
                <a:srgbClr val="000000"/>
              </a:solidFill>
              <a:latin typeface="Tahoma"/>
              <a:cs typeface="Tahoma"/>
            </a:endParaRPr>
          </a:p>
        </p:txBody>
      </p:sp>
      <p:sp>
        <p:nvSpPr>
          <p:cNvPr id="77" name="TextBox 66"/>
          <p:cNvSpPr txBox="1">
            <a:spLocks noChangeArrowheads="1"/>
          </p:cNvSpPr>
          <p:nvPr/>
        </p:nvSpPr>
        <p:spPr bwMode="auto">
          <a:xfrm>
            <a:off x="3749669" y="3931347"/>
            <a:ext cx="5214819" cy="66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200" dirty="0" err="1">
                <a:solidFill>
                  <a:srgbClr val="000000"/>
                </a:solidFill>
                <a:latin typeface="Tahoma"/>
                <a:cs typeface="Tahoma"/>
              </a:rPr>
              <a:t>Is your </a:t>
            </a:r>
            <a:r>
              <a:rPr lang="en-US" sz="1200" i="1" dirty="0" err="1">
                <a:solidFill>
                  <a:srgbClr val="000000"/>
                </a:solidFill>
                <a:latin typeface="Tahoma"/>
                <a:cs typeface="Tahoma"/>
              </a:rPr>
              <a:t>love </a:t>
            </a:r>
            <a:r>
              <a:rPr lang="en-US" sz="1200" b="1" dirty="0" err="1">
                <a:solidFill>
                  <a:srgbClr val="000000"/>
                </a:solidFill>
                <a:latin typeface="Tahoma"/>
                <a:cs typeface="Tahoma"/>
              </a:rPr>
              <a:t>(hæsæd) </a:t>
            </a:r>
            <a:r>
              <a:rPr lang="en-US" sz="1200" dirty="0" err="1">
                <a:solidFill>
                  <a:srgbClr val="000000"/>
                </a:solidFill>
                <a:latin typeface="Tahoma"/>
                <a:cs typeface="Tahoma"/>
              </a:rPr>
              <a:t>declared in the grave, your </a:t>
            </a:r>
            <a:r>
              <a:rPr lang="en-US" sz="1200" i="1" dirty="0" err="1">
                <a:solidFill>
                  <a:srgbClr val="000000"/>
                </a:solidFill>
                <a:latin typeface="Tahoma"/>
                <a:cs typeface="Tahoma"/>
              </a:rPr>
              <a:t>faithfulness </a:t>
            </a:r>
            <a:r>
              <a:rPr lang="en-US" sz="1200" b="1" dirty="0" err="1">
                <a:solidFill>
                  <a:srgbClr val="000000"/>
                </a:solidFill>
                <a:latin typeface="Tahoma"/>
                <a:cs typeface="Tahoma"/>
              </a:rPr>
              <a:t>(´æmunah) </a:t>
            </a:r>
            <a:r>
              <a:rPr lang="en-US" sz="1200" dirty="0" err="1">
                <a:solidFill>
                  <a:srgbClr val="000000"/>
                </a:solidFill>
                <a:latin typeface="Tahoma"/>
                <a:cs typeface="Tahoma"/>
              </a:rPr>
              <a:t>in destruction? Are your wonders known in the place of darness, or your </a:t>
            </a:r>
            <a:r>
              <a:rPr lang="en-US" sz="1200" i="1" dirty="0" err="1">
                <a:solidFill>
                  <a:srgbClr val="000000"/>
                </a:solidFill>
                <a:latin typeface="Tahoma"/>
                <a:cs typeface="Tahoma"/>
              </a:rPr>
              <a:t>righteousness </a:t>
            </a:r>
            <a:r>
              <a:rPr lang="en-US" sz="1200" b="1" i="1" dirty="0" err="1">
                <a:solidFill>
                  <a:srgbClr val="000000"/>
                </a:solidFill>
                <a:latin typeface="Tahoma"/>
                <a:cs typeface="Tahoma"/>
              </a:rPr>
              <a:t>(sedeqah)</a:t>
            </a:r>
            <a:r>
              <a:rPr lang="en-US" sz="1200" i="1" dirty="0" err="1">
                <a:solidFill>
                  <a:srgbClr val="000000"/>
                </a:solidFill>
                <a:latin typeface="Tahoma"/>
                <a:cs typeface="Tahoma"/>
              </a:rPr>
              <a:t> deeds in the land of oblivion?</a:t>
            </a:r>
            <a:endParaRPr lang="en-US" sz="1200" b="1" dirty="0">
              <a:solidFill>
                <a:srgbClr val="000000"/>
              </a:solidFill>
              <a:latin typeface="Tahoma"/>
              <a:cs typeface="Tahoma"/>
            </a:endParaRPr>
          </a:p>
        </p:txBody>
      </p:sp>
      <p:sp>
        <p:nvSpPr>
          <p:cNvPr id="21" name="TextBox 40"/>
          <p:cNvSpPr txBox="1">
            <a:spLocks noChangeArrowheads="1"/>
          </p:cNvSpPr>
          <p:nvPr/>
        </p:nvSpPr>
        <p:spPr bwMode="auto">
          <a:xfrm>
            <a:off x="1728852" y="5962586"/>
            <a:ext cx="1955578" cy="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algn="ctr" eaLnBrk="1" hangingPunct="1"/>
            <a:r>
              <a:rPr lang="en-US" sz="1200" dirty="0" err="1">
                <a:solidFill>
                  <a:srgbClr val="000000"/>
                </a:solidFill>
                <a:latin typeface="Tahoma"/>
                <a:cs typeface="Tahoma"/>
              </a:rPr>
              <a:t>Psalm 119:75-76</a:t>
            </a:r>
            <a:endParaRPr lang="en-US" sz="1200" dirty="0">
              <a:solidFill>
                <a:srgbClr val="000000"/>
              </a:solidFill>
              <a:latin typeface="Tahoma"/>
              <a:cs typeface="Tahoma"/>
            </a:endParaRPr>
          </a:p>
        </p:txBody>
      </p:sp>
      <p:sp>
        <p:nvSpPr>
          <p:cNvPr id="29" name="TextBox 66"/>
          <p:cNvSpPr txBox="1">
            <a:spLocks noChangeArrowheads="1"/>
          </p:cNvSpPr>
          <p:nvPr/>
        </p:nvSpPr>
        <p:spPr bwMode="auto">
          <a:xfrm>
            <a:off x="3749669" y="4853114"/>
            <a:ext cx="5214819" cy="66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200" dirty="0" err="1">
                <a:solidFill>
                  <a:srgbClr val="000000"/>
                </a:solidFill>
                <a:latin typeface="Tahoma"/>
                <a:cs typeface="Tahoma"/>
              </a:rPr>
              <a:t>The Lord has made his salvation known and revealed his </a:t>
            </a:r>
            <a:r>
              <a:rPr lang="en-US" sz="1200" i="1" dirty="0" err="1">
                <a:solidFill>
                  <a:srgbClr val="000000"/>
                </a:solidFill>
                <a:latin typeface="Tahoma"/>
                <a:cs typeface="Tahoma"/>
              </a:rPr>
              <a:t>righteousness</a:t>
            </a:r>
            <a:r>
              <a:rPr lang="en-US" sz="1200" dirty="0" err="1">
                <a:solidFill>
                  <a:srgbClr val="000000"/>
                </a:solidFill>
                <a:latin typeface="Tahoma"/>
                <a:cs typeface="Tahoma"/>
              </a:rPr>
              <a:t> </a:t>
            </a:r>
            <a:r>
              <a:rPr lang="en-US" sz="1200" b="1" dirty="0" err="1">
                <a:solidFill>
                  <a:srgbClr val="000000"/>
                </a:solidFill>
                <a:latin typeface="Tahoma"/>
                <a:cs typeface="Tahoma"/>
              </a:rPr>
              <a:t>(sedaqah)</a:t>
            </a:r>
            <a:r>
              <a:rPr lang="en-US" sz="1200" dirty="0" err="1">
                <a:solidFill>
                  <a:srgbClr val="000000"/>
                </a:solidFill>
                <a:latin typeface="Tahoma"/>
                <a:cs typeface="Tahoma"/>
              </a:rPr>
              <a:t> to the nations. He has remembered his </a:t>
            </a:r>
            <a:r>
              <a:rPr lang="en-US" sz="1200" i="1" dirty="0" err="1">
                <a:solidFill>
                  <a:srgbClr val="000000"/>
                </a:solidFill>
                <a:latin typeface="Tahoma"/>
                <a:cs typeface="Tahoma"/>
              </a:rPr>
              <a:t>love </a:t>
            </a:r>
            <a:r>
              <a:rPr lang="en-US" sz="1200" b="1" dirty="0" err="1">
                <a:solidFill>
                  <a:srgbClr val="000000"/>
                </a:solidFill>
                <a:latin typeface="Tahoma"/>
                <a:cs typeface="Tahoma"/>
              </a:rPr>
              <a:t>(hæsæd) </a:t>
            </a:r>
            <a:r>
              <a:rPr lang="en-US" sz="1200" dirty="0" err="1">
                <a:solidFill>
                  <a:srgbClr val="000000"/>
                </a:solidFill>
                <a:latin typeface="Tahoma"/>
                <a:cs typeface="Tahoma"/>
              </a:rPr>
              <a:t>and his </a:t>
            </a:r>
            <a:r>
              <a:rPr lang="en-US" sz="1200" i="1" dirty="0" err="1">
                <a:solidFill>
                  <a:srgbClr val="000000"/>
                </a:solidFill>
                <a:latin typeface="Tahoma"/>
                <a:cs typeface="Tahoma"/>
              </a:rPr>
              <a:t>faithfulness </a:t>
            </a:r>
            <a:r>
              <a:rPr lang="en-US" sz="1200" b="1" dirty="0" err="1">
                <a:solidFill>
                  <a:srgbClr val="000000"/>
                </a:solidFill>
                <a:latin typeface="Tahoma"/>
                <a:cs typeface="Tahoma"/>
              </a:rPr>
              <a:t>(´æmunah) </a:t>
            </a:r>
            <a:r>
              <a:rPr lang="en-US" sz="1200" dirty="0" err="1">
                <a:solidFill>
                  <a:srgbClr val="000000"/>
                </a:solidFill>
                <a:latin typeface="Tahoma"/>
                <a:cs typeface="Tahoma"/>
              </a:rPr>
              <a:t>to the house of Israel.</a:t>
            </a:r>
            <a:endParaRPr lang="en-US" sz="1200" b="1" dirty="0">
              <a:solidFill>
                <a:srgbClr val="000000"/>
              </a:solidFill>
              <a:latin typeface="Tahoma"/>
              <a:cs typeface="Tahoma"/>
            </a:endParaRPr>
          </a:p>
        </p:txBody>
      </p:sp>
      <p:sp>
        <p:nvSpPr>
          <p:cNvPr id="31" name="TextBox 66"/>
          <p:cNvSpPr txBox="1">
            <a:spLocks noChangeArrowheads="1"/>
          </p:cNvSpPr>
          <p:nvPr/>
        </p:nvSpPr>
        <p:spPr bwMode="auto">
          <a:xfrm>
            <a:off x="3749669" y="5778922"/>
            <a:ext cx="5214819" cy="66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200" dirty="0" err="1">
                <a:solidFill>
                  <a:srgbClr val="000000"/>
                </a:solidFill>
                <a:latin typeface="Tahoma"/>
                <a:cs typeface="Tahoma"/>
              </a:rPr>
              <a:t>I know, O Lord, that your laws are </a:t>
            </a:r>
            <a:r>
              <a:rPr lang="en-US" sz="1200" i="1" dirty="0" err="1">
                <a:solidFill>
                  <a:srgbClr val="000000"/>
                </a:solidFill>
                <a:latin typeface="Tahoma"/>
                <a:cs typeface="Tahoma"/>
              </a:rPr>
              <a:t>righteous </a:t>
            </a:r>
            <a:r>
              <a:rPr lang="en-US" sz="1200" b="1" dirty="0" err="1">
                <a:solidFill>
                  <a:srgbClr val="000000"/>
                </a:solidFill>
                <a:latin typeface="Tahoma"/>
                <a:cs typeface="Tahoma"/>
              </a:rPr>
              <a:t>(sedaqah)</a:t>
            </a:r>
            <a:r>
              <a:rPr lang="en-US" sz="1200" dirty="0" err="1">
                <a:solidFill>
                  <a:srgbClr val="000000"/>
                </a:solidFill>
                <a:latin typeface="Tahoma"/>
                <a:cs typeface="Tahoma"/>
              </a:rPr>
              <a:t>, and in </a:t>
            </a:r>
            <a:r>
              <a:rPr lang="en-US" sz="1200" i="1" dirty="0" err="1">
                <a:solidFill>
                  <a:srgbClr val="000000"/>
                </a:solidFill>
                <a:latin typeface="Tahoma"/>
                <a:cs typeface="Tahoma"/>
              </a:rPr>
              <a:t>faithfulness </a:t>
            </a:r>
            <a:r>
              <a:rPr lang="en-US" sz="1200" b="1" dirty="0" err="1">
                <a:solidFill>
                  <a:srgbClr val="000000"/>
                </a:solidFill>
                <a:latin typeface="Tahoma"/>
                <a:cs typeface="Tahoma"/>
              </a:rPr>
              <a:t>(´æmunah) </a:t>
            </a:r>
            <a:r>
              <a:rPr lang="en-US" sz="1200" dirty="0" err="1">
                <a:solidFill>
                  <a:srgbClr val="000000"/>
                </a:solidFill>
                <a:latin typeface="Tahoma"/>
                <a:cs typeface="Tahoma"/>
              </a:rPr>
              <a:t>you have afflicted me. May your unfailing </a:t>
            </a:r>
            <a:r>
              <a:rPr lang="en-US" sz="1200" i="1" dirty="0" err="1">
                <a:solidFill>
                  <a:srgbClr val="000000"/>
                </a:solidFill>
                <a:latin typeface="Tahoma"/>
                <a:cs typeface="Tahoma"/>
              </a:rPr>
              <a:t>love </a:t>
            </a:r>
            <a:r>
              <a:rPr lang="en-US" sz="1200" b="1" dirty="0" err="1">
                <a:solidFill>
                  <a:srgbClr val="000000"/>
                </a:solidFill>
                <a:latin typeface="Tahoma"/>
                <a:cs typeface="Tahoma"/>
              </a:rPr>
              <a:t>(hæsæd)</a:t>
            </a:r>
            <a:r>
              <a:rPr lang="en-US" sz="1200" dirty="0" err="1">
                <a:solidFill>
                  <a:srgbClr val="000000"/>
                </a:solidFill>
                <a:latin typeface="Tahoma"/>
                <a:cs typeface="Tahoma"/>
              </a:rPr>
              <a:t> be my comfort.</a:t>
            </a:r>
            <a:endParaRPr lang="en-US" sz="1200" b="1" dirty="0">
              <a:solidFill>
                <a:srgbClr val="000000"/>
              </a:solidFill>
              <a:latin typeface="Tahoma"/>
              <a:cs typeface="Tahoma"/>
            </a:endParaRPr>
          </a:p>
        </p:txBody>
      </p:sp>
    </p:spTree>
    <p:extLst>
      <p:ext uri="{BB962C8B-B14F-4D97-AF65-F5344CB8AC3E}">
        <p14:creationId xmlns:p14="http://schemas.microsoft.com/office/powerpoint/2010/main" val="19674274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1000"/>
                                        <p:tgtEl>
                                          <p:spTgt spid="6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1000"/>
                                        <p:tgtEl>
                                          <p:spTgt spid="68"/>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66" grpId="0"/>
      <p:bldP spid="67" grpId="0"/>
      <p:bldP spid="68" grpId="0"/>
      <p:bldP spid="69" grpId="0"/>
      <p:bldP spid="73" grpId="0"/>
      <p:bldP spid="76" grpId="0"/>
      <p:bldP spid="77" grpId="0"/>
      <p:bldP spid="21" grpId="0"/>
      <p:bldP spid="29"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patience:</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Enduring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412776"/>
            <a:ext cx="5688632" cy="954107"/>
          </a:xfrm>
          <a:prstGeom prst="rect">
            <a:avLst/>
          </a:prstGeom>
          <a:noFill/>
        </p:spPr>
        <p:txBody>
          <a:bodyPr wrap="square" rtlCol="0">
            <a:spAutoFit/>
          </a:bodyPr>
          <a:lstStyle/>
          <a:p>
            <a:r>
              <a:rPr lang="en-US" sz="1400" dirty="0">
                <a:latin typeface="Tahoma"/>
                <a:cs typeface="Tahoma"/>
              </a:rPr>
              <a:t>On the spiritual color wheel (page 59), patience has been placed in the justice segment (green), slightly overlapping with grace (blue). The dimension of grace that is contained in patience is urgently needed when people are striving for justice. </a:t>
            </a:r>
          </a:p>
        </p:txBody>
      </p:sp>
      <p:sp>
        <p:nvSpPr>
          <p:cNvPr id="11" name="TextBox 10"/>
          <p:cNvSpPr txBox="1"/>
          <p:nvPr/>
        </p:nvSpPr>
        <p:spPr>
          <a:xfrm>
            <a:off x="2411760" y="2617993"/>
            <a:ext cx="5688632" cy="1169551"/>
          </a:xfrm>
          <a:prstGeom prst="rect">
            <a:avLst/>
          </a:prstGeom>
          <a:noFill/>
        </p:spPr>
        <p:txBody>
          <a:bodyPr wrap="square" rtlCol="0">
            <a:spAutoFit/>
          </a:bodyPr>
          <a:lstStyle/>
          <a:p>
            <a:r>
              <a:rPr lang="en-US" sz="1400" dirty="0">
                <a:latin typeface="Tahoma"/>
                <a:cs typeface="Tahoma"/>
              </a:rPr>
              <a:t>“Be patient, then, brothers, until the Lord’s coming. See how the farmer waits for the land to yield its valuable crop and how patient he is for the autumn and spring rains. You too, be patient and stand firm, because the Lord’s coming is near. Don’t grumble against each other, brothers, or you will be judged.”</a:t>
            </a:r>
          </a:p>
        </p:txBody>
      </p:sp>
      <p:sp>
        <p:nvSpPr>
          <p:cNvPr id="13" name="TextBox 12"/>
          <p:cNvSpPr txBox="1"/>
          <p:nvPr/>
        </p:nvSpPr>
        <p:spPr>
          <a:xfrm>
            <a:off x="2411760" y="2337850"/>
            <a:ext cx="6408712" cy="307777"/>
          </a:xfrm>
          <a:prstGeom prst="rect">
            <a:avLst/>
          </a:prstGeom>
          <a:noFill/>
        </p:spPr>
        <p:txBody>
          <a:bodyPr wrap="square" rtlCol="0">
            <a:spAutoFit/>
          </a:bodyPr>
          <a:lstStyle/>
          <a:p>
            <a:r>
              <a:rPr lang="en-US" sz="1400" b="1" dirty="0">
                <a:latin typeface="Tahoma"/>
                <a:cs typeface="Tahoma"/>
              </a:rPr>
              <a:t>Key Bible passage: James 5:7-9</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46757"/>
            <a:ext cx="1548190" cy="1548190"/>
          </a:xfrm>
          <a:prstGeom prst="rect">
            <a:avLst/>
          </a:prstGeom>
        </p:spPr>
      </p:pic>
      <p:sp>
        <p:nvSpPr>
          <p:cNvPr id="5" name="TextBox 4">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
        <p:nvSpPr>
          <p:cNvPr id="10" name="TextBox 9"/>
          <p:cNvSpPr txBox="1"/>
          <p:nvPr/>
        </p:nvSpPr>
        <p:spPr>
          <a:xfrm>
            <a:off x="2411760" y="1133831"/>
            <a:ext cx="6408712"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4018337"/>
            <a:ext cx="5688632" cy="738664"/>
          </a:xfrm>
          <a:prstGeom prst="rect">
            <a:avLst/>
          </a:prstGeom>
          <a:noFill/>
        </p:spPr>
        <p:txBody>
          <a:bodyPr wrap="square" rtlCol="0">
            <a:spAutoFit/>
          </a:bodyPr>
          <a:lstStyle/>
          <a:p>
            <a:r>
              <a:rPr lang="en-US" sz="1400" dirty="0">
                <a:latin typeface="Tahoma"/>
                <a:cs typeface="Tahoma"/>
              </a:rPr>
              <a:t>Matthew 18:21-35; Romans 9:22-23; 1 Corinthians 13:4; Colossians 3:12-14; 1 Thessalonians 5:14-15; 2 Timothy 3:10-12; 2 Timothy 4:1-8; Hebrews 6:10-20; James 1:2-4; James 5:7-12; 2 Peter 3:4-16</a:t>
            </a:r>
          </a:p>
        </p:txBody>
      </p:sp>
      <p:sp>
        <p:nvSpPr>
          <p:cNvPr id="14" name="TextBox 13"/>
          <p:cNvSpPr txBox="1"/>
          <p:nvPr/>
        </p:nvSpPr>
        <p:spPr>
          <a:xfrm>
            <a:off x="2411760" y="3743864"/>
            <a:ext cx="6408712" cy="30777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Tree>
    <p:extLst>
      <p:ext uri="{BB962C8B-B14F-4D97-AF65-F5344CB8AC3E}">
        <p14:creationId xmlns:p14="http://schemas.microsoft.com/office/powerpoint/2010/main" val="9984087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joy:</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Rejoicing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467544" y="4204826"/>
            <a:ext cx="1961648" cy="1600438"/>
          </a:xfrm>
          <a:prstGeom prst="rect">
            <a:avLst/>
          </a:prstGeom>
          <a:noFill/>
        </p:spPr>
        <p:txBody>
          <a:bodyPr wrap="square" rtlCol="0" anchor="b">
            <a:spAutoFit/>
          </a:bodyPr>
          <a:lstStyle/>
          <a:p>
            <a:pPr algn="r"/>
            <a:r>
              <a:rPr lang="en-US" sz="1400" i="1" dirty="0">
                <a:latin typeface="Tahoma"/>
                <a:cs typeface="Tahoma"/>
              </a:rPr>
              <a:t>Joy is a happiness that is based on the “joy of the Lord.” Therefore it is independent of the situation you happen to be in.</a:t>
            </a:r>
          </a:p>
        </p:txBody>
      </p:sp>
      <p:sp>
        <p:nvSpPr>
          <p:cNvPr id="33" name="TextBox 32"/>
          <p:cNvSpPr txBox="1"/>
          <p:nvPr/>
        </p:nvSpPr>
        <p:spPr>
          <a:xfrm>
            <a:off x="2411760" y="1170513"/>
            <a:ext cx="5400600" cy="954107"/>
          </a:xfrm>
          <a:prstGeom prst="rect">
            <a:avLst/>
          </a:prstGeom>
          <a:noFill/>
        </p:spPr>
        <p:txBody>
          <a:bodyPr wrap="square" rtlCol="0">
            <a:spAutoFit/>
          </a:bodyPr>
          <a:lstStyle/>
          <a:p>
            <a:r>
              <a:rPr lang="en-US" sz="1400" dirty="0">
                <a:latin typeface="Tahoma"/>
                <a:cs typeface="Tahoma"/>
              </a:rPr>
              <a:t>If joy is your weakness, it would encourage both you and others if you could be more enthusiastic about the Lord and the ministry he has given you. You need to learn not to let your moods be so influenced by your environment. </a:t>
            </a:r>
          </a:p>
        </p:txBody>
      </p:sp>
      <p:sp>
        <p:nvSpPr>
          <p:cNvPr id="11" name="TextBox 10"/>
          <p:cNvSpPr txBox="1"/>
          <p:nvPr/>
        </p:nvSpPr>
        <p:spPr>
          <a:xfrm>
            <a:off x="2411760" y="2364326"/>
            <a:ext cx="5616624" cy="3477876"/>
          </a:xfrm>
          <a:prstGeom prst="rect">
            <a:avLst/>
          </a:prstGeom>
          <a:noFill/>
        </p:spPr>
        <p:txBody>
          <a:bodyPr wrap="square" rtlCol="0">
            <a:spAutoFit/>
          </a:bodyPr>
          <a:lstStyle/>
          <a:p>
            <a:pPr>
              <a:spcBef>
                <a:spcPts val="600"/>
              </a:spcBef>
            </a:pPr>
            <a:r>
              <a:rPr lang="en-US" sz="1400" dirty="0">
                <a:latin typeface="Tahoma"/>
                <a:cs typeface="Tahoma"/>
              </a:rPr>
              <a:t>The Greek term </a:t>
            </a:r>
            <a:r>
              <a:rPr lang="en-US" sz="1400" i="1" dirty="0">
                <a:latin typeface="Tahoma"/>
                <a:cs typeface="Tahoma"/>
              </a:rPr>
              <a:t>chara</a:t>
            </a:r>
            <a:r>
              <a:rPr lang="en-US" sz="1400" dirty="0">
                <a:latin typeface="Tahoma"/>
                <a:cs typeface="Tahoma"/>
              </a:rPr>
              <a:t> refers to a happiness that is based on the “joy of the Lord,“ and is therefore independent of the situation you happen to be in. Joy has nothing to do with a hedonistic striving after fun. It’s more of a “happiness in” than a “happiness about.” It doesn’t ignore the sorrows and pains of life. In fact, the Bible frequently emphasizes that we can have joy in the midst of suffering. </a:t>
            </a:r>
          </a:p>
          <a:p>
            <a:pPr>
              <a:spcBef>
                <a:spcPts val="600"/>
              </a:spcBef>
            </a:pPr>
            <a:r>
              <a:rPr lang="en-US" sz="1400" dirty="0">
                <a:latin typeface="Tahoma"/>
                <a:cs typeface="Tahoma"/>
              </a:rPr>
              <a:t>However, biblical joy should not be confused with the Stoic ideal of an emotionless state of being. In both the Old and the New Testaments, joy is definitely a term that is loaded with emotion. The Gospels teach us with the brightest colors what joy is all about. The more this fruit grows, the better we will be able to share the joy that we have experienced, with others.</a:t>
            </a:r>
          </a:p>
          <a:p>
            <a:pPr>
              <a:spcBef>
                <a:spcPts val="600"/>
              </a:spcBef>
            </a:pPr>
            <a:r>
              <a:rPr lang="en-US" sz="1400" dirty="0">
                <a:latin typeface="Tahoma"/>
                <a:cs typeface="Tahoma"/>
              </a:rPr>
              <a:t>The term </a:t>
            </a:r>
            <a:r>
              <a:rPr lang="en-US" sz="1400" i="1" dirty="0">
                <a:latin typeface="Tahoma"/>
                <a:cs typeface="Tahoma"/>
              </a:rPr>
              <a:t>chara</a:t>
            </a:r>
            <a:r>
              <a:rPr lang="en-US" sz="1400" dirty="0">
                <a:latin typeface="Tahoma"/>
                <a:cs typeface="Tahoma"/>
              </a:rPr>
              <a:t> is closely related to the New Testament term for grace, </a:t>
            </a:r>
            <a:r>
              <a:rPr lang="en-US" sz="1400" i="1" dirty="0">
                <a:latin typeface="Tahoma"/>
                <a:cs typeface="Tahoma"/>
              </a:rPr>
              <a:t>charis</a:t>
            </a:r>
            <a:r>
              <a:rPr lang="en-US" sz="1400" dirty="0">
                <a:latin typeface="Tahoma"/>
                <a:cs typeface="Tahoma"/>
              </a:rPr>
              <a:t>. In effect, we can view the whole gospel as a “word of joy.” Luke in particular makes joy the underlying theme of his gospel.</a:t>
            </a:r>
          </a:p>
        </p:txBody>
      </p:sp>
      <p:sp>
        <p:nvSpPr>
          <p:cNvPr id="13" name="TextBox 12"/>
          <p:cNvSpPr txBox="1"/>
          <p:nvPr/>
        </p:nvSpPr>
        <p:spPr>
          <a:xfrm>
            <a:off x="2411760" y="2091226"/>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32878723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joy:</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Rejoicing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430664"/>
            <a:ext cx="5400600" cy="738664"/>
          </a:xfrm>
          <a:prstGeom prst="rect">
            <a:avLst/>
          </a:prstGeom>
          <a:noFill/>
        </p:spPr>
        <p:txBody>
          <a:bodyPr wrap="square" rtlCol="0">
            <a:spAutoFit/>
          </a:bodyPr>
          <a:lstStyle/>
          <a:p>
            <a:r>
              <a:rPr lang="en-US" sz="1400" dirty="0">
                <a:latin typeface="Tahoma"/>
                <a:cs typeface="Tahoma"/>
              </a:rPr>
              <a:t>Joy is as much an expression of truth (see 1 Cor. 13:6) as of grace (see above). Therefore we have placed it on our spiritual color wheel (page 59) between the red and blue color segments.</a:t>
            </a:r>
          </a:p>
        </p:txBody>
      </p:sp>
      <p:sp>
        <p:nvSpPr>
          <p:cNvPr id="11" name="TextBox 10"/>
          <p:cNvSpPr txBox="1"/>
          <p:nvPr/>
        </p:nvSpPr>
        <p:spPr>
          <a:xfrm>
            <a:off x="2411760" y="2401724"/>
            <a:ext cx="5544616" cy="1384995"/>
          </a:xfrm>
          <a:prstGeom prst="rect">
            <a:avLst/>
          </a:prstGeom>
          <a:noFill/>
        </p:spPr>
        <p:txBody>
          <a:bodyPr wrap="square" rtlCol="0">
            <a:spAutoFit/>
          </a:bodyPr>
          <a:lstStyle/>
          <a:p>
            <a:r>
              <a:rPr lang="en-US" sz="1400" dirty="0">
                <a:latin typeface="Tahoma"/>
                <a:cs typeface="Tahoma"/>
              </a:rPr>
              <a:t>“The seventy-two returned with joy and said, ‘Lord, even the demons submit to us in your name.’ He replied, ‘I saw Satan fall like lightning from heaven. I have given you authority to trample on snakes and scorpions and to overcome all the power of the enemy; nothing will harm you. However, do not rejoice that the spirits submit to you, but rejoice that your names are written in heaven.’”</a:t>
            </a:r>
          </a:p>
        </p:txBody>
      </p:sp>
      <p:sp>
        <p:nvSpPr>
          <p:cNvPr id="13" name="TextBox 12"/>
          <p:cNvSpPr txBox="1"/>
          <p:nvPr/>
        </p:nvSpPr>
        <p:spPr>
          <a:xfrm>
            <a:off x="2411760" y="2136566"/>
            <a:ext cx="5400600" cy="307777"/>
          </a:xfrm>
          <a:prstGeom prst="rect">
            <a:avLst/>
          </a:prstGeom>
          <a:noFill/>
        </p:spPr>
        <p:txBody>
          <a:bodyPr wrap="square" rtlCol="0">
            <a:spAutoFit/>
          </a:bodyPr>
          <a:lstStyle/>
          <a:p>
            <a:r>
              <a:rPr lang="en-US" sz="1400" b="1" dirty="0">
                <a:latin typeface="Tahoma"/>
                <a:cs typeface="Tahoma"/>
              </a:rPr>
              <a:t>Key Bible passage: Luke 10:17-20</a:t>
            </a:r>
          </a:p>
        </p:txBody>
      </p:sp>
      <p:sp>
        <p:nvSpPr>
          <p:cNvPr id="10" name="TextBox 9"/>
          <p:cNvSpPr txBox="1"/>
          <p:nvPr/>
        </p:nvSpPr>
        <p:spPr>
          <a:xfrm>
            <a:off x="2411760" y="1155468"/>
            <a:ext cx="5976664"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4273476"/>
            <a:ext cx="5400600" cy="523220"/>
          </a:xfrm>
          <a:prstGeom prst="rect">
            <a:avLst/>
          </a:prstGeom>
          <a:noFill/>
        </p:spPr>
        <p:txBody>
          <a:bodyPr wrap="square" rtlCol="0">
            <a:spAutoFit/>
          </a:bodyPr>
          <a:lstStyle/>
          <a:p>
            <a:r>
              <a:rPr lang="en-US" sz="1400" dirty="0">
                <a:latin typeface="Tahoma"/>
                <a:cs typeface="Tahoma"/>
              </a:rPr>
              <a:t>John 15:9-11; Acts 5:41-42; Romans 14:17; Philippians 4:1-4; Colossians 1:24; Hebrews 10:34; James 1:2</a:t>
            </a:r>
          </a:p>
        </p:txBody>
      </p:sp>
      <p:sp>
        <p:nvSpPr>
          <p:cNvPr id="14" name="TextBox 13"/>
          <p:cNvSpPr txBox="1"/>
          <p:nvPr/>
        </p:nvSpPr>
        <p:spPr>
          <a:xfrm>
            <a:off x="2411760" y="3981395"/>
            <a:ext cx="5400600" cy="307777"/>
          </a:xfrm>
          <a:prstGeom prst="rect">
            <a:avLst/>
          </a:prstGeom>
          <a:noFill/>
        </p:spPr>
        <p:txBody>
          <a:bodyPr wrap="square" rtlCol="0">
            <a:spAutoFit/>
          </a:bodyPr>
          <a:lstStyle/>
          <a:p>
            <a:r>
              <a:rPr lang="en-US" sz="1400" b="1" dirty="0">
                <a:latin typeface="Tahoma"/>
                <a:cs typeface="Tahoma"/>
              </a:rPr>
              <a:t>For further study</a:t>
            </a:r>
          </a:p>
        </p:txBody>
      </p:sp>
      <p:sp>
        <p:nvSpPr>
          <p:cNvPr id="16" name="TextBox 15">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7" name="TextBox 16">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21689298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peace:</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Reconciling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395536" y="4196142"/>
            <a:ext cx="2033656" cy="2031325"/>
          </a:xfrm>
          <a:prstGeom prst="rect">
            <a:avLst/>
          </a:prstGeom>
          <a:noFill/>
        </p:spPr>
        <p:txBody>
          <a:bodyPr wrap="square" rtlCol="0" anchor="b">
            <a:spAutoFit/>
          </a:bodyPr>
          <a:lstStyle/>
          <a:p>
            <a:pPr algn="r"/>
            <a:r>
              <a:rPr lang="en-US" sz="1400" i="1" dirty="0">
                <a:latin typeface="Tahoma"/>
                <a:cs typeface="Tahoma"/>
              </a:rPr>
              <a:t>Peace, in the biblical sense, contemplates a far broader reality than our common usage of the English term. It aims at the well-being of an individual or community in all aspects of life.</a:t>
            </a:r>
          </a:p>
        </p:txBody>
      </p:sp>
      <p:sp>
        <p:nvSpPr>
          <p:cNvPr id="33" name="TextBox 32"/>
          <p:cNvSpPr txBox="1"/>
          <p:nvPr/>
        </p:nvSpPr>
        <p:spPr>
          <a:xfrm>
            <a:off x="2411760" y="1166899"/>
            <a:ext cx="5760640" cy="954107"/>
          </a:xfrm>
          <a:prstGeom prst="rect">
            <a:avLst/>
          </a:prstGeom>
          <a:noFill/>
        </p:spPr>
        <p:txBody>
          <a:bodyPr wrap="square" rtlCol="0">
            <a:spAutoFit/>
          </a:bodyPr>
          <a:lstStyle/>
          <a:p>
            <a:r>
              <a:rPr lang="en-US" sz="1400" dirty="0">
                <a:latin typeface="Tahoma"/>
                <a:cs typeface="Tahoma"/>
              </a:rPr>
              <a:t>If peace is your current weakness, you should deliberately strive for reconciliation in the relationships around you. However, it may well be that you have to work on improving your own primary relationships before seeking to bring about reconciliation between others. </a:t>
            </a:r>
          </a:p>
        </p:txBody>
      </p:sp>
      <p:sp>
        <p:nvSpPr>
          <p:cNvPr id="11" name="TextBox 10"/>
          <p:cNvSpPr txBox="1"/>
          <p:nvPr/>
        </p:nvSpPr>
        <p:spPr>
          <a:xfrm>
            <a:off x="2411760" y="2591736"/>
            <a:ext cx="5400600" cy="3477876"/>
          </a:xfrm>
          <a:prstGeom prst="rect">
            <a:avLst/>
          </a:prstGeom>
          <a:noFill/>
        </p:spPr>
        <p:txBody>
          <a:bodyPr wrap="square" rtlCol="0">
            <a:spAutoFit/>
          </a:bodyPr>
          <a:lstStyle/>
          <a:p>
            <a:pPr>
              <a:spcBef>
                <a:spcPts val="600"/>
              </a:spcBef>
            </a:pPr>
            <a:r>
              <a:rPr lang="en-US" sz="1400" dirty="0">
                <a:latin typeface="Tahoma"/>
                <a:cs typeface="Tahoma"/>
              </a:rPr>
              <a:t>In the New Testament, the Greek term </a:t>
            </a:r>
            <a:r>
              <a:rPr lang="en-US" sz="1400" i="1" dirty="0">
                <a:latin typeface="Tahoma"/>
                <a:cs typeface="Tahoma"/>
              </a:rPr>
              <a:t>eirene</a:t>
            </a:r>
            <a:r>
              <a:rPr lang="en-US" sz="1400" dirty="0">
                <a:latin typeface="Tahoma"/>
                <a:cs typeface="Tahoma"/>
              </a:rPr>
              <a:t> in most cases acquires nuances from the Hebrew word </a:t>
            </a:r>
            <a:r>
              <a:rPr lang="en-US" sz="1400" i="1" dirty="0">
                <a:latin typeface="Tahoma"/>
                <a:cs typeface="Tahoma"/>
              </a:rPr>
              <a:t>shalom</a:t>
            </a:r>
            <a:r>
              <a:rPr lang="en-US" sz="1400" dirty="0">
                <a:latin typeface="Tahoma"/>
                <a:cs typeface="Tahoma"/>
              </a:rPr>
              <a:t>, which is far wider in scope. It includes both the state of being reconciled with God and one’s wholeness in all aspects of life, from which peace with others flows. </a:t>
            </a:r>
          </a:p>
          <a:p>
            <a:pPr>
              <a:spcBef>
                <a:spcPts val="600"/>
              </a:spcBef>
            </a:pPr>
            <a:r>
              <a:rPr lang="en-US" sz="1400" dirty="0">
                <a:latin typeface="Tahoma"/>
                <a:cs typeface="Tahoma"/>
              </a:rPr>
              <a:t>It is no accident that the Bible begins and ends with the great vision of </a:t>
            </a:r>
            <a:r>
              <a:rPr lang="en-US" sz="1400" i="1" dirty="0">
                <a:latin typeface="Tahoma"/>
                <a:cs typeface="Tahoma"/>
              </a:rPr>
              <a:t>shalom</a:t>
            </a:r>
            <a:r>
              <a:rPr lang="en-US" sz="1400" dirty="0">
                <a:latin typeface="Tahoma"/>
                <a:cs typeface="Tahoma"/>
              </a:rPr>
              <a:t>. In the creation narrative, God brings order and harmony out of chaos. In the book of Revelation, people from all nations form a loving community in “the holy city, the new Jerusalem” (Rev. 21). </a:t>
            </a:r>
          </a:p>
          <a:p>
            <a:pPr>
              <a:spcBef>
                <a:spcPts val="600"/>
              </a:spcBef>
            </a:pPr>
            <a:r>
              <a:rPr lang="en-US" sz="1400" dirty="0">
                <a:latin typeface="Tahoma"/>
                <a:cs typeface="Tahoma"/>
              </a:rPr>
              <a:t>In Psalm 85:10 </a:t>
            </a:r>
            <a:r>
              <a:rPr lang="en-US" sz="1400" i="1" dirty="0">
                <a:latin typeface="Tahoma"/>
                <a:cs typeface="Tahoma"/>
              </a:rPr>
              <a:t>shalom</a:t>
            </a:r>
            <a:r>
              <a:rPr lang="en-US" sz="1400" dirty="0">
                <a:latin typeface="Tahoma"/>
                <a:cs typeface="Tahoma"/>
              </a:rPr>
              <a:t> is placed in the midst of our three key terms for understanding love: justice, truth, and grace. “Grace and truth meet together; justice and peace kiss each other.” In Matthew 5:9 Jesus blesses the peacemakers and promises them that they will be called “sons of God.”</a:t>
            </a:r>
          </a:p>
        </p:txBody>
      </p:sp>
      <p:sp>
        <p:nvSpPr>
          <p:cNvPr id="13" name="TextBox 12"/>
          <p:cNvSpPr txBox="1"/>
          <p:nvPr/>
        </p:nvSpPr>
        <p:spPr>
          <a:xfrm>
            <a:off x="2411760" y="2323326"/>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36322154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peace:</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Reconciling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369256"/>
            <a:ext cx="5400600" cy="954107"/>
          </a:xfrm>
          <a:prstGeom prst="rect">
            <a:avLst/>
          </a:prstGeom>
          <a:noFill/>
        </p:spPr>
        <p:txBody>
          <a:bodyPr wrap="square" rtlCol="0">
            <a:spAutoFit/>
          </a:bodyPr>
          <a:lstStyle/>
          <a:p>
            <a:r>
              <a:rPr lang="en-US" sz="1400" dirty="0">
                <a:latin typeface="Tahoma"/>
                <a:cs typeface="Tahoma"/>
              </a:rPr>
              <a:t>Peace is an expression of justice (see Isa. 32:17), but it has a tendency toward truth as well. Therefore, on our spiritual color wheel (page 59), we have placed it inside the green segment, bordering the red segment.</a:t>
            </a:r>
          </a:p>
        </p:txBody>
      </p:sp>
      <p:sp>
        <p:nvSpPr>
          <p:cNvPr id="11" name="TextBox 10"/>
          <p:cNvSpPr txBox="1"/>
          <p:nvPr/>
        </p:nvSpPr>
        <p:spPr>
          <a:xfrm>
            <a:off x="2411760" y="2557817"/>
            <a:ext cx="5400600" cy="1169551"/>
          </a:xfrm>
          <a:prstGeom prst="rect">
            <a:avLst/>
          </a:prstGeom>
          <a:noFill/>
        </p:spPr>
        <p:txBody>
          <a:bodyPr wrap="square" rtlCol="0">
            <a:spAutoFit/>
          </a:bodyPr>
          <a:lstStyle/>
          <a:p>
            <a:r>
              <a:rPr lang="en-US" sz="1400" dirty="0">
                <a:latin typeface="Tahoma"/>
                <a:cs typeface="Tahoma"/>
              </a:rPr>
              <a:t>“Live in harmony with one another. Do not be proud, but be willing to associate with people of low position. Do not be conceited. Do not repay anyone evil for evil. Be careful to do what is right in the eyes of everybody. If it is possible, as far as it depends on you, live at peace with everyone.”</a:t>
            </a:r>
          </a:p>
        </p:txBody>
      </p:sp>
      <p:sp>
        <p:nvSpPr>
          <p:cNvPr id="13" name="TextBox 12"/>
          <p:cNvSpPr txBox="1"/>
          <p:nvPr/>
        </p:nvSpPr>
        <p:spPr>
          <a:xfrm>
            <a:off x="2411760" y="2276872"/>
            <a:ext cx="5400600" cy="307777"/>
          </a:xfrm>
          <a:prstGeom prst="rect">
            <a:avLst/>
          </a:prstGeom>
          <a:noFill/>
        </p:spPr>
        <p:txBody>
          <a:bodyPr wrap="square" rtlCol="0">
            <a:spAutoFit/>
          </a:bodyPr>
          <a:lstStyle/>
          <a:p>
            <a:r>
              <a:rPr lang="en-US" sz="1400" b="1" dirty="0">
                <a:latin typeface="Tahoma"/>
                <a:cs typeface="Tahoma"/>
              </a:rPr>
              <a:t>Key Bible passage: Romans 12:16-18</a:t>
            </a:r>
          </a:p>
        </p:txBody>
      </p:sp>
      <p:sp>
        <p:nvSpPr>
          <p:cNvPr id="10" name="TextBox 9"/>
          <p:cNvSpPr txBox="1"/>
          <p:nvPr/>
        </p:nvSpPr>
        <p:spPr>
          <a:xfrm>
            <a:off x="2411760" y="1088512"/>
            <a:ext cx="5400600"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3977536"/>
            <a:ext cx="5472608" cy="523220"/>
          </a:xfrm>
          <a:prstGeom prst="rect">
            <a:avLst/>
          </a:prstGeom>
          <a:noFill/>
        </p:spPr>
        <p:txBody>
          <a:bodyPr wrap="square" rtlCol="0">
            <a:spAutoFit/>
          </a:bodyPr>
          <a:lstStyle/>
          <a:p>
            <a:r>
              <a:rPr lang="en-US" sz="1400" dirty="0">
                <a:latin typeface="Tahoma"/>
                <a:cs typeface="Tahoma"/>
              </a:rPr>
              <a:t>Mark 9:50; John 14:27; Romans 5:1-2; 2 Corinthians 13:11; Ephesians 2:14-17; Philippians 4:7; Hebrews 12:11-15; James 3:18</a:t>
            </a:r>
          </a:p>
        </p:txBody>
      </p:sp>
      <p:sp>
        <p:nvSpPr>
          <p:cNvPr id="14" name="TextBox 13"/>
          <p:cNvSpPr txBox="1"/>
          <p:nvPr/>
        </p:nvSpPr>
        <p:spPr>
          <a:xfrm>
            <a:off x="2411760" y="3705991"/>
            <a:ext cx="5400600" cy="30777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6" name="TextBox 15">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28692330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faithfulness: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Reliable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395536" y="4211243"/>
            <a:ext cx="2033656" cy="954107"/>
          </a:xfrm>
          <a:prstGeom prst="rect">
            <a:avLst/>
          </a:prstGeom>
          <a:noFill/>
        </p:spPr>
        <p:txBody>
          <a:bodyPr wrap="square" rtlCol="0" anchor="b">
            <a:spAutoFit/>
          </a:bodyPr>
          <a:lstStyle/>
          <a:p>
            <a:pPr algn="r"/>
            <a:r>
              <a:rPr lang="en-US" sz="1400" i="1" dirty="0">
                <a:latin typeface="Tahoma"/>
                <a:cs typeface="Tahoma"/>
              </a:rPr>
              <a:t>Faithfulness means practicing the “good stewardship” that Jesus expects of his disciples. </a:t>
            </a:r>
          </a:p>
        </p:txBody>
      </p:sp>
      <p:sp>
        <p:nvSpPr>
          <p:cNvPr id="33" name="TextBox 32"/>
          <p:cNvSpPr txBox="1"/>
          <p:nvPr/>
        </p:nvSpPr>
        <p:spPr>
          <a:xfrm>
            <a:off x="2411760" y="1179804"/>
            <a:ext cx="5400600" cy="954107"/>
          </a:xfrm>
          <a:prstGeom prst="rect">
            <a:avLst/>
          </a:prstGeom>
          <a:noFill/>
        </p:spPr>
        <p:txBody>
          <a:bodyPr wrap="square" rtlCol="0">
            <a:spAutoFit/>
          </a:bodyPr>
          <a:lstStyle/>
          <a:p>
            <a:r>
              <a:rPr lang="en-US" sz="1400" dirty="0">
                <a:latin typeface="Tahoma"/>
                <a:cs typeface="Tahoma"/>
              </a:rPr>
              <a:t>If faithfulness should be your weakest area, you could make great progress in your growth process by learning to be more reliable in terms of your commitments. This would make you more trustworthy in the eyes of other people.</a:t>
            </a:r>
          </a:p>
        </p:txBody>
      </p:sp>
      <p:sp>
        <p:nvSpPr>
          <p:cNvPr id="11" name="TextBox 10"/>
          <p:cNvSpPr txBox="1"/>
          <p:nvPr/>
        </p:nvSpPr>
        <p:spPr>
          <a:xfrm>
            <a:off x="2411760" y="2375712"/>
            <a:ext cx="5400600" cy="3693319"/>
          </a:xfrm>
          <a:prstGeom prst="rect">
            <a:avLst/>
          </a:prstGeom>
          <a:noFill/>
        </p:spPr>
        <p:txBody>
          <a:bodyPr wrap="square" rtlCol="0">
            <a:spAutoFit/>
          </a:bodyPr>
          <a:lstStyle/>
          <a:p>
            <a:pPr>
              <a:spcBef>
                <a:spcPts val="600"/>
              </a:spcBef>
            </a:pPr>
            <a:r>
              <a:rPr lang="en-US" sz="1400" dirty="0">
                <a:latin typeface="Tahoma"/>
                <a:cs typeface="Tahoma"/>
              </a:rPr>
              <a:t>The word for “faithfulness“ in the Greek text, </a:t>
            </a:r>
            <a:r>
              <a:rPr lang="en-US" sz="1400" i="1" dirty="0">
                <a:latin typeface="Tahoma"/>
                <a:cs typeface="Tahoma"/>
              </a:rPr>
              <a:t>pistis</a:t>
            </a:r>
            <a:r>
              <a:rPr lang="en-US" sz="1400" dirty="0">
                <a:latin typeface="Tahoma"/>
                <a:cs typeface="Tahoma"/>
              </a:rPr>
              <a:t>, is the same word that is otherwise often translated as “faith.“ In the New Testament, faithfulness includes reliability and trustworthiness—you trust others, and, in turn, earn their trust. The parable of the talents (Matt. 25:14-30) is a prime example of the sort of faithful stewardship that God expects of us.</a:t>
            </a:r>
          </a:p>
          <a:p>
            <a:pPr>
              <a:spcBef>
                <a:spcPts val="600"/>
              </a:spcBef>
            </a:pPr>
            <a:r>
              <a:rPr lang="en-US" sz="1400" dirty="0">
                <a:latin typeface="Tahoma"/>
                <a:cs typeface="Tahoma"/>
              </a:rPr>
              <a:t>In the Bible, faithfulness is always a relational term, it is concerned with commitments toward other people. It’s unfaithful not to use the gifts that God has given us (Luke 19:20-22). In the same way, it can be unfaithful to commit ourselves to so many tasks that we cannot follow through adequately. Good stewardship implies the ability to say “no.”</a:t>
            </a:r>
          </a:p>
          <a:p>
            <a:pPr>
              <a:spcBef>
                <a:spcPts val="600"/>
              </a:spcBef>
            </a:pPr>
            <a:r>
              <a:rPr lang="en-US" sz="1400" dirty="0">
                <a:latin typeface="Tahoma"/>
                <a:cs typeface="Tahoma"/>
              </a:rPr>
              <a:t>As we have seen before (page 32), in the Old Testament “faithfulness” is another translation of the Hebrew word for “truth.” The reliability embodied by this term is at the core of a genuinely biblical concept of truth. </a:t>
            </a:r>
          </a:p>
        </p:txBody>
      </p:sp>
      <p:sp>
        <p:nvSpPr>
          <p:cNvPr id="13" name="TextBox 12"/>
          <p:cNvSpPr txBox="1"/>
          <p:nvPr/>
        </p:nvSpPr>
        <p:spPr>
          <a:xfrm>
            <a:off x="2411760" y="2100517"/>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20396785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faithfulness: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Reliable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505573"/>
            <a:ext cx="5544616" cy="523220"/>
          </a:xfrm>
          <a:prstGeom prst="rect">
            <a:avLst/>
          </a:prstGeom>
          <a:noFill/>
        </p:spPr>
        <p:txBody>
          <a:bodyPr wrap="square" rtlCol="0">
            <a:spAutoFit/>
          </a:bodyPr>
          <a:lstStyle/>
          <a:p>
            <a:r>
              <a:rPr lang="en-US" sz="1400" dirty="0">
                <a:latin typeface="Tahoma"/>
                <a:cs typeface="Tahoma"/>
              </a:rPr>
              <a:t>Since “faithfulness” and “truth” are synonyms in the Old Testament, we have placed faithfulness at the center of the red segment.</a:t>
            </a:r>
          </a:p>
        </p:txBody>
      </p:sp>
      <p:sp>
        <p:nvSpPr>
          <p:cNvPr id="11" name="TextBox 10"/>
          <p:cNvSpPr txBox="1"/>
          <p:nvPr/>
        </p:nvSpPr>
        <p:spPr>
          <a:xfrm>
            <a:off x="2411760" y="2483021"/>
            <a:ext cx="5400600" cy="1384995"/>
          </a:xfrm>
          <a:prstGeom prst="rect">
            <a:avLst/>
          </a:prstGeom>
          <a:noFill/>
        </p:spPr>
        <p:txBody>
          <a:bodyPr wrap="square" rtlCol="0">
            <a:spAutoFit/>
          </a:bodyPr>
          <a:lstStyle/>
          <a:p>
            <a:r>
              <a:rPr lang="en-US" sz="1400" dirty="0">
                <a:latin typeface="Tahoma"/>
                <a:cs typeface="Tahoma"/>
              </a:rPr>
              <a:t>“Whoever can be trusted with very little can also be trusted with much, and whoever is dishonest with very little will also be dishonest with much. So if you have not been trustworthy in handling worldly wealth, who will trust you with true riches? And if you have not been trustworthy with someone else’s property, who will give you property of your own?”</a:t>
            </a:r>
          </a:p>
        </p:txBody>
      </p:sp>
      <p:sp>
        <p:nvSpPr>
          <p:cNvPr id="13" name="TextBox 12"/>
          <p:cNvSpPr txBox="1"/>
          <p:nvPr/>
        </p:nvSpPr>
        <p:spPr>
          <a:xfrm>
            <a:off x="2411760" y="2202587"/>
            <a:ext cx="5400600" cy="317567"/>
          </a:xfrm>
          <a:prstGeom prst="rect">
            <a:avLst/>
          </a:prstGeom>
          <a:noFill/>
        </p:spPr>
        <p:txBody>
          <a:bodyPr wrap="square" rtlCol="0">
            <a:spAutoFit/>
          </a:bodyPr>
          <a:lstStyle/>
          <a:p>
            <a:r>
              <a:rPr lang="en-US" sz="1400" b="1" dirty="0">
                <a:latin typeface="Tahoma"/>
                <a:cs typeface="Tahoma"/>
              </a:rPr>
              <a:t>Key Bible passage: Luke 16:10-12</a:t>
            </a:r>
          </a:p>
        </p:txBody>
      </p:sp>
      <p:sp>
        <p:nvSpPr>
          <p:cNvPr id="10" name="TextBox 9"/>
          <p:cNvSpPr txBox="1"/>
          <p:nvPr/>
        </p:nvSpPr>
        <p:spPr>
          <a:xfrm>
            <a:off x="2411760" y="1226950"/>
            <a:ext cx="5400600" cy="31756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4096816"/>
            <a:ext cx="5400600" cy="539863"/>
          </a:xfrm>
          <a:prstGeom prst="rect">
            <a:avLst/>
          </a:prstGeom>
          <a:noFill/>
        </p:spPr>
        <p:txBody>
          <a:bodyPr wrap="square" rtlCol="0">
            <a:spAutoFit/>
          </a:bodyPr>
          <a:lstStyle/>
          <a:p>
            <a:r>
              <a:rPr lang="en-US" sz="1400" dirty="0">
                <a:latin typeface="Tahoma"/>
                <a:cs typeface="Tahoma"/>
              </a:rPr>
              <a:t>Luke 12:42-48; Luke 16:1-8; Romans 4:17-20; 1 Corinthians 4:1-2; 2 Timothy 2:13; Hebrews 10:23</a:t>
            </a:r>
          </a:p>
        </p:txBody>
      </p:sp>
      <p:sp>
        <p:nvSpPr>
          <p:cNvPr id="14" name="TextBox 13"/>
          <p:cNvSpPr txBox="1"/>
          <p:nvPr/>
        </p:nvSpPr>
        <p:spPr>
          <a:xfrm>
            <a:off x="2411760" y="3825272"/>
            <a:ext cx="5400600" cy="31756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6" name="TextBox 15">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25315142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goodness: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Correcting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323528" y="4204826"/>
            <a:ext cx="2105664" cy="1600438"/>
          </a:xfrm>
          <a:prstGeom prst="rect">
            <a:avLst/>
          </a:prstGeom>
          <a:noFill/>
        </p:spPr>
        <p:txBody>
          <a:bodyPr wrap="square" rtlCol="0" anchor="b">
            <a:spAutoFit/>
          </a:bodyPr>
          <a:lstStyle/>
          <a:p>
            <a:pPr algn="r"/>
            <a:r>
              <a:rPr lang="en-US" sz="1400" i="1" dirty="0">
                <a:latin typeface="Tahoma"/>
                <a:cs typeface="Tahoma"/>
              </a:rPr>
              <a:t>Goodness, in Greek, has a very different meaning from our present use of the term. It means striving for the standards that God has defined as good.</a:t>
            </a:r>
          </a:p>
        </p:txBody>
      </p:sp>
      <p:sp>
        <p:nvSpPr>
          <p:cNvPr id="33" name="TextBox 32"/>
          <p:cNvSpPr txBox="1"/>
          <p:nvPr/>
        </p:nvSpPr>
        <p:spPr>
          <a:xfrm>
            <a:off x="2411760" y="1124744"/>
            <a:ext cx="5400600" cy="954107"/>
          </a:xfrm>
          <a:prstGeom prst="rect">
            <a:avLst/>
          </a:prstGeom>
          <a:noFill/>
        </p:spPr>
        <p:txBody>
          <a:bodyPr wrap="square" rtlCol="0">
            <a:spAutoFit/>
          </a:bodyPr>
          <a:lstStyle/>
          <a:p>
            <a:r>
              <a:rPr lang="en-US" sz="1400" dirty="0">
                <a:latin typeface="Tahoma"/>
                <a:cs typeface="Tahoma"/>
              </a:rPr>
              <a:t>If goodness is currently a weakness for you, you definitely could be “harder“ on yourself and others. As far as God‘s standards are concerned, a certain amount of strictness can well reflect a spirit of love.</a:t>
            </a:r>
          </a:p>
        </p:txBody>
      </p:sp>
      <p:sp>
        <p:nvSpPr>
          <p:cNvPr id="11" name="TextBox 10"/>
          <p:cNvSpPr txBox="1"/>
          <p:nvPr/>
        </p:nvSpPr>
        <p:spPr>
          <a:xfrm>
            <a:off x="2411760" y="2327156"/>
            <a:ext cx="5400600" cy="3046988"/>
          </a:xfrm>
          <a:prstGeom prst="rect">
            <a:avLst/>
          </a:prstGeom>
          <a:noFill/>
        </p:spPr>
        <p:txBody>
          <a:bodyPr wrap="square" rtlCol="0">
            <a:spAutoFit/>
          </a:bodyPr>
          <a:lstStyle/>
          <a:p>
            <a:r>
              <a:rPr lang="en-US" sz="1400" dirty="0">
                <a:latin typeface="Tahoma"/>
                <a:cs typeface="Tahoma"/>
              </a:rPr>
              <a:t>The English word “goodness“ can portray a false understanding of the term, since we tend to think of it as “mildness.“ The Greek term, </a:t>
            </a:r>
            <a:r>
              <a:rPr lang="en-US" sz="1400" i="1" dirty="0">
                <a:latin typeface="Tahoma"/>
                <a:cs typeface="Tahoma"/>
              </a:rPr>
              <a:t>agathosyne</a:t>
            </a:r>
            <a:r>
              <a:rPr lang="en-US" sz="1400" dirty="0">
                <a:latin typeface="Tahoma"/>
                <a:cs typeface="Tahoma"/>
              </a:rPr>
              <a:t>, means something very different. </a:t>
            </a:r>
          </a:p>
          <a:p>
            <a:pPr>
              <a:spcBef>
                <a:spcPts val="600"/>
              </a:spcBef>
            </a:pPr>
            <a:r>
              <a:rPr lang="en-US" sz="1400" dirty="0">
                <a:latin typeface="Tahoma"/>
                <a:cs typeface="Tahoma"/>
              </a:rPr>
              <a:t>Just as </a:t>
            </a:r>
            <a:r>
              <a:rPr lang="en-US" sz="1400" i="1" dirty="0">
                <a:latin typeface="Tahoma"/>
                <a:cs typeface="Tahoma"/>
              </a:rPr>
              <a:t>dikaiosyne</a:t>
            </a:r>
            <a:r>
              <a:rPr lang="en-US" sz="1400" dirty="0">
                <a:latin typeface="Tahoma"/>
                <a:cs typeface="Tahoma"/>
              </a:rPr>
              <a:t> (justice) is the noun derived from the adjective </a:t>
            </a:r>
            <a:r>
              <a:rPr lang="en-US" sz="1400" i="1" dirty="0">
                <a:latin typeface="Tahoma"/>
                <a:cs typeface="Tahoma"/>
              </a:rPr>
              <a:t>dikaios</a:t>
            </a:r>
            <a:r>
              <a:rPr lang="en-US" sz="1400" dirty="0">
                <a:latin typeface="Tahoma"/>
                <a:cs typeface="Tahoma"/>
              </a:rPr>
              <a:t> (just), </a:t>
            </a:r>
            <a:r>
              <a:rPr lang="en-US" sz="1400" i="1" dirty="0">
                <a:latin typeface="Tahoma"/>
                <a:cs typeface="Tahoma"/>
              </a:rPr>
              <a:t>agathosyne</a:t>
            </a:r>
            <a:r>
              <a:rPr lang="en-US" sz="1400" dirty="0">
                <a:latin typeface="Tahoma"/>
                <a:cs typeface="Tahoma"/>
              </a:rPr>
              <a:t> is the noun derived from the adjective </a:t>
            </a:r>
            <a:r>
              <a:rPr lang="en-US" sz="1400" i="1" dirty="0">
                <a:latin typeface="Tahoma"/>
                <a:cs typeface="Tahoma"/>
              </a:rPr>
              <a:t>agathos</a:t>
            </a:r>
            <a:r>
              <a:rPr lang="en-US" sz="1400" dirty="0">
                <a:latin typeface="Tahoma"/>
                <a:cs typeface="Tahoma"/>
              </a:rPr>
              <a:t> (good). In other words, the term means striving for the standards that God has defined as “good.” It is an attitude of opposition to all forms of evil—in our own lives as well as in the lives of others.</a:t>
            </a:r>
          </a:p>
          <a:p>
            <a:pPr>
              <a:spcBef>
                <a:spcPts val="600"/>
              </a:spcBef>
            </a:pPr>
            <a:r>
              <a:rPr lang="en-US" sz="1400" dirty="0">
                <a:latin typeface="Tahoma"/>
                <a:cs typeface="Tahoma"/>
              </a:rPr>
              <a:t>Goodness, in the biblical sense, is an expression of God’s correcting love. It identifies an evil situation and tries to bring about change. Jesus’ cleansing of the temple (see passage below), is a prime example of </a:t>
            </a:r>
            <a:r>
              <a:rPr lang="en-US" sz="1400" i="1" dirty="0">
                <a:latin typeface="Tahoma"/>
                <a:cs typeface="Tahoma"/>
              </a:rPr>
              <a:t>agathosyne</a:t>
            </a:r>
            <a:r>
              <a:rPr lang="en-US" sz="1400" dirty="0">
                <a:latin typeface="Tahoma"/>
                <a:cs typeface="Tahoma"/>
              </a:rPr>
              <a:t> in action.</a:t>
            </a:r>
          </a:p>
        </p:txBody>
      </p:sp>
      <p:sp>
        <p:nvSpPr>
          <p:cNvPr id="13" name="TextBox 12"/>
          <p:cNvSpPr txBox="1"/>
          <p:nvPr/>
        </p:nvSpPr>
        <p:spPr>
          <a:xfrm>
            <a:off x="2411760" y="2045457"/>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35809160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goodness: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Correcting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394687"/>
            <a:ext cx="5400600" cy="738664"/>
          </a:xfrm>
          <a:prstGeom prst="rect">
            <a:avLst/>
          </a:prstGeom>
          <a:noFill/>
        </p:spPr>
        <p:txBody>
          <a:bodyPr wrap="square" rtlCol="0">
            <a:spAutoFit/>
          </a:bodyPr>
          <a:lstStyle/>
          <a:p>
            <a:r>
              <a:rPr lang="en-US" sz="1400" dirty="0">
                <a:latin typeface="Tahoma"/>
                <a:cs typeface="Tahoma"/>
              </a:rPr>
              <a:t>The fruit of goodness (understood in the biblical sense) is an expression of justice. We have therefore placed it at the center of the green segment. </a:t>
            </a:r>
          </a:p>
        </p:txBody>
      </p:sp>
      <p:sp>
        <p:nvSpPr>
          <p:cNvPr id="11" name="TextBox 10"/>
          <p:cNvSpPr txBox="1"/>
          <p:nvPr/>
        </p:nvSpPr>
        <p:spPr>
          <a:xfrm>
            <a:off x="2411760" y="2372134"/>
            <a:ext cx="5400600" cy="1600438"/>
          </a:xfrm>
          <a:prstGeom prst="rect">
            <a:avLst/>
          </a:prstGeom>
          <a:noFill/>
        </p:spPr>
        <p:txBody>
          <a:bodyPr wrap="square" rtlCol="0">
            <a:spAutoFit/>
          </a:bodyPr>
          <a:lstStyle/>
          <a:p>
            <a:r>
              <a:rPr lang="en-US" sz="1400" dirty="0">
                <a:latin typeface="Tahoma"/>
                <a:cs typeface="Tahoma"/>
              </a:rPr>
              <a:t>“On reaching Jerusalem, Jesus entered the temple area and began driving out those who were buying and selling there. He overturned the tables of the money changers and the benches of those selling doves, and would not allow anyone to carry merchandise through the temple courts. And as he taught them, he said, ‘Is it not written: ‘My house will be called a house of prayer for all nations‘? But you have made it a den of robbers.‘“</a:t>
            </a:r>
          </a:p>
        </p:txBody>
      </p:sp>
      <p:sp>
        <p:nvSpPr>
          <p:cNvPr id="13" name="TextBox 12"/>
          <p:cNvSpPr txBox="1"/>
          <p:nvPr/>
        </p:nvSpPr>
        <p:spPr>
          <a:xfrm>
            <a:off x="2411760" y="2091700"/>
            <a:ext cx="5400600" cy="307777"/>
          </a:xfrm>
          <a:prstGeom prst="rect">
            <a:avLst/>
          </a:prstGeom>
          <a:noFill/>
        </p:spPr>
        <p:txBody>
          <a:bodyPr wrap="square" rtlCol="0">
            <a:spAutoFit/>
          </a:bodyPr>
          <a:lstStyle/>
          <a:p>
            <a:r>
              <a:rPr lang="en-US" sz="1400" b="1" dirty="0">
                <a:latin typeface="Tahoma"/>
                <a:cs typeface="Tahoma"/>
              </a:rPr>
              <a:t>Key Bible passage: Mark 11:15-17</a:t>
            </a:r>
          </a:p>
        </p:txBody>
      </p:sp>
      <p:sp>
        <p:nvSpPr>
          <p:cNvPr id="10" name="TextBox 9"/>
          <p:cNvSpPr txBox="1"/>
          <p:nvPr/>
        </p:nvSpPr>
        <p:spPr>
          <a:xfrm>
            <a:off x="2411760" y="1116033"/>
            <a:ext cx="5400600"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4201924"/>
            <a:ext cx="5400600" cy="523220"/>
          </a:xfrm>
          <a:prstGeom prst="rect">
            <a:avLst/>
          </a:prstGeom>
          <a:noFill/>
        </p:spPr>
        <p:txBody>
          <a:bodyPr wrap="square" rtlCol="0">
            <a:spAutoFit/>
          </a:bodyPr>
          <a:lstStyle/>
          <a:p>
            <a:r>
              <a:rPr lang="en-US" sz="1400" dirty="0">
                <a:latin typeface="Tahoma"/>
                <a:cs typeface="Tahoma"/>
              </a:rPr>
              <a:t>Matthew 5:17-20; Mark 10:18; Romans 12:2; Romans 15:14; Ephesians 5:1-9; 2 Thessalonians 1:6-12</a:t>
            </a:r>
          </a:p>
        </p:txBody>
      </p:sp>
      <p:sp>
        <p:nvSpPr>
          <p:cNvPr id="14" name="TextBox 13"/>
          <p:cNvSpPr txBox="1"/>
          <p:nvPr/>
        </p:nvSpPr>
        <p:spPr>
          <a:xfrm>
            <a:off x="2411760" y="3921435"/>
            <a:ext cx="5400600" cy="30777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6" name="TextBox 15">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36329367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kindness: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Amiable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611560" y="4204826"/>
            <a:ext cx="1817632" cy="1600438"/>
          </a:xfrm>
          <a:prstGeom prst="rect">
            <a:avLst/>
          </a:prstGeom>
          <a:noFill/>
        </p:spPr>
        <p:txBody>
          <a:bodyPr wrap="square" rtlCol="0" anchor="b">
            <a:spAutoFit/>
          </a:bodyPr>
          <a:lstStyle/>
          <a:p>
            <a:pPr algn="r"/>
            <a:r>
              <a:rPr lang="en-US" sz="1400" i="1" dirty="0">
                <a:latin typeface="Tahoma"/>
                <a:cs typeface="Tahoma"/>
              </a:rPr>
              <a:t>Kindness radiates an atmosphere that is at the very center of the term “grace.” It expresses itself in the many small details of life.</a:t>
            </a:r>
          </a:p>
        </p:txBody>
      </p:sp>
      <p:sp>
        <p:nvSpPr>
          <p:cNvPr id="33" name="TextBox 32"/>
          <p:cNvSpPr txBox="1"/>
          <p:nvPr/>
        </p:nvSpPr>
        <p:spPr>
          <a:xfrm>
            <a:off x="2411760" y="1196752"/>
            <a:ext cx="5400600" cy="738664"/>
          </a:xfrm>
          <a:prstGeom prst="rect">
            <a:avLst/>
          </a:prstGeom>
          <a:noFill/>
        </p:spPr>
        <p:txBody>
          <a:bodyPr wrap="square" rtlCol="0">
            <a:spAutoFit/>
          </a:bodyPr>
          <a:lstStyle/>
          <a:p>
            <a:r>
              <a:rPr lang="en-US" sz="1400" dirty="0">
                <a:latin typeface="Tahoma"/>
                <a:cs typeface="Tahoma"/>
              </a:rPr>
              <a:t>If kindness is lacking in your life, you should try to project a more winsome attitude. It’s especially important that you develop an eye for the little things that bring joy to other people’s lives.</a:t>
            </a:r>
          </a:p>
        </p:txBody>
      </p:sp>
      <p:sp>
        <p:nvSpPr>
          <p:cNvPr id="11" name="TextBox 10"/>
          <p:cNvSpPr txBox="1"/>
          <p:nvPr/>
        </p:nvSpPr>
        <p:spPr>
          <a:xfrm>
            <a:off x="2411760" y="2183485"/>
            <a:ext cx="5400600" cy="2831545"/>
          </a:xfrm>
          <a:prstGeom prst="rect">
            <a:avLst/>
          </a:prstGeom>
          <a:noFill/>
        </p:spPr>
        <p:txBody>
          <a:bodyPr wrap="square" rtlCol="0">
            <a:spAutoFit/>
          </a:bodyPr>
          <a:lstStyle/>
          <a:p>
            <a:pPr>
              <a:spcBef>
                <a:spcPts val="600"/>
              </a:spcBef>
            </a:pPr>
            <a:r>
              <a:rPr lang="en-US" sz="1400" dirty="0">
                <a:latin typeface="Tahoma"/>
                <a:cs typeface="Tahoma"/>
              </a:rPr>
              <a:t>Kindness—in Greek </a:t>
            </a:r>
            <a:r>
              <a:rPr lang="en-US" sz="1400" i="1" dirty="0">
                <a:latin typeface="Tahoma"/>
                <a:cs typeface="Tahoma"/>
              </a:rPr>
              <a:t>chrestotes</a:t>
            </a:r>
            <a:r>
              <a:rPr lang="en-US" sz="1400" dirty="0">
                <a:latin typeface="Tahoma"/>
                <a:cs typeface="Tahoma"/>
              </a:rPr>
              <a:t>—can express itself through many simple details of life and relationships: being interested in others, giving gifts, showing attention, listening to people, remembering names, etc. </a:t>
            </a:r>
          </a:p>
          <a:p>
            <a:pPr>
              <a:spcBef>
                <a:spcPts val="600"/>
              </a:spcBef>
            </a:pPr>
            <a:r>
              <a:rPr lang="en-US" sz="1400" dirty="0">
                <a:latin typeface="Tahoma"/>
                <a:cs typeface="Tahoma"/>
              </a:rPr>
              <a:t>Kindness radiates an atmosphere that is at the very center of the term “grace.” As this fruit grows in the life of people, they will be able to radiate God’s grace even without using words.</a:t>
            </a:r>
          </a:p>
          <a:p>
            <a:pPr>
              <a:spcBef>
                <a:spcPts val="600"/>
              </a:spcBef>
            </a:pPr>
            <a:r>
              <a:rPr lang="en-US" sz="1400" dirty="0">
                <a:latin typeface="Tahoma"/>
                <a:cs typeface="Tahoma"/>
              </a:rPr>
              <a:t>When Paul integrated kindness into his description of love, he was doing more than merely borrowing the term from similar lists of virtues that were widespread at that time. Rather, he was responding to God’s kindness, which he had experienced so overwhelmingly in his own life (Rom. 11:22). </a:t>
            </a:r>
          </a:p>
        </p:txBody>
      </p:sp>
      <p:sp>
        <p:nvSpPr>
          <p:cNvPr id="13" name="TextBox 12"/>
          <p:cNvSpPr txBox="1"/>
          <p:nvPr/>
        </p:nvSpPr>
        <p:spPr>
          <a:xfrm>
            <a:off x="2411760" y="1903051"/>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27661247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6" name="TextBox 35"/>
          <p:cNvSpPr txBox="1"/>
          <p:nvPr/>
        </p:nvSpPr>
        <p:spPr>
          <a:xfrm>
            <a:off x="3554944" y="3455102"/>
            <a:ext cx="2016224" cy="559127"/>
          </a:xfrm>
          <a:prstGeom prst="rect">
            <a:avLst/>
          </a:prstGeom>
          <a:noFill/>
        </p:spPr>
        <p:txBody>
          <a:bodyPr wrap="square" rtlCol="0">
            <a:spAutoFit/>
          </a:bodyPr>
          <a:lstStyle/>
          <a:p>
            <a:pPr algn="ctr">
              <a:lnSpc>
                <a:spcPct val="110000"/>
              </a:lnSpc>
            </a:pPr>
            <a:r>
              <a:rPr lang="en-US" sz="2800" b="1" dirty="0" smtClean="0">
                <a:solidFill>
                  <a:srgbClr val="000000"/>
                </a:solidFill>
                <a:latin typeface="Tahoma"/>
                <a:cs typeface="Tahoma"/>
                <a:sym typeface="B 2Stone Sans Bold" charset="0"/>
              </a:rPr>
              <a:t>love</a:t>
            </a:r>
            <a:endParaRPr lang="en-US" sz="2800" b="1" dirty="0">
              <a:solidFill>
                <a:srgbClr val="000000"/>
              </a:solidFill>
              <a:latin typeface="Tahoma"/>
              <a:cs typeface="Tahoma"/>
              <a:sym typeface="B 2Stone Sans Bold" charset="0"/>
            </a:endParaRPr>
          </a:p>
        </p:txBody>
      </p:sp>
      <p:sp>
        <p:nvSpPr>
          <p:cNvPr id="7" name="Title 6"/>
          <p:cNvSpPr>
            <a:spLocks noGrp="1"/>
          </p:cNvSpPr>
          <p:nvPr>
            <p:ph type="title"/>
          </p:nvPr>
        </p:nvSpPr>
        <p:spPr>
          <a:xfrm>
            <a:off x="2411760" y="-27384"/>
            <a:ext cx="6785708" cy="1143000"/>
          </a:xfrm>
          <a:effectLst>
            <a:outerShdw blurRad="38100" dist="25400" dir="2700000" algn="tl" rotWithShape="0">
              <a:prstClr val="black">
                <a:alpha val="50000"/>
              </a:prstClr>
            </a:outerShdw>
          </a:effectLst>
        </p:spPr>
        <p:txBody>
          <a:bodyPr/>
          <a:lstStyle/>
          <a:p>
            <a:pPr algn="l" eaLnBrk="1" hangingPunct="1"/>
            <a:r>
              <a:rPr lang="en-AU" altLang="ja-JP" sz="3400" dirty="0">
                <a:solidFill>
                  <a:srgbClr val="000000"/>
                </a:solidFill>
                <a:latin typeface="Georgia" charset="0"/>
                <a:ea typeface="ＭＳ Ｐゴシック" charset="0"/>
                <a:cs typeface="ＭＳ Ｐゴシック" charset="0"/>
              </a:rPr>
              <a:t>Three dimensions of God’s love</a:t>
            </a:r>
            <a:endParaRPr lang="en-US" sz="3400" dirty="0">
              <a:solidFill>
                <a:srgbClr val="000000"/>
              </a:solidFill>
              <a:latin typeface="Georgia" charset="0"/>
              <a:ea typeface="ＭＳ Ｐゴシック" charset="0"/>
              <a:cs typeface="ＭＳ Ｐゴシック" charset="0"/>
            </a:endParaRPr>
          </a:p>
        </p:txBody>
      </p:sp>
      <p:sp>
        <p:nvSpPr>
          <p:cNvPr id="9" name="Footer Placeholder 8"/>
          <p:cNvSpPr>
            <a:spLocks noGrp="1"/>
          </p:cNvSpPr>
          <p:nvPr>
            <p:ph type="ftr" sz="quarter" idx="11"/>
          </p:nvPr>
        </p:nvSpPr>
        <p:spPr/>
        <p:txBody>
          <a:bodyPr/>
          <a:lstStyle/>
          <a:p>
            <a:pPr>
              <a:defRPr/>
            </a:pPr>
            <a:r>
              <a:rPr lang="en-US" dirty="0" smtClean="0"/>
              <a:t>3colorsoflove.org</a:t>
            </a:r>
            <a:endParaRPr lang="en-US" dirty="0"/>
          </a:p>
        </p:txBody>
      </p:sp>
      <p:grpSp>
        <p:nvGrpSpPr>
          <p:cNvPr id="3" name="Group 2"/>
          <p:cNvGrpSpPr/>
          <p:nvPr/>
        </p:nvGrpSpPr>
        <p:grpSpPr>
          <a:xfrm>
            <a:off x="2946419" y="2132459"/>
            <a:ext cx="3266279" cy="3284433"/>
            <a:chOff x="2946419" y="2132459"/>
            <a:chExt cx="3266279" cy="3284433"/>
          </a:xfrm>
        </p:grpSpPr>
        <p:sp>
          <p:nvSpPr>
            <p:cNvPr id="35" name="TextBox 34"/>
            <p:cNvSpPr txBox="1">
              <a:spLocks noChangeAspect="1"/>
            </p:cNvSpPr>
            <p:nvPr/>
          </p:nvSpPr>
          <p:spPr>
            <a:xfrm>
              <a:off x="2957221" y="2132459"/>
              <a:ext cx="3240760" cy="3240758"/>
            </a:xfrm>
            <a:prstGeom prst="rect">
              <a:avLst/>
            </a:prstGeom>
            <a:noFill/>
          </p:spPr>
          <p:txBody>
            <a:bodyPr wrap="square" rtlCol="0">
              <a:prstTxWarp prst="textArchUp">
                <a:avLst/>
              </a:prstTxWarp>
              <a:spAutoFit/>
            </a:bodyPr>
            <a:lstStyle/>
            <a:p>
              <a:pPr algn="ctr"/>
              <a:r>
                <a:rPr lang="en-US" sz="2800" b="1" dirty="0" smtClean="0">
                  <a:solidFill>
                    <a:srgbClr val="000000"/>
                  </a:solidFill>
                  <a:latin typeface="Tahoma"/>
                  <a:cs typeface="Tahoma"/>
                </a:rPr>
                <a:t>justice</a:t>
              </a:r>
              <a:endParaRPr lang="en-US" sz="2800" b="1" dirty="0">
                <a:solidFill>
                  <a:srgbClr val="000000"/>
                </a:solidFill>
                <a:latin typeface="Tahoma"/>
                <a:cs typeface="Tahoma"/>
              </a:endParaRPr>
            </a:p>
          </p:txBody>
        </p:sp>
        <p:sp>
          <p:nvSpPr>
            <p:cNvPr id="34" name="TextBox 33"/>
            <p:cNvSpPr txBox="1">
              <a:spLocks noChangeAspect="1"/>
            </p:cNvSpPr>
            <p:nvPr/>
          </p:nvSpPr>
          <p:spPr>
            <a:xfrm rot="14405587">
              <a:off x="2987824" y="2180639"/>
              <a:ext cx="3224874" cy="3224874"/>
            </a:xfrm>
            <a:prstGeom prst="rect">
              <a:avLst/>
            </a:prstGeom>
            <a:noFill/>
          </p:spPr>
          <p:txBody>
            <a:bodyPr wrap="square" rtlCol="0">
              <a:prstTxWarp prst="textArchUp">
                <a:avLst/>
              </a:prstTxWarp>
              <a:spAutoFit/>
            </a:bodyPr>
            <a:lstStyle/>
            <a:p>
              <a:pPr algn="ctr"/>
              <a:r>
                <a:rPr lang="en-US" sz="2450" b="1" dirty="0" smtClean="0">
                  <a:solidFill>
                    <a:srgbClr val="000000"/>
                  </a:solidFill>
                  <a:latin typeface="Tahoma"/>
                  <a:cs typeface="Tahoma"/>
                </a:rPr>
                <a:t>grace</a:t>
              </a:r>
              <a:endParaRPr lang="en-US" sz="2450" b="1" dirty="0">
                <a:solidFill>
                  <a:srgbClr val="000000"/>
                </a:solidFill>
                <a:latin typeface="Tahoma"/>
                <a:cs typeface="Tahoma"/>
              </a:endParaRPr>
            </a:p>
          </p:txBody>
        </p:sp>
        <p:sp>
          <p:nvSpPr>
            <p:cNvPr id="33" name="TextBox 32"/>
            <p:cNvSpPr txBox="1">
              <a:spLocks noChangeAspect="1"/>
            </p:cNvSpPr>
            <p:nvPr/>
          </p:nvSpPr>
          <p:spPr>
            <a:xfrm rot="7198033">
              <a:off x="2946418" y="2204865"/>
              <a:ext cx="3212028" cy="3212026"/>
            </a:xfrm>
            <a:prstGeom prst="rect">
              <a:avLst/>
            </a:prstGeom>
            <a:noFill/>
          </p:spPr>
          <p:txBody>
            <a:bodyPr wrap="square" rtlCol="0">
              <a:prstTxWarp prst="textArchUp">
                <a:avLst/>
              </a:prstTxWarp>
              <a:spAutoFit/>
            </a:bodyPr>
            <a:lstStyle/>
            <a:p>
              <a:pPr algn="ctr"/>
              <a:r>
                <a:rPr lang="en-US" sz="2800" b="1" dirty="0" smtClean="0">
                  <a:solidFill>
                    <a:srgbClr val="000000"/>
                  </a:solidFill>
                  <a:latin typeface="Tahoma"/>
                  <a:cs typeface="Tahoma"/>
                </a:rPr>
                <a:t>truth</a:t>
              </a:r>
              <a:endParaRPr lang="en-US" sz="2800" b="1" dirty="0">
                <a:solidFill>
                  <a:srgbClr val="000000"/>
                </a:solidFill>
                <a:latin typeface="Tahoma"/>
                <a:cs typeface="Tahoma"/>
              </a:endParaRPr>
            </a:p>
          </p:txBody>
        </p:sp>
      </p:grpSp>
      <p:grpSp>
        <p:nvGrpSpPr>
          <p:cNvPr id="5" name="Group 4"/>
          <p:cNvGrpSpPr/>
          <p:nvPr/>
        </p:nvGrpSpPr>
        <p:grpSpPr>
          <a:xfrm>
            <a:off x="3303068" y="2493619"/>
            <a:ext cx="2565075" cy="2591565"/>
            <a:chOff x="3303068" y="2493619"/>
            <a:chExt cx="2565075" cy="2591565"/>
          </a:xfrm>
        </p:grpSpPr>
        <p:sp>
          <p:nvSpPr>
            <p:cNvPr id="12" name="TextBox 11"/>
            <p:cNvSpPr txBox="1">
              <a:spLocks noChangeAspect="1"/>
            </p:cNvSpPr>
            <p:nvPr/>
          </p:nvSpPr>
          <p:spPr>
            <a:xfrm>
              <a:off x="3311552" y="2493619"/>
              <a:ext cx="2545034" cy="2557103"/>
            </a:xfrm>
            <a:prstGeom prst="rect">
              <a:avLst/>
            </a:prstGeom>
            <a:noFill/>
          </p:spPr>
          <p:txBody>
            <a:bodyPr wrap="square" rtlCol="0">
              <a:prstTxWarp prst="textArchUp">
                <a:avLst/>
              </a:prstTxWarp>
              <a:spAutoFit/>
            </a:bodyPr>
            <a:lstStyle/>
            <a:p>
              <a:pPr algn="ctr"/>
              <a:r>
                <a:rPr lang="en-US" sz="1800" b="1" dirty="0" smtClean="0">
                  <a:solidFill>
                    <a:srgbClr val="000000"/>
                  </a:solidFill>
                  <a:latin typeface="Tahoma"/>
                  <a:cs typeface="Tahoma"/>
                </a:rPr>
                <a:t>(sedeqah)</a:t>
              </a:r>
              <a:endParaRPr lang="en-US" sz="1800" b="1" dirty="0">
                <a:solidFill>
                  <a:srgbClr val="000000"/>
                </a:solidFill>
                <a:latin typeface="Tahoma"/>
                <a:cs typeface="Tahoma"/>
              </a:endParaRPr>
            </a:p>
          </p:txBody>
        </p:sp>
        <p:sp>
          <p:nvSpPr>
            <p:cNvPr id="14" name="TextBox 13"/>
            <p:cNvSpPr txBox="1">
              <a:spLocks noChangeAspect="1"/>
            </p:cNvSpPr>
            <p:nvPr/>
          </p:nvSpPr>
          <p:spPr>
            <a:xfrm rot="7198033">
              <a:off x="3297086" y="2556732"/>
              <a:ext cx="2534434" cy="2522469"/>
            </a:xfrm>
            <a:prstGeom prst="rect">
              <a:avLst/>
            </a:prstGeom>
            <a:noFill/>
          </p:spPr>
          <p:txBody>
            <a:bodyPr wrap="square" rtlCol="0">
              <a:prstTxWarp prst="textArchUp">
                <a:avLst/>
              </a:prstTxWarp>
              <a:spAutoFit/>
            </a:bodyPr>
            <a:lstStyle/>
            <a:p>
              <a:pPr algn="ctr"/>
              <a:r>
                <a:rPr lang="en-US" sz="1800" b="1" dirty="0" smtClean="0">
                  <a:solidFill>
                    <a:srgbClr val="000000"/>
                  </a:solidFill>
                  <a:latin typeface="Tahoma"/>
                  <a:cs typeface="Tahoma"/>
                </a:rPr>
                <a:t>(</a:t>
              </a:r>
              <a:r>
                <a:rPr lang="en-US" sz="1800" b="1" dirty="0" err="1">
                  <a:solidFill>
                    <a:srgbClr val="000000"/>
                  </a:solidFill>
                  <a:latin typeface="Tahoma"/>
                  <a:cs typeface="Tahoma"/>
                </a:rPr>
                <a:t>´æmunah</a:t>
              </a:r>
              <a:r>
                <a:rPr lang="en-US" sz="1800" b="1" dirty="0" smtClean="0">
                  <a:solidFill>
                    <a:srgbClr val="000000"/>
                  </a:solidFill>
                  <a:latin typeface="Tahoma"/>
                  <a:cs typeface="Tahoma"/>
                </a:rPr>
                <a:t>)</a:t>
              </a:r>
              <a:endParaRPr lang="en-US" sz="1800" b="1" dirty="0">
                <a:solidFill>
                  <a:srgbClr val="000000"/>
                </a:solidFill>
                <a:latin typeface="Tahoma"/>
                <a:cs typeface="Tahoma"/>
              </a:endParaRPr>
            </a:p>
          </p:txBody>
        </p:sp>
        <p:sp>
          <p:nvSpPr>
            <p:cNvPr id="13" name="TextBox 12"/>
            <p:cNvSpPr txBox="1">
              <a:spLocks noChangeAspect="1"/>
            </p:cNvSpPr>
            <p:nvPr/>
          </p:nvSpPr>
          <p:spPr>
            <a:xfrm rot="14405587">
              <a:off x="3329579" y="2537641"/>
              <a:ext cx="2544570" cy="2532559"/>
            </a:xfrm>
            <a:prstGeom prst="rect">
              <a:avLst/>
            </a:prstGeom>
            <a:noFill/>
          </p:spPr>
          <p:txBody>
            <a:bodyPr wrap="square" rtlCol="0">
              <a:prstTxWarp prst="textArchUp">
                <a:avLst/>
              </a:prstTxWarp>
              <a:spAutoFit/>
            </a:bodyPr>
            <a:lstStyle/>
            <a:p>
              <a:pPr algn="ctr"/>
              <a:r>
                <a:rPr lang="en-US" sz="1800" b="1" dirty="0" smtClean="0">
                  <a:solidFill>
                    <a:srgbClr val="000000"/>
                  </a:solidFill>
                  <a:latin typeface="Tahoma"/>
                  <a:cs typeface="Tahoma"/>
                </a:rPr>
                <a:t>(</a:t>
              </a:r>
              <a:r>
                <a:rPr lang="en-US" sz="1800" b="1" dirty="0" err="1">
                  <a:solidFill>
                    <a:srgbClr val="000000"/>
                  </a:solidFill>
                  <a:latin typeface="Tahoma"/>
                  <a:cs typeface="Tahoma"/>
                </a:rPr>
                <a:t>hæsæd</a:t>
              </a:r>
              <a:r>
                <a:rPr lang="en-US" sz="1800" b="1" dirty="0" smtClean="0">
                  <a:solidFill>
                    <a:srgbClr val="000000"/>
                  </a:solidFill>
                  <a:latin typeface="Tahoma"/>
                  <a:cs typeface="Tahoma"/>
                </a:rPr>
                <a:t>)</a:t>
              </a:r>
              <a:endParaRPr lang="en-US" sz="1800" b="1" dirty="0">
                <a:solidFill>
                  <a:srgbClr val="000000"/>
                </a:solidFill>
                <a:latin typeface="Tahoma"/>
                <a:cs typeface="Tahoma"/>
              </a:endParaRPr>
            </a:p>
          </p:txBody>
        </p:sp>
      </p:grpSp>
    </p:spTree>
    <p:extLst>
      <p:ext uri="{BB962C8B-B14F-4D97-AF65-F5344CB8AC3E}">
        <p14:creationId xmlns:p14="http://schemas.microsoft.com/office/powerpoint/2010/main" val="6654837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kindness: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Amiable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478316"/>
            <a:ext cx="5400600" cy="523220"/>
          </a:xfrm>
          <a:prstGeom prst="rect">
            <a:avLst/>
          </a:prstGeom>
          <a:noFill/>
        </p:spPr>
        <p:txBody>
          <a:bodyPr wrap="square" rtlCol="0">
            <a:spAutoFit/>
          </a:bodyPr>
          <a:lstStyle/>
          <a:p>
            <a:r>
              <a:rPr lang="en-US" sz="1400" dirty="0">
                <a:latin typeface="Tahoma"/>
                <a:cs typeface="Tahoma"/>
              </a:rPr>
              <a:t>Since kindness expresses an “atmosphere of grace,” we have placed it at the center of the blue segment.</a:t>
            </a:r>
          </a:p>
        </p:txBody>
      </p:sp>
      <p:sp>
        <p:nvSpPr>
          <p:cNvPr id="11" name="TextBox 10"/>
          <p:cNvSpPr txBox="1"/>
          <p:nvPr/>
        </p:nvSpPr>
        <p:spPr>
          <a:xfrm>
            <a:off x="2411760" y="2239739"/>
            <a:ext cx="5400600" cy="2893100"/>
          </a:xfrm>
          <a:prstGeom prst="rect">
            <a:avLst/>
          </a:prstGeom>
          <a:noFill/>
        </p:spPr>
        <p:txBody>
          <a:bodyPr wrap="square" rtlCol="0">
            <a:spAutoFit/>
          </a:bodyPr>
          <a:lstStyle/>
          <a:p>
            <a:r>
              <a:rPr lang="en-US" sz="1400" dirty="0">
                <a:latin typeface="Tahoma"/>
                <a:cs typeface="Tahoma"/>
              </a:rPr>
              <a:t>“A man was going down from Jerusalem to Jericho, when he fell into the hands of robbers. They stripped him of his clothes, beat him and went away, leaving him half dead. A priest happened to be going down the same road, and when he saw the man, he passed by on the other side. So too, a Levite, when he came to the place and saw him, passed by on the other side. But a Samaritan, as he traveled, came where the man was; and when he saw him, he took pity on him. He went to him and bandaged his wounds, pouring on oil and wine. Then he put the man on his own donkey, took him to an inn and took care of him. The next day he took out two silver coins and gave them to the innkeeper. ‘Look after him,’ he said, ‘and when I return, I will reimburse you for any extra expense you may have.’”</a:t>
            </a:r>
          </a:p>
        </p:txBody>
      </p:sp>
      <p:sp>
        <p:nvSpPr>
          <p:cNvPr id="13" name="TextBox 12"/>
          <p:cNvSpPr txBox="1"/>
          <p:nvPr/>
        </p:nvSpPr>
        <p:spPr>
          <a:xfrm>
            <a:off x="2411760" y="1959305"/>
            <a:ext cx="5400600" cy="307777"/>
          </a:xfrm>
          <a:prstGeom prst="rect">
            <a:avLst/>
          </a:prstGeom>
          <a:noFill/>
        </p:spPr>
        <p:txBody>
          <a:bodyPr wrap="square" rtlCol="0">
            <a:spAutoFit/>
          </a:bodyPr>
          <a:lstStyle/>
          <a:p>
            <a:r>
              <a:rPr lang="en-US" sz="1400" b="1" dirty="0">
                <a:latin typeface="Tahoma"/>
                <a:cs typeface="Tahoma"/>
              </a:rPr>
              <a:t>Key Bible passage: Luke 10:30-35</a:t>
            </a:r>
          </a:p>
        </p:txBody>
      </p:sp>
      <p:sp>
        <p:nvSpPr>
          <p:cNvPr id="10" name="TextBox 9"/>
          <p:cNvSpPr txBox="1"/>
          <p:nvPr/>
        </p:nvSpPr>
        <p:spPr>
          <a:xfrm>
            <a:off x="2411760" y="1200118"/>
            <a:ext cx="5400600"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5341916"/>
            <a:ext cx="5400600" cy="523220"/>
          </a:xfrm>
          <a:prstGeom prst="rect">
            <a:avLst/>
          </a:prstGeom>
          <a:noFill/>
        </p:spPr>
        <p:txBody>
          <a:bodyPr wrap="square" rtlCol="0">
            <a:spAutoFit/>
          </a:bodyPr>
          <a:lstStyle/>
          <a:p>
            <a:r>
              <a:rPr lang="en-US" sz="1400" dirty="0">
                <a:latin typeface="Tahoma"/>
                <a:cs typeface="Tahoma"/>
              </a:rPr>
              <a:t>2 Corinthians 6:6; Ephesians 2:4-7; Ephesians 4:29-32; Colossians 3:12-14; Titus 3:4-8</a:t>
            </a:r>
          </a:p>
        </p:txBody>
      </p:sp>
      <p:sp>
        <p:nvSpPr>
          <p:cNvPr id="14" name="TextBox 13"/>
          <p:cNvSpPr txBox="1"/>
          <p:nvPr/>
        </p:nvSpPr>
        <p:spPr>
          <a:xfrm>
            <a:off x="2411760" y="5070371"/>
            <a:ext cx="5400600" cy="30777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6" name="TextBox 15">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21678648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self-control:</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Disciplined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395536" y="4201398"/>
            <a:ext cx="2033656" cy="1384995"/>
          </a:xfrm>
          <a:prstGeom prst="rect">
            <a:avLst/>
          </a:prstGeom>
          <a:noFill/>
        </p:spPr>
        <p:txBody>
          <a:bodyPr wrap="square" rtlCol="0" anchor="b">
            <a:spAutoFit/>
          </a:bodyPr>
          <a:lstStyle/>
          <a:p>
            <a:pPr algn="r"/>
            <a:r>
              <a:rPr lang="en-US" sz="1400" i="1" dirty="0">
                <a:latin typeface="Tahoma"/>
                <a:cs typeface="Tahoma"/>
              </a:rPr>
              <a:t>Self-control means sobriety and moderation in all areas of life. It’s always targeted at achieving a specific goal.</a:t>
            </a:r>
          </a:p>
        </p:txBody>
      </p:sp>
      <p:sp>
        <p:nvSpPr>
          <p:cNvPr id="33" name="TextBox 32"/>
          <p:cNvSpPr txBox="1"/>
          <p:nvPr/>
        </p:nvSpPr>
        <p:spPr>
          <a:xfrm>
            <a:off x="2411760" y="1180998"/>
            <a:ext cx="5400600" cy="954107"/>
          </a:xfrm>
          <a:prstGeom prst="rect">
            <a:avLst/>
          </a:prstGeom>
          <a:noFill/>
        </p:spPr>
        <p:txBody>
          <a:bodyPr wrap="square" rtlCol="0">
            <a:spAutoFit/>
          </a:bodyPr>
          <a:lstStyle/>
          <a:p>
            <a:r>
              <a:rPr lang="en-US" sz="1400" dirty="0">
                <a:latin typeface="Tahoma"/>
                <a:cs typeface="Tahoma"/>
              </a:rPr>
              <a:t>If self-control should be a weakness for you, the pursuit of greater consistency in your personal life might be the most important step you can take toward becoming a more loving person. If you paid more attention to discipline, it would benefit both you and others. </a:t>
            </a:r>
          </a:p>
        </p:txBody>
      </p:sp>
      <p:sp>
        <p:nvSpPr>
          <p:cNvPr id="11" name="TextBox 10"/>
          <p:cNvSpPr txBox="1"/>
          <p:nvPr/>
        </p:nvSpPr>
        <p:spPr>
          <a:xfrm>
            <a:off x="2411760" y="2380696"/>
            <a:ext cx="5400600" cy="2831545"/>
          </a:xfrm>
          <a:prstGeom prst="rect">
            <a:avLst/>
          </a:prstGeom>
          <a:noFill/>
        </p:spPr>
        <p:txBody>
          <a:bodyPr wrap="square" rtlCol="0">
            <a:spAutoFit/>
          </a:bodyPr>
          <a:lstStyle/>
          <a:p>
            <a:pPr>
              <a:spcBef>
                <a:spcPts val="600"/>
              </a:spcBef>
            </a:pPr>
            <a:r>
              <a:rPr lang="en-US" sz="1400" dirty="0">
                <a:latin typeface="Tahoma"/>
                <a:cs typeface="Tahoma"/>
              </a:rPr>
              <a:t>The Greek word </a:t>
            </a:r>
            <a:r>
              <a:rPr lang="en-US" sz="1400" i="1" dirty="0">
                <a:latin typeface="Tahoma"/>
                <a:cs typeface="Tahoma"/>
              </a:rPr>
              <a:t>egkrateia</a:t>
            </a:r>
            <a:r>
              <a:rPr lang="en-US" sz="1400" dirty="0">
                <a:latin typeface="Tahoma"/>
                <a:cs typeface="Tahoma"/>
              </a:rPr>
              <a:t> means sobriety, restraint, and moderation in all areas of life. It includes far more than is implied by the term “temperance,“ which is used in some of the older translations (even if this is one variety of self-control). The basic meaning of self-control is “having power over yourself.” </a:t>
            </a:r>
          </a:p>
          <a:p>
            <a:pPr>
              <a:spcBef>
                <a:spcPts val="600"/>
              </a:spcBef>
            </a:pPr>
            <a:r>
              <a:rPr lang="en-US" sz="1400" dirty="0">
                <a:latin typeface="Tahoma"/>
                <a:cs typeface="Tahoma"/>
              </a:rPr>
              <a:t>The term is semantically related to the word </a:t>
            </a:r>
            <a:r>
              <a:rPr lang="en-US" sz="1400" i="1" dirty="0">
                <a:latin typeface="Tahoma"/>
                <a:cs typeface="Tahoma"/>
              </a:rPr>
              <a:t>askeo</a:t>
            </a:r>
            <a:r>
              <a:rPr lang="en-US" sz="1400" dirty="0">
                <a:latin typeface="Tahoma"/>
                <a:cs typeface="Tahoma"/>
              </a:rPr>
              <a:t>, from which our word “ascetic” stems. The literal meaning of </a:t>
            </a:r>
            <a:r>
              <a:rPr lang="en-US" sz="1400" i="1" dirty="0">
                <a:latin typeface="Tahoma"/>
                <a:cs typeface="Tahoma"/>
              </a:rPr>
              <a:t>askeo</a:t>
            </a:r>
            <a:r>
              <a:rPr lang="en-US" sz="1400" dirty="0">
                <a:latin typeface="Tahoma"/>
                <a:cs typeface="Tahoma"/>
              </a:rPr>
              <a:t> is simply </a:t>
            </a:r>
            <a:r>
              <a:rPr lang="en-US" sz="1400" i="1" dirty="0">
                <a:latin typeface="Tahoma"/>
                <a:cs typeface="Tahoma"/>
              </a:rPr>
              <a:t>train</a:t>
            </a:r>
            <a:r>
              <a:rPr lang="en-US" sz="1400" dirty="0">
                <a:latin typeface="Tahoma"/>
                <a:cs typeface="Tahoma"/>
              </a:rPr>
              <a:t>. Training includes abstaining from many things in order to reach a specific goal (1 Cor. 9:24-27). </a:t>
            </a:r>
          </a:p>
          <a:p>
            <a:pPr>
              <a:spcBef>
                <a:spcPts val="600"/>
              </a:spcBef>
            </a:pPr>
            <a:r>
              <a:rPr lang="en-US" sz="1400" dirty="0">
                <a:latin typeface="Tahoma"/>
                <a:cs typeface="Tahoma"/>
              </a:rPr>
              <a:t>Self-control is not an end in itself, even if throughout church history many people have understood it that way. Rather, its goal is to serve other people better.</a:t>
            </a:r>
          </a:p>
        </p:txBody>
      </p:sp>
      <p:sp>
        <p:nvSpPr>
          <p:cNvPr id="13" name="TextBox 12"/>
          <p:cNvSpPr txBox="1"/>
          <p:nvPr/>
        </p:nvSpPr>
        <p:spPr>
          <a:xfrm>
            <a:off x="2411760" y="2099806"/>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37602962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self-control:</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Disciplined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453286"/>
            <a:ext cx="5400600" cy="523220"/>
          </a:xfrm>
          <a:prstGeom prst="rect">
            <a:avLst/>
          </a:prstGeom>
          <a:noFill/>
        </p:spPr>
        <p:txBody>
          <a:bodyPr wrap="square" rtlCol="0">
            <a:spAutoFit/>
          </a:bodyPr>
          <a:lstStyle/>
          <a:p>
            <a:r>
              <a:rPr lang="en-US" sz="1400" dirty="0">
                <a:latin typeface="Tahoma"/>
                <a:cs typeface="Tahoma"/>
              </a:rPr>
              <a:t>Self-control is strongly related to the steadfastness and reliability that characterizes the red color segment as a whole.</a:t>
            </a:r>
          </a:p>
        </p:txBody>
      </p:sp>
      <p:sp>
        <p:nvSpPr>
          <p:cNvPr id="11" name="TextBox 10"/>
          <p:cNvSpPr txBox="1"/>
          <p:nvPr/>
        </p:nvSpPr>
        <p:spPr>
          <a:xfrm>
            <a:off x="2411760" y="2233053"/>
            <a:ext cx="5400600" cy="1815882"/>
          </a:xfrm>
          <a:prstGeom prst="rect">
            <a:avLst/>
          </a:prstGeom>
          <a:noFill/>
        </p:spPr>
        <p:txBody>
          <a:bodyPr wrap="square" rtlCol="0">
            <a:spAutoFit/>
          </a:bodyPr>
          <a:lstStyle/>
          <a:p>
            <a:r>
              <a:rPr lang="en-US" sz="1400" dirty="0">
                <a:latin typeface="Tahoma"/>
                <a:cs typeface="Tahoma"/>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Therefore I do not run like a man running aimlessly; I do not fight like a man beating the air. No, I beat my body and make it my slave so that after I have preached to others, I myself will not be disqualified for the prize.”</a:t>
            </a:r>
          </a:p>
        </p:txBody>
      </p:sp>
      <p:sp>
        <p:nvSpPr>
          <p:cNvPr id="13" name="TextBox 12"/>
          <p:cNvSpPr txBox="1"/>
          <p:nvPr/>
        </p:nvSpPr>
        <p:spPr>
          <a:xfrm>
            <a:off x="2411760" y="1952163"/>
            <a:ext cx="5400600" cy="307777"/>
          </a:xfrm>
          <a:prstGeom prst="rect">
            <a:avLst/>
          </a:prstGeom>
          <a:noFill/>
        </p:spPr>
        <p:txBody>
          <a:bodyPr wrap="square" rtlCol="0">
            <a:spAutoFit/>
          </a:bodyPr>
          <a:lstStyle/>
          <a:p>
            <a:r>
              <a:rPr lang="en-US" sz="1400" b="1" dirty="0">
                <a:latin typeface="Tahoma"/>
                <a:cs typeface="Tahoma"/>
              </a:rPr>
              <a:t>Key Bible passage: 1 Corinthians 9:24-27</a:t>
            </a:r>
          </a:p>
        </p:txBody>
      </p:sp>
      <p:sp>
        <p:nvSpPr>
          <p:cNvPr id="10" name="TextBox 9"/>
          <p:cNvSpPr txBox="1"/>
          <p:nvPr/>
        </p:nvSpPr>
        <p:spPr>
          <a:xfrm>
            <a:off x="2411760" y="1174632"/>
            <a:ext cx="5400600"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4273932"/>
            <a:ext cx="5400600" cy="523220"/>
          </a:xfrm>
          <a:prstGeom prst="rect">
            <a:avLst/>
          </a:prstGeom>
          <a:noFill/>
        </p:spPr>
        <p:txBody>
          <a:bodyPr wrap="square" rtlCol="0">
            <a:spAutoFit/>
          </a:bodyPr>
          <a:lstStyle/>
          <a:p>
            <a:r>
              <a:rPr lang="en-US" sz="1400" dirty="0">
                <a:latin typeface="Tahoma"/>
                <a:cs typeface="Tahoma"/>
              </a:rPr>
              <a:t>Acts 24:25; 1 Corinthians 6:12-20; 1 Corinthians 7:7-9; Galatians 5:19-26; 2 Timothy 3:1-5; Titus 1:7-8; 2 Peter 1:5-7</a:t>
            </a:r>
          </a:p>
        </p:txBody>
      </p:sp>
      <p:sp>
        <p:nvSpPr>
          <p:cNvPr id="14" name="TextBox 13"/>
          <p:cNvSpPr txBox="1"/>
          <p:nvPr/>
        </p:nvSpPr>
        <p:spPr>
          <a:xfrm>
            <a:off x="2411760" y="3994263"/>
            <a:ext cx="5400600" cy="30777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6" name="TextBox 15">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40446768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gentleness: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Humble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1" name="TextBox 30"/>
          <p:cNvSpPr txBox="1"/>
          <p:nvPr/>
        </p:nvSpPr>
        <p:spPr>
          <a:xfrm>
            <a:off x="611560" y="4211688"/>
            <a:ext cx="1817632" cy="1600438"/>
          </a:xfrm>
          <a:prstGeom prst="rect">
            <a:avLst/>
          </a:prstGeom>
          <a:noFill/>
        </p:spPr>
        <p:txBody>
          <a:bodyPr wrap="square" rtlCol="0" anchor="b">
            <a:spAutoFit/>
          </a:bodyPr>
          <a:lstStyle/>
          <a:p>
            <a:pPr algn="r"/>
            <a:r>
              <a:rPr lang="en-US" sz="1400" i="1" dirty="0">
                <a:latin typeface="Tahoma"/>
                <a:cs typeface="Tahoma"/>
              </a:rPr>
              <a:t>Gentleness is the opposite of self-righteous stubbornness. Gentle people can easily submit to God and to others.</a:t>
            </a:r>
          </a:p>
        </p:txBody>
      </p:sp>
      <p:sp>
        <p:nvSpPr>
          <p:cNvPr id="33" name="TextBox 32"/>
          <p:cNvSpPr txBox="1"/>
          <p:nvPr/>
        </p:nvSpPr>
        <p:spPr>
          <a:xfrm>
            <a:off x="2411760" y="1124744"/>
            <a:ext cx="5472608" cy="738664"/>
          </a:xfrm>
          <a:prstGeom prst="rect">
            <a:avLst/>
          </a:prstGeom>
          <a:noFill/>
        </p:spPr>
        <p:txBody>
          <a:bodyPr wrap="square" rtlCol="0">
            <a:spAutoFit/>
          </a:bodyPr>
          <a:lstStyle/>
          <a:p>
            <a:r>
              <a:rPr lang="en-US" sz="1400" dirty="0">
                <a:latin typeface="Tahoma"/>
                <a:cs typeface="Tahoma"/>
              </a:rPr>
              <a:t>If gentleness is a weakness in your life, other people sometimes perceive you as self-righteous. A big step toward becoming a more loving person might be to pay less attention to your own rights.</a:t>
            </a:r>
          </a:p>
        </p:txBody>
      </p:sp>
      <p:sp>
        <p:nvSpPr>
          <p:cNvPr id="11" name="TextBox 10"/>
          <p:cNvSpPr txBox="1"/>
          <p:nvPr/>
        </p:nvSpPr>
        <p:spPr>
          <a:xfrm>
            <a:off x="2411760" y="2327736"/>
            <a:ext cx="5400600" cy="3262432"/>
          </a:xfrm>
          <a:prstGeom prst="rect">
            <a:avLst/>
          </a:prstGeom>
          <a:noFill/>
        </p:spPr>
        <p:txBody>
          <a:bodyPr wrap="square" rtlCol="0">
            <a:spAutoFit/>
          </a:bodyPr>
          <a:lstStyle/>
          <a:p>
            <a:pPr>
              <a:spcBef>
                <a:spcPts val="600"/>
              </a:spcBef>
            </a:pPr>
            <a:r>
              <a:rPr lang="en-US" sz="1400" dirty="0">
                <a:latin typeface="Tahoma"/>
                <a:cs typeface="Tahoma"/>
              </a:rPr>
              <a:t>The Greek term for gentleness, </a:t>
            </a:r>
            <a:r>
              <a:rPr lang="en-US" sz="1400" i="1" dirty="0">
                <a:latin typeface="Tahoma"/>
                <a:cs typeface="Tahoma"/>
              </a:rPr>
              <a:t>praytes</a:t>
            </a:r>
            <a:r>
              <a:rPr lang="en-US" sz="1400" dirty="0">
                <a:latin typeface="Tahoma"/>
                <a:cs typeface="Tahoma"/>
              </a:rPr>
              <a:t>, means the opposite of argumentative, self-righteous stubbornness. Gentle people don’t find it difficult to submit to God and to others. They don’t easily react in an angry way. Instead, they tend to be mild, tolerant, and humbly disposed toward others.</a:t>
            </a:r>
          </a:p>
          <a:p>
            <a:pPr>
              <a:spcBef>
                <a:spcPts val="600"/>
              </a:spcBef>
            </a:pPr>
            <a:r>
              <a:rPr lang="en-US" sz="1400" dirty="0">
                <a:latin typeface="Tahoma"/>
                <a:cs typeface="Tahoma"/>
              </a:rPr>
              <a:t>Gentleness, as a matter of principle, refrains from using any kind of force against sinners. According to 1 Timothy 3:3,  leaders in particular should be characterized by gentleness.</a:t>
            </a:r>
          </a:p>
          <a:p>
            <a:pPr>
              <a:spcBef>
                <a:spcPts val="600"/>
              </a:spcBef>
            </a:pPr>
            <a:r>
              <a:rPr lang="en-US" sz="1400" dirty="0">
                <a:latin typeface="Tahoma"/>
                <a:cs typeface="Tahoma"/>
              </a:rPr>
              <a:t>Jesus gave a model for the kind of gentleness that he expects of us when he washed his disciples’ feet, as recorded in John 13. At the end of this passage, Jesus said, “Now that I, your Lord and Teacher, have washed your feet, you also should wash one another’s feet. I have set you an example that you should do as I have done for you” (John 13:14-15).</a:t>
            </a:r>
          </a:p>
        </p:txBody>
      </p:sp>
      <p:sp>
        <p:nvSpPr>
          <p:cNvPr id="13" name="TextBox 12"/>
          <p:cNvSpPr txBox="1"/>
          <p:nvPr/>
        </p:nvSpPr>
        <p:spPr>
          <a:xfrm>
            <a:off x="2411760" y="2043552"/>
            <a:ext cx="5400600" cy="279797"/>
          </a:xfrm>
          <a:prstGeom prst="rect">
            <a:avLst/>
          </a:prstGeom>
          <a:noFill/>
        </p:spPr>
        <p:txBody>
          <a:bodyPr wrap="square" rtlCol="0">
            <a:spAutoFit/>
          </a:bodyPr>
          <a:lstStyle/>
          <a:p>
            <a:r>
              <a:rPr lang="en-US" sz="1400" b="1" dirty="0">
                <a:latin typeface="Tahoma"/>
                <a:cs typeface="Tahoma"/>
              </a:rPr>
              <a:t>Understanding the term</a:t>
            </a:r>
          </a:p>
        </p:txBody>
      </p:sp>
      <p:sp>
        <p:nvSpPr>
          <p:cNvPr id="10" name="TextBox 9">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2" name="TextBox 11">
            <a:hlinkClick r:id="" action="ppaction://hlinkshowjump?jump=nextslide"/>
          </p:cNvPr>
          <p:cNvSpPr txBox="1"/>
          <p:nvPr/>
        </p:nvSpPr>
        <p:spPr>
          <a:xfrm>
            <a:off x="5364088" y="6396335"/>
            <a:ext cx="3779912" cy="461665"/>
          </a:xfrm>
          <a:prstGeom prst="rect">
            <a:avLst/>
          </a:prstGeom>
          <a:noFill/>
        </p:spPr>
        <p:txBody>
          <a:bodyPr wrap="square" rtlCol="0">
            <a:spAutoFit/>
          </a:bodyPr>
          <a:lstStyle/>
          <a:p>
            <a:pPr algn="r"/>
            <a:r>
              <a:rPr lang="en-US">
                <a:latin typeface="Tahoma"/>
                <a:cs typeface="Tahoma"/>
              </a:rPr>
              <a:t>More⇛</a:t>
            </a:r>
          </a:p>
        </p:txBody>
      </p:sp>
    </p:spTree>
    <p:extLst>
      <p:ext uri="{BB962C8B-B14F-4D97-AF65-F5344CB8AC3E}">
        <p14:creationId xmlns:p14="http://schemas.microsoft.com/office/powerpoint/2010/main" val="16102683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650238"/>
            <a:ext cx="1548000" cy="1548000"/>
          </a:xfrm>
          <a:prstGeom prst="rect">
            <a:avLst/>
          </a:prstGeom>
        </p:spPr>
      </p:pic>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fruit of gentleness:</a:t>
            </a:r>
            <a:br>
              <a:rPr lang="en-AU" altLang="ja-JP" sz="3400" dirty="0" smtClean="0">
                <a:solidFill>
                  <a:srgbClr val="000000"/>
                </a:solidFill>
                <a:latin typeface="Georgia" charset="0"/>
                <a:ea typeface="ＭＳ Ｐゴシック" charset="0"/>
                <a:cs typeface="ＭＳ Ｐゴシック" charset="0"/>
              </a:rPr>
            </a:br>
            <a:r>
              <a:rPr lang="en-AU" altLang="ja-JP" sz="3400" dirty="0">
                <a:solidFill>
                  <a:srgbClr val="000000"/>
                </a:solidFill>
                <a:latin typeface="Georgia" charset="0"/>
                <a:ea typeface="ＭＳ Ｐゴシック" charset="0"/>
                <a:cs typeface="ＭＳ Ｐゴシック" charset="0"/>
              </a:rPr>
              <a:t>Humble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a:cs typeface="Verdana"/>
              </a:rPr>
              <a:t>3colorsoflove.org</a:t>
            </a:r>
            <a:endParaRPr lang="en-US" sz="1400" dirty="0">
              <a:solidFill>
                <a:srgbClr val="7F7F7F"/>
              </a:solidFill>
              <a:latin typeface="Verdana"/>
              <a:cs typeface="Verdana"/>
            </a:endParaRPr>
          </a:p>
        </p:txBody>
      </p:sp>
      <p:sp>
        <p:nvSpPr>
          <p:cNvPr id="33" name="TextBox 32"/>
          <p:cNvSpPr txBox="1"/>
          <p:nvPr/>
        </p:nvSpPr>
        <p:spPr>
          <a:xfrm>
            <a:off x="2411760" y="1469372"/>
            <a:ext cx="5400600" cy="738664"/>
          </a:xfrm>
          <a:prstGeom prst="rect">
            <a:avLst/>
          </a:prstGeom>
          <a:noFill/>
        </p:spPr>
        <p:txBody>
          <a:bodyPr wrap="square" rtlCol="0">
            <a:spAutoFit/>
          </a:bodyPr>
          <a:lstStyle/>
          <a:p>
            <a:r>
              <a:rPr lang="en-US" sz="1400" dirty="0">
                <a:latin typeface="Tahoma"/>
                <a:cs typeface="Tahoma"/>
              </a:rPr>
              <a:t>Since gentleness is a spiritually motivated mildness, as opposed to the “tougher” aspects of love that we can find in the red segment, we have placed it at the center of the blue segment (grace).</a:t>
            </a:r>
          </a:p>
        </p:txBody>
      </p:sp>
      <p:sp>
        <p:nvSpPr>
          <p:cNvPr id="11" name="TextBox 10"/>
          <p:cNvSpPr txBox="1"/>
          <p:nvPr/>
        </p:nvSpPr>
        <p:spPr>
          <a:xfrm>
            <a:off x="2411760" y="2455763"/>
            <a:ext cx="5400600" cy="1169551"/>
          </a:xfrm>
          <a:prstGeom prst="rect">
            <a:avLst/>
          </a:prstGeom>
          <a:noFill/>
        </p:spPr>
        <p:txBody>
          <a:bodyPr wrap="square" rtlCol="0">
            <a:spAutoFit/>
          </a:bodyPr>
          <a:lstStyle/>
          <a:p>
            <a:r>
              <a:rPr lang="en-US" sz="1400" dirty="0">
                <a:latin typeface="Tahoma"/>
                <a:cs typeface="Tahoma"/>
              </a:rPr>
              <a:t>“If someone is caught in a sin, you who are spiritual should restore him gently. But watch yourself, or you also may be tempted. Carry each other’s burden, and in this way you will fulfill the law of Christ. If anyone thinks he is something when he is nothing, he deceives himself.”</a:t>
            </a:r>
          </a:p>
        </p:txBody>
      </p:sp>
      <p:sp>
        <p:nvSpPr>
          <p:cNvPr id="13" name="TextBox 12"/>
          <p:cNvSpPr txBox="1"/>
          <p:nvPr/>
        </p:nvSpPr>
        <p:spPr>
          <a:xfrm>
            <a:off x="2411760" y="2175329"/>
            <a:ext cx="5400600" cy="307777"/>
          </a:xfrm>
          <a:prstGeom prst="rect">
            <a:avLst/>
          </a:prstGeom>
          <a:noFill/>
        </p:spPr>
        <p:txBody>
          <a:bodyPr wrap="square" rtlCol="0">
            <a:spAutoFit/>
          </a:bodyPr>
          <a:lstStyle/>
          <a:p>
            <a:r>
              <a:rPr lang="en-US" sz="1400" b="1" dirty="0">
                <a:latin typeface="Tahoma"/>
                <a:cs typeface="Tahoma"/>
              </a:rPr>
              <a:t>Key Bible passage: Galatians 6:1-3</a:t>
            </a:r>
          </a:p>
        </p:txBody>
      </p:sp>
      <p:sp>
        <p:nvSpPr>
          <p:cNvPr id="10" name="TextBox 9"/>
          <p:cNvSpPr txBox="1"/>
          <p:nvPr/>
        </p:nvSpPr>
        <p:spPr>
          <a:xfrm>
            <a:off x="2411760" y="1191174"/>
            <a:ext cx="5400600" cy="307777"/>
          </a:xfrm>
          <a:prstGeom prst="rect">
            <a:avLst/>
          </a:prstGeom>
          <a:noFill/>
        </p:spPr>
        <p:txBody>
          <a:bodyPr wrap="square" rtlCol="0">
            <a:spAutoFit/>
          </a:bodyPr>
          <a:lstStyle/>
          <a:p>
            <a:r>
              <a:rPr lang="en-US" sz="1400" b="1" dirty="0">
                <a:latin typeface="Tahoma"/>
                <a:cs typeface="Tahoma"/>
              </a:rPr>
              <a:t>Color Segment</a:t>
            </a:r>
          </a:p>
        </p:txBody>
      </p:sp>
      <p:sp>
        <p:nvSpPr>
          <p:cNvPr id="12" name="TextBox 11"/>
          <p:cNvSpPr txBox="1"/>
          <p:nvPr/>
        </p:nvSpPr>
        <p:spPr>
          <a:xfrm>
            <a:off x="2411760" y="3859772"/>
            <a:ext cx="5400600" cy="523220"/>
          </a:xfrm>
          <a:prstGeom prst="rect">
            <a:avLst/>
          </a:prstGeom>
          <a:noFill/>
        </p:spPr>
        <p:txBody>
          <a:bodyPr wrap="square" rtlCol="0">
            <a:spAutoFit/>
          </a:bodyPr>
          <a:lstStyle/>
          <a:p>
            <a:r>
              <a:rPr lang="en-US" sz="1400" dirty="0">
                <a:latin typeface="Tahoma"/>
                <a:cs typeface="Tahoma"/>
              </a:rPr>
              <a:t>Matthew 5:5; Matthew 11:28-30; John 8:3-11; Ephesians 4:1-3; 2 Timothy 2:24-26; Titus 3:1-2; James 1:19-21; 1 Peter 3:15-17</a:t>
            </a:r>
          </a:p>
        </p:txBody>
      </p:sp>
      <p:sp>
        <p:nvSpPr>
          <p:cNvPr id="14" name="TextBox 13"/>
          <p:cNvSpPr txBox="1"/>
          <p:nvPr/>
        </p:nvSpPr>
        <p:spPr>
          <a:xfrm>
            <a:off x="2411760" y="3584608"/>
            <a:ext cx="5400600" cy="307777"/>
          </a:xfrm>
          <a:prstGeom prst="rect">
            <a:avLst/>
          </a:prstGeom>
          <a:noFill/>
        </p:spPr>
        <p:txBody>
          <a:bodyPr wrap="square" rtlCol="0">
            <a:spAutoFit/>
          </a:bodyPr>
          <a:lstStyle/>
          <a:p>
            <a:r>
              <a:rPr lang="en-US" sz="1400" b="1" dirty="0">
                <a:latin typeface="Tahoma"/>
                <a:cs typeface="Tahoma"/>
              </a:rPr>
              <a:t>For further study</a:t>
            </a:r>
          </a:p>
        </p:txBody>
      </p:sp>
      <p:sp>
        <p:nvSpPr>
          <p:cNvPr id="15" name="TextBox 14">
            <a:hlinkClick r:id="rId4" action="ppaction://hlinksldjump" highlightClick="1"/>
          </p:cNvPr>
          <p:cNvSpPr txBox="1"/>
          <p:nvPr/>
        </p:nvSpPr>
        <p:spPr>
          <a:xfrm>
            <a:off x="3203848" y="6237312"/>
            <a:ext cx="2736304" cy="306467"/>
          </a:xfrm>
          <a:prstGeom prst="roundRect">
            <a:avLst/>
          </a:prstGeom>
          <a:solidFill>
            <a:srgbClr val="2BA157"/>
          </a:solidFill>
          <a:scene3d>
            <a:camera prst="orthographicFront"/>
            <a:lightRig rig="threePt" dir="t"/>
          </a:scene3d>
          <a:sp3d>
            <a:bevelT/>
          </a:sp3d>
        </p:spPr>
        <p:txBody>
          <a:bodyPr wrap="square" rtlCol="0">
            <a:spAutoFit/>
          </a:bodyPr>
          <a:lstStyle/>
          <a:p>
            <a:pPr algn="ctr"/>
            <a:r>
              <a:rPr lang="en-US" sz="1200" dirty="0" smtClean="0">
                <a:latin typeface="Tahoma"/>
                <a:cs typeface="Tahoma"/>
              </a:rPr>
              <a:t>Return to </a:t>
            </a:r>
            <a:r>
              <a:rPr lang="en-US" sz="1200" dirty="0">
                <a:latin typeface="Tahoma"/>
                <a:cs typeface="Tahoma"/>
              </a:rPr>
              <a:t>fruit of the Spirit </a:t>
            </a:r>
            <a:r>
              <a:rPr lang="en-US" sz="1200" dirty="0" smtClean="0">
                <a:latin typeface="Tahoma"/>
                <a:cs typeface="Tahoma"/>
              </a:rPr>
              <a:t>index</a:t>
            </a:r>
            <a:endParaRPr lang="en-US" sz="1200" dirty="0">
              <a:latin typeface="Tahoma"/>
              <a:cs typeface="Tahoma"/>
            </a:endParaRPr>
          </a:p>
        </p:txBody>
      </p:sp>
      <p:sp>
        <p:nvSpPr>
          <p:cNvPr id="16" name="TextBox 15">
            <a:hlinkClick r:id="" action="ppaction://hlinkshowjump?jump=previousslide"/>
          </p:cNvPr>
          <p:cNvSpPr txBox="1"/>
          <p:nvPr/>
        </p:nvSpPr>
        <p:spPr>
          <a:xfrm>
            <a:off x="611560" y="6408202"/>
            <a:ext cx="3168352" cy="461665"/>
          </a:xfrm>
          <a:prstGeom prst="rect">
            <a:avLst/>
          </a:prstGeom>
          <a:noFill/>
        </p:spPr>
        <p:txBody>
          <a:bodyPr wrap="square" rtlCol="0">
            <a:spAutoFit/>
          </a:bodyPr>
          <a:lstStyle/>
          <a:p>
            <a:r>
              <a:rPr lang="en-US">
                <a:latin typeface="Tahoma"/>
                <a:cs typeface="Tahoma"/>
              </a:rPr>
              <a:t>⇚Back</a:t>
            </a:r>
          </a:p>
        </p:txBody>
      </p:sp>
    </p:spTree>
    <p:extLst>
      <p:ext uri="{BB962C8B-B14F-4D97-AF65-F5344CB8AC3E}">
        <p14:creationId xmlns:p14="http://schemas.microsoft.com/office/powerpoint/2010/main" val="28706094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Three dimensions of God’s love</a:t>
            </a:r>
            <a:endParaRPr lang="en-US" sz="3400" dirty="0">
              <a:solidFill>
                <a:srgbClr val="000000"/>
              </a:solidFill>
            </a:endParaRPr>
          </a:p>
        </p:txBody>
      </p:sp>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grpSp>
        <p:nvGrpSpPr>
          <p:cNvPr id="2" name="Group 1"/>
          <p:cNvGrpSpPr/>
          <p:nvPr/>
        </p:nvGrpSpPr>
        <p:grpSpPr>
          <a:xfrm>
            <a:off x="755576" y="2564904"/>
            <a:ext cx="8373822" cy="2862178"/>
            <a:chOff x="755576" y="2564904"/>
            <a:chExt cx="8373822" cy="2862178"/>
          </a:xfrm>
        </p:grpSpPr>
        <p:sp>
          <p:nvSpPr>
            <p:cNvPr id="33" name="Rectangle 32"/>
            <p:cNvSpPr/>
            <p:nvPr/>
          </p:nvSpPr>
          <p:spPr bwMode="auto">
            <a:xfrm>
              <a:off x="755576" y="4484099"/>
              <a:ext cx="2254261" cy="936104"/>
            </a:xfrm>
            <a:prstGeom prst="rect">
              <a:avLst/>
            </a:prstGeom>
            <a:solidFill>
              <a:srgbClr val="7F92C4"/>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41" name="Rectangle 40"/>
            <p:cNvSpPr/>
            <p:nvPr/>
          </p:nvSpPr>
          <p:spPr bwMode="auto">
            <a:xfrm>
              <a:off x="755576" y="3515231"/>
              <a:ext cx="2254261" cy="936104"/>
            </a:xfrm>
            <a:prstGeom prst="rect">
              <a:avLst/>
            </a:prstGeom>
            <a:solidFill>
              <a:srgbClr val="F48962"/>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42" name="Rectangle 41"/>
            <p:cNvSpPr/>
            <p:nvPr/>
          </p:nvSpPr>
          <p:spPr bwMode="auto">
            <a:xfrm>
              <a:off x="755576" y="2564905"/>
              <a:ext cx="2254261" cy="936104"/>
            </a:xfrm>
            <a:prstGeom prst="rect">
              <a:avLst/>
            </a:prstGeom>
            <a:solidFill>
              <a:srgbClr val="85C48B"/>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43" name="Rectangle 42"/>
            <p:cNvSpPr/>
            <p:nvPr/>
          </p:nvSpPr>
          <p:spPr bwMode="auto">
            <a:xfrm>
              <a:off x="3005406" y="2564904"/>
              <a:ext cx="3312368" cy="936104"/>
            </a:xfrm>
            <a:prstGeom prst="rect">
              <a:avLst/>
            </a:prstGeom>
            <a:solidFill>
              <a:srgbClr val="85C48B"/>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44" name="Rectangle 43"/>
            <p:cNvSpPr/>
            <p:nvPr/>
          </p:nvSpPr>
          <p:spPr bwMode="auto">
            <a:xfrm>
              <a:off x="2996335" y="3510279"/>
              <a:ext cx="3312368" cy="936104"/>
            </a:xfrm>
            <a:prstGeom prst="rect">
              <a:avLst/>
            </a:prstGeom>
            <a:solidFill>
              <a:srgbClr val="F48962"/>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49" name="Rectangle 48"/>
            <p:cNvSpPr/>
            <p:nvPr/>
          </p:nvSpPr>
          <p:spPr bwMode="auto">
            <a:xfrm>
              <a:off x="2987264" y="4485030"/>
              <a:ext cx="3312368" cy="942052"/>
            </a:xfrm>
            <a:prstGeom prst="rect">
              <a:avLst/>
            </a:prstGeom>
            <a:solidFill>
              <a:srgbClr val="7F92C4"/>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50" name="Rectangle 49"/>
            <p:cNvSpPr/>
            <p:nvPr/>
          </p:nvSpPr>
          <p:spPr bwMode="auto">
            <a:xfrm>
              <a:off x="6321086" y="2564905"/>
              <a:ext cx="2808312" cy="936104"/>
            </a:xfrm>
            <a:prstGeom prst="rect">
              <a:avLst/>
            </a:prstGeom>
            <a:solidFill>
              <a:srgbClr val="85C48B"/>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51" name="Rectangle 50"/>
            <p:cNvSpPr/>
            <p:nvPr/>
          </p:nvSpPr>
          <p:spPr bwMode="auto">
            <a:xfrm>
              <a:off x="6312015" y="3510280"/>
              <a:ext cx="2808312" cy="936104"/>
            </a:xfrm>
            <a:prstGeom prst="rect">
              <a:avLst/>
            </a:prstGeom>
            <a:solidFill>
              <a:srgbClr val="F48962"/>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sp>
          <p:nvSpPr>
            <p:cNvPr id="13" name="Rectangle 12"/>
            <p:cNvSpPr/>
            <p:nvPr/>
          </p:nvSpPr>
          <p:spPr bwMode="auto">
            <a:xfrm>
              <a:off x="6299404" y="4482467"/>
              <a:ext cx="2808312" cy="936104"/>
            </a:xfrm>
            <a:prstGeom prst="rect">
              <a:avLst/>
            </a:prstGeom>
            <a:solidFill>
              <a:srgbClr val="7F92C4"/>
            </a:solidFill>
            <a:ln w="9525" cap="flat" cmpd="sng" algn="ctr">
              <a:noFill/>
              <a:prstDash val="solid"/>
              <a:round/>
              <a:headEnd type="none" w="med" len="med"/>
              <a:tailEnd type="none" w="med" len="med"/>
            </a:ln>
            <a:effectLst>
              <a:softEdge rad="63500"/>
            </a:effectLst>
            <a:scene3d>
              <a:camera prst="orthographicFront"/>
              <a:lightRig rig="threePt" dir="t"/>
            </a:scene3d>
            <a:sp3d/>
          </p:spPr>
          <p:txBody>
            <a:bodyPr vert="horz" wrap="square" lIns="91440" tIns="45720" rIns="91440" bIns="45720" numCol="1" rtlCol="0" anchor="t" anchorCtr="0" compatLnSpc="1">
              <a:prstTxWarp prst="textNoShape">
                <a:avLst/>
              </a:prstTxWarp>
              <a:sp3d extrusionH="57150">
                <a:bevelT w="381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a:ea typeface="ＭＳ Ｐゴシック" pitchFamily="-65" charset="-128"/>
                <a:cs typeface="Tahoma"/>
              </a:endParaRPr>
            </a:p>
          </p:txBody>
        </p:sp>
      </p:grpSp>
      <p:sp>
        <p:nvSpPr>
          <p:cNvPr id="15" name="TextBox 14"/>
          <p:cNvSpPr txBox="1"/>
          <p:nvPr/>
        </p:nvSpPr>
        <p:spPr>
          <a:xfrm>
            <a:off x="863361" y="2840301"/>
            <a:ext cx="2052456" cy="369332"/>
          </a:xfrm>
          <a:prstGeom prst="rect">
            <a:avLst/>
          </a:prstGeom>
          <a:noFill/>
        </p:spPr>
        <p:txBody>
          <a:bodyPr wrap="square" rtlCol="0" anchor="ctr">
            <a:spAutoFit/>
          </a:bodyPr>
          <a:lstStyle/>
          <a:p>
            <a:r>
              <a:rPr lang="en-US" sz="1800" b="1" dirty="0" smtClean="0">
                <a:latin typeface="Tahoma"/>
                <a:cs typeface="Tahoma"/>
              </a:rPr>
              <a:t>justice</a:t>
            </a:r>
            <a:endParaRPr lang="en-US" sz="1800" b="1" dirty="0">
              <a:latin typeface="Tahoma"/>
              <a:cs typeface="Tahoma"/>
            </a:endParaRPr>
          </a:p>
        </p:txBody>
      </p:sp>
      <p:sp>
        <p:nvSpPr>
          <p:cNvPr id="16" name="TextBox 15"/>
          <p:cNvSpPr txBox="1"/>
          <p:nvPr/>
        </p:nvSpPr>
        <p:spPr>
          <a:xfrm>
            <a:off x="863361" y="3789040"/>
            <a:ext cx="2052456" cy="369332"/>
          </a:xfrm>
          <a:prstGeom prst="rect">
            <a:avLst/>
          </a:prstGeom>
          <a:noFill/>
        </p:spPr>
        <p:txBody>
          <a:bodyPr wrap="square" rtlCol="0" anchor="ctr">
            <a:spAutoFit/>
          </a:bodyPr>
          <a:lstStyle/>
          <a:p>
            <a:r>
              <a:rPr lang="en-US" sz="1800" b="1" dirty="0" smtClean="0">
                <a:latin typeface="Tahoma"/>
                <a:cs typeface="Tahoma"/>
              </a:rPr>
              <a:t>truth</a:t>
            </a:r>
            <a:endParaRPr lang="en-US" sz="1800" b="1" dirty="0">
              <a:latin typeface="Tahoma"/>
              <a:cs typeface="Tahoma"/>
            </a:endParaRPr>
          </a:p>
        </p:txBody>
      </p:sp>
      <p:sp>
        <p:nvSpPr>
          <p:cNvPr id="17" name="TextBox 16"/>
          <p:cNvSpPr txBox="1"/>
          <p:nvPr/>
        </p:nvSpPr>
        <p:spPr>
          <a:xfrm>
            <a:off x="863361" y="4743540"/>
            <a:ext cx="2052456" cy="369332"/>
          </a:xfrm>
          <a:prstGeom prst="rect">
            <a:avLst/>
          </a:prstGeom>
          <a:noFill/>
        </p:spPr>
        <p:txBody>
          <a:bodyPr wrap="square" rtlCol="0" anchor="ctr">
            <a:spAutoFit/>
          </a:bodyPr>
          <a:lstStyle/>
          <a:p>
            <a:r>
              <a:rPr lang="en-US" sz="1800" b="1" dirty="0" smtClean="0">
                <a:latin typeface="Tahoma"/>
                <a:cs typeface="Tahoma"/>
              </a:rPr>
              <a:t>grace</a:t>
            </a:r>
            <a:endParaRPr lang="en-US" sz="1800" b="1" dirty="0">
              <a:latin typeface="Tahoma"/>
              <a:cs typeface="Tahoma"/>
            </a:endParaRPr>
          </a:p>
        </p:txBody>
      </p:sp>
      <p:sp>
        <p:nvSpPr>
          <p:cNvPr id="18" name="TextBox 17"/>
          <p:cNvSpPr txBox="1"/>
          <p:nvPr/>
        </p:nvSpPr>
        <p:spPr>
          <a:xfrm>
            <a:off x="6407977" y="2852936"/>
            <a:ext cx="2628520" cy="369332"/>
          </a:xfrm>
          <a:prstGeom prst="rect">
            <a:avLst/>
          </a:prstGeom>
          <a:noFill/>
        </p:spPr>
        <p:txBody>
          <a:bodyPr wrap="square" rtlCol="0" anchor="ctr">
            <a:spAutoFit/>
          </a:bodyPr>
          <a:lstStyle/>
          <a:p>
            <a:r>
              <a:rPr lang="en-US" sz="1800" b="1" dirty="0" smtClean="0">
                <a:latin typeface="Tahoma"/>
                <a:cs typeface="Tahoma"/>
              </a:rPr>
              <a:t>compassion</a:t>
            </a:r>
            <a:endParaRPr lang="en-US" sz="1800" b="1" dirty="0">
              <a:latin typeface="Tahoma"/>
              <a:cs typeface="Tahoma"/>
            </a:endParaRPr>
          </a:p>
        </p:txBody>
      </p:sp>
      <p:sp>
        <p:nvSpPr>
          <p:cNvPr id="19" name="TextBox 18"/>
          <p:cNvSpPr txBox="1"/>
          <p:nvPr/>
        </p:nvSpPr>
        <p:spPr>
          <a:xfrm>
            <a:off x="6407977" y="3789040"/>
            <a:ext cx="2628520" cy="369332"/>
          </a:xfrm>
          <a:prstGeom prst="rect">
            <a:avLst/>
          </a:prstGeom>
          <a:noFill/>
        </p:spPr>
        <p:txBody>
          <a:bodyPr wrap="square" rtlCol="0" anchor="ctr">
            <a:spAutoFit/>
          </a:bodyPr>
          <a:lstStyle/>
          <a:p>
            <a:r>
              <a:rPr lang="en-US" sz="1800" b="1" dirty="0" smtClean="0">
                <a:latin typeface="Tahoma"/>
                <a:cs typeface="Tahoma"/>
              </a:rPr>
              <a:t>trustworthiness</a:t>
            </a:r>
            <a:endParaRPr lang="en-US" sz="1800" b="1" dirty="0">
              <a:latin typeface="Tahoma"/>
              <a:cs typeface="Tahoma"/>
            </a:endParaRPr>
          </a:p>
        </p:txBody>
      </p:sp>
      <p:sp>
        <p:nvSpPr>
          <p:cNvPr id="20" name="TextBox 19"/>
          <p:cNvSpPr txBox="1"/>
          <p:nvPr/>
        </p:nvSpPr>
        <p:spPr>
          <a:xfrm>
            <a:off x="6407977" y="4733909"/>
            <a:ext cx="2628520" cy="369332"/>
          </a:xfrm>
          <a:prstGeom prst="rect">
            <a:avLst/>
          </a:prstGeom>
          <a:noFill/>
        </p:spPr>
        <p:txBody>
          <a:bodyPr wrap="square" rtlCol="0" anchor="ctr">
            <a:spAutoFit/>
          </a:bodyPr>
          <a:lstStyle/>
          <a:p>
            <a:r>
              <a:rPr lang="en-US" sz="1800" b="1" dirty="0" smtClean="0">
                <a:latin typeface="Tahoma"/>
                <a:cs typeface="Tahoma"/>
              </a:rPr>
              <a:t>acceptance</a:t>
            </a:r>
            <a:endParaRPr lang="en-US" sz="1800" b="1" dirty="0">
              <a:latin typeface="Tahoma"/>
              <a:cs typeface="Tahoma"/>
            </a:endParaRPr>
          </a:p>
        </p:txBody>
      </p:sp>
      <p:sp>
        <p:nvSpPr>
          <p:cNvPr id="21" name="TextBox 20"/>
          <p:cNvSpPr txBox="1"/>
          <p:nvPr/>
        </p:nvSpPr>
        <p:spPr>
          <a:xfrm>
            <a:off x="3059832" y="2745214"/>
            <a:ext cx="3199454" cy="584776"/>
          </a:xfrm>
          <a:prstGeom prst="rect">
            <a:avLst/>
          </a:prstGeom>
          <a:noFill/>
        </p:spPr>
        <p:txBody>
          <a:bodyPr wrap="square" rtlCol="0" anchor="ctr">
            <a:spAutoFit/>
          </a:bodyPr>
          <a:lstStyle/>
          <a:p>
            <a:r>
              <a:rPr lang="en-US" sz="1600" i="1" dirty="0" smtClean="0">
                <a:latin typeface="Tahoma"/>
                <a:cs typeface="Tahoma"/>
              </a:rPr>
              <a:t>God’s compassionate love in action</a:t>
            </a:r>
            <a:endParaRPr lang="en-US" sz="1600" i="1" dirty="0">
              <a:latin typeface="Tahoma"/>
              <a:cs typeface="Tahoma"/>
            </a:endParaRPr>
          </a:p>
        </p:txBody>
      </p:sp>
      <p:sp>
        <p:nvSpPr>
          <p:cNvPr id="22" name="TextBox 21"/>
          <p:cNvSpPr txBox="1"/>
          <p:nvPr/>
        </p:nvSpPr>
        <p:spPr>
          <a:xfrm>
            <a:off x="3059832" y="3812930"/>
            <a:ext cx="3199454" cy="338554"/>
          </a:xfrm>
          <a:prstGeom prst="rect">
            <a:avLst/>
          </a:prstGeom>
          <a:noFill/>
        </p:spPr>
        <p:txBody>
          <a:bodyPr wrap="square" rtlCol="0" anchor="ctr">
            <a:spAutoFit/>
          </a:bodyPr>
          <a:lstStyle/>
          <a:p>
            <a:r>
              <a:rPr lang="en-US" sz="1600" i="1" dirty="0" smtClean="0">
                <a:latin typeface="Tahoma"/>
                <a:cs typeface="Tahoma"/>
              </a:rPr>
              <a:t>God’s trustworthy love in action</a:t>
            </a:r>
            <a:endParaRPr lang="en-US" sz="1600" i="1" dirty="0">
              <a:latin typeface="Tahoma"/>
              <a:cs typeface="Tahoma"/>
            </a:endParaRPr>
          </a:p>
        </p:txBody>
      </p:sp>
      <p:sp>
        <p:nvSpPr>
          <p:cNvPr id="23" name="TextBox 22"/>
          <p:cNvSpPr txBox="1"/>
          <p:nvPr/>
        </p:nvSpPr>
        <p:spPr>
          <a:xfrm>
            <a:off x="3059832" y="4770193"/>
            <a:ext cx="3199454" cy="338554"/>
          </a:xfrm>
          <a:prstGeom prst="rect">
            <a:avLst/>
          </a:prstGeom>
          <a:noFill/>
        </p:spPr>
        <p:txBody>
          <a:bodyPr wrap="square" rtlCol="0" anchor="ctr">
            <a:spAutoFit/>
          </a:bodyPr>
          <a:lstStyle/>
          <a:p>
            <a:r>
              <a:rPr lang="en-US" sz="1600" i="1" dirty="0" smtClean="0">
                <a:latin typeface="Tahoma"/>
                <a:cs typeface="Tahoma"/>
              </a:rPr>
              <a:t>God’s accepting love in action</a:t>
            </a:r>
            <a:endParaRPr lang="en-US" sz="1600" i="1" dirty="0">
              <a:latin typeface="Tahoma"/>
              <a:cs typeface="Tahoma"/>
            </a:endParaRPr>
          </a:p>
        </p:txBody>
      </p:sp>
    </p:spTree>
    <p:extLst>
      <p:ext uri="{BB962C8B-B14F-4D97-AF65-F5344CB8AC3E}">
        <p14:creationId xmlns:p14="http://schemas.microsoft.com/office/powerpoint/2010/main" val="33503752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God is light</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2" name="Group 1"/>
          <p:cNvGrpSpPr/>
          <p:nvPr/>
        </p:nvGrpSpPr>
        <p:grpSpPr>
          <a:xfrm>
            <a:off x="2477115" y="1670417"/>
            <a:ext cx="4162996" cy="4215232"/>
            <a:chOff x="2477115" y="1670417"/>
            <a:chExt cx="4162996" cy="4215232"/>
          </a:xfrm>
        </p:grpSpPr>
        <p:grpSp>
          <p:nvGrpSpPr>
            <p:cNvPr id="4" name="Group 3"/>
            <p:cNvGrpSpPr/>
            <p:nvPr/>
          </p:nvGrpSpPr>
          <p:grpSpPr>
            <a:xfrm>
              <a:off x="2477115" y="1748852"/>
              <a:ext cx="4162996" cy="4136797"/>
              <a:chOff x="2477115" y="1748852"/>
              <a:chExt cx="4162996" cy="4136797"/>
            </a:xfrm>
          </p:grpSpPr>
          <p:sp>
            <p:nvSpPr>
              <p:cNvPr id="30" name="TextBox 29"/>
              <p:cNvSpPr txBox="1">
                <a:spLocks noChangeAspect="1"/>
              </p:cNvSpPr>
              <p:nvPr/>
            </p:nvSpPr>
            <p:spPr bwMode="auto">
              <a:xfrm>
                <a:off x="2512661" y="1748852"/>
                <a:ext cx="4127450" cy="4126990"/>
              </a:xfrm>
              <a:prstGeom prst="rect">
                <a:avLst/>
              </a:prstGeom>
              <a:noFill/>
            </p:spPr>
            <p:txBody>
              <a:bodyPr spcFirstLastPara="1">
                <a:prstTxWarp prst="textArchUp">
                  <a:avLst/>
                </a:prstTxWarp>
                <a:spAutoFit/>
              </a:bodyPr>
              <a:lstStyle/>
              <a:p>
                <a:pPr algn="ctr">
                  <a:defRPr/>
                </a:pPr>
                <a:r>
                  <a:rPr lang="en-US" sz="2200" b="1" dirty="0">
                    <a:latin typeface="Tahoma"/>
                    <a:cs typeface="Tahoma"/>
                  </a:rPr>
                  <a:t>the light of justice</a:t>
                </a:r>
              </a:p>
            </p:txBody>
          </p:sp>
          <p:sp>
            <p:nvSpPr>
              <p:cNvPr id="47" name="TextBox 46"/>
              <p:cNvSpPr txBox="1">
                <a:spLocks noChangeAspect="1"/>
              </p:cNvSpPr>
              <p:nvPr/>
            </p:nvSpPr>
            <p:spPr bwMode="auto">
              <a:xfrm rot="7214081">
                <a:off x="2476886" y="1762016"/>
                <a:ext cx="4123862" cy="4123403"/>
              </a:xfrm>
              <a:prstGeom prst="rect">
                <a:avLst/>
              </a:prstGeom>
              <a:noFill/>
            </p:spPr>
            <p:txBody>
              <a:bodyPr spcFirstLastPara="1">
                <a:prstTxWarp prst="textArchUp">
                  <a:avLst/>
                </a:prstTxWarp>
                <a:spAutoFit/>
              </a:bodyPr>
              <a:lstStyle/>
              <a:p>
                <a:pPr algn="ctr">
                  <a:defRPr/>
                </a:pPr>
                <a:r>
                  <a:rPr lang="en-US" sz="2200" b="1" dirty="0">
                    <a:solidFill>
                      <a:srgbClr val="000000"/>
                    </a:solidFill>
                    <a:latin typeface="Tahoma"/>
                    <a:cs typeface="Tahoma"/>
                  </a:rPr>
                  <a:t>the light of truth</a:t>
                </a:r>
              </a:p>
            </p:txBody>
          </p:sp>
        </p:grpSp>
        <p:sp>
          <p:nvSpPr>
            <p:cNvPr id="32" name="TextBox 31"/>
            <p:cNvSpPr txBox="1">
              <a:spLocks noChangeAspect="1"/>
            </p:cNvSpPr>
            <p:nvPr/>
          </p:nvSpPr>
          <p:spPr bwMode="auto">
            <a:xfrm rot="14423802">
              <a:off x="2478955" y="1670649"/>
              <a:ext cx="4159352" cy="4158888"/>
            </a:xfrm>
            <a:prstGeom prst="rect">
              <a:avLst/>
            </a:prstGeom>
            <a:noFill/>
          </p:spPr>
          <p:txBody>
            <a:bodyPr spcFirstLastPara="1">
              <a:prstTxWarp prst="textArchUp">
                <a:avLst/>
              </a:prstTxWarp>
              <a:spAutoFit/>
            </a:bodyPr>
            <a:lstStyle/>
            <a:p>
              <a:pPr algn="ctr">
                <a:defRPr/>
              </a:pPr>
              <a:r>
                <a:rPr lang="en-US" sz="2200" b="1" dirty="0">
                  <a:solidFill>
                    <a:srgbClr val="000000"/>
                  </a:solidFill>
                  <a:latin typeface="Tahoma"/>
                  <a:cs typeface="Tahoma"/>
                </a:rPr>
                <a:t>the light of grace</a:t>
              </a:r>
            </a:p>
          </p:txBody>
        </p:sp>
      </p:grpSp>
      <p:sp>
        <p:nvSpPr>
          <p:cNvPr id="15" name="TextBox 14"/>
          <p:cNvSpPr txBox="1"/>
          <p:nvPr/>
        </p:nvSpPr>
        <p:spPr>
          <a:xfrm>
            <a:off x="3563888" y="3212976"/>
            <a:ext cx="2016224" cy="1102866"/>
          </a:xfrm>
          <a:prstGeom prst="rect">
            <a:avLst/>
          </a:prstGeom>
          <a:noFill/>
        </p:spPr>
        <p:txBody>
          <a:bodyPr wrap="square" rtlCol="0">
            <a:spAutoFit/>
          </a:bodyPr>
          <a:lstStyle/>
          <a:p>
            <a:pPr algn="ctr">
              <a:lnSpc>
                <a:spcPct val="110000"/>
              </a:lnSpc>
            </a:pPr>
            <a:r>
              <a:rPr lang="en-US" sz="2000" b="1" dirty="0" smtClean="0">
                <a:solidFill>
                  <a:srgbClr val="000000"/>
                </a:solidFill>
                <a:latin typeface="Tahoma"/>
                <a:cs typeface="Tahoma"/>
                <a:sym typeface="B 2Stone Sans Bold" charset="0"/>
              </a:rPr>
              <a:t>God</a:t>
            </a:r>
          </a:p>
          <a:p>
            <a:pPr algn="ctr">
              <a:lnSpc>
                <a:spcPct val="110000"/>
              </a:lnSpc>
            </a:pPr>
            <a:r>
              <a:rPr lang="en-US" sz="2000" b="1" dirty="0">
                <a:solidFill>
                  <a:srgbClr val="000000"/>
                </a:solidFill>
                <a:latin typeface="Tahoma"/>
                <a:cs typeface="Tahoma"/>
                <a:sym typeface="B 2Stone Sans Bold" charset="0"/>
              </a:rPr>
              <a:t>= love</a:t>
            </a:r>
          </a:p>
          <a:p>
            <a:pPr algn="ctr">
              <a:lnSpc>
                <a:spcPct val="110000"/>
              </a:lnSpc>
            </a:pPr>
            <a:r>
              <a:rPr lang="en-US" sz="2000" b="1" dirty="0">
                <a:solidFill>
                  <a:srgbClr val="000000"/>
                </a:solidFill>
                <a:latin typeface="Tahoma"/>
                <a:cs typeface="Tahoma"/>
                <a:sym typeface="B 2Stone Sans Bold" charset="0"/>
              </a:rPr>
              <a:t>=light</a:t>
            </a:r>
          </a:p>
        </p:txBody>
      </p:sp>
    </p:spTree>
    <p:extLst>
      <p:ext uri="{BB962C8B-B14F-4D97-AF65-F5344CB8AC3E}">
        <p14:creationId xmlns:p14="http://schemas.microsoft.com/office/powerpoint/2010/main" val="7237681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1"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8" dur="1000"/>
                                        <p:tgtEl>
                                          <p:spTgt spid="15">
                                            <p:txEl>
                                              <p:pRg st="0" end="0"/>
                                            </p:txEl>
                                          </p:spTgt>
                                        </p:tgtEl>
                                      </p:cBhvr>
                                    </p:animEffect>
                                  </p:childTnLst>
                                </p:cTn>
                              </p:par>
                            </p:childTnLst>
                          </p:cTn>
                        </p:par>
                        <p:par>
                          <p:cTn id="9" fill="hold">
                            <p:stCondLst>
                              <p:cond delay="1000"/>
                            </p:stCondLst>
                            <p:childTnLst>
                              <p:par>
                                <p:cTn id="10" presetID="12" presetClass="entr" presetSubtype="1" fill="hold" grpId="1"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1000"/>
                                        <p:tgtEl>
                                          <p:spTgt spid="15">
                                            <p:txEl>
                                              <p:pRg st="1" end="1"/>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1" end="1"/>
                                            </p:txEl>
                                          </p:spTgt>
                                        </p:tgtEl>
                                      </p:cBhvr>
                                    </p:animEffect>
                                  </p:childTnLst>
                                </p:cTn>
                              </p:par>
                            </p:childTnLst>
                          </p:cTn>
                        </p:par>
                        <p:par>
                          <p:cTn id="14" fill="hold">
                            <p:stCondLst>
                              <p:cond delay="2000"/>
                            </p:stCondLst>
                            <p:childTnLst>
                              <p:par>
                                <p:cTn id="15" presetID="12" presetClass="entr" presetSubtype="1" fill="hold" grpId="1"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000" fill="hold"/>
                                        <p:tgtEl>
                                          <p:spTgt spid="2"/>
                                        </p:tgtEl>
                                        <p:attrNameLst>
                                          <p:attrName>ppt_w</p:attrName>
                                        </p:attrNameLst>
                                      </p:cBhvr>
                                      <p:tavLst>
                                        <p:tav tm="0">
                                          <p:val>
                                            <p:fltVal val="0"/>
                                          </p:val>
                                        </p:tav>
                                        <p:tav tm="100000">
                                          <p:val>
                                            <p:strVal val="#ppt_w"/>
                                          </p:val>
                                        </p:tav>
                                      </p:tavLst>
                                    </p:anim>
                                    <p:anim calcmode="lin" valueType="num">
                                      <p:cBhvr>
                                        <p:cTn id="24" dur="2000" fill="hold"/>
                                        <p:tgtEl>
                                          <p:spTgt spid="2"/>
                                        </p:tgtEl>
                                        <p:attrNameLst>
                                          <p:attrName>ppt_h</p:attrName>
                                        </p:attrNameLst>
                                      </p:cBhvr>
                                      <p:tavLst>
                                        <p:tav tm="0">
                                          <p:val>
                                            <p:fltVal val="0"/>
                                          </p:val>
                                        </p:tav>
                                        <p:tav tm="100000">
                                          <p:val>
                                            <p:strVal val="#ppt_h"/>
                                          </p:val>
                                        </p:tav>
                                      </p:tavLst>
                                    </p:anim>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God is light</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 name="Picture 1" descr="3colov-p25a.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774" y="4274508"/>
            <a:ext cx="3085650" cy="2322604"/>
          </a:xfrm>
          <a:prstGeom prst="rect">
            <a:avLst/>
          </a:prstGeom>
        </p:spPr>
      </p:pic>
      <p:pic>
        <p:nvPicPr>
          <p:cNvPr id="4" name="Picture 3" descr="3colov-p25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027" y="4293096"/>
            <a:ext cx="3067894" cy="2304256"/>
          </a:xfrm>
          <a:prstGeom prst="rect">
            <a:avLst/>
          </a:prstGeom>
        </p:spPr>
      </p:pic>
      <p:pic>
        <p:nvPicPr>
          <p:cNvPr id="5" name="Picture 4" descr="3colov-p25c.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1550" y="889492"/>
            <a:ext cx="3094626" cy="2323484"/>
          </a:xfrm>
          <a:prstGeom prst="rect">
            <a:avLst/>
          </a:prstGeom>
        </p:spPr>
      </p:pic>
      <p:pic>
        <p:nvPicPr>
          <p:cNvPr id="6" name="Picture 5" descr="3colov-p25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59832" y="2420888"/>
            <a:ext cx="3096344" cy="2324785"/>
          </a:xfrm>
          <a:prstGeom prst="rect">
            <a:avLst/>
          </a:prstGeom>
        </p:spPr>
      </p:pic>
    </p:spTree>
    <p:extLst>
      <p:ext uri="{BB962C8B-B14F-4D97-AF65-F5344CB8AC3E}">
        <p14:creationId xmlns:p14="http://schemas.microsoft.com/office/powerpoint/2010/main" val="208344551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42827E-6 1.43254E-6 L -0.24435 -0.27286 " pathEditMode="relative" ptsTypes="AA">
                                      <p:cBhvr>
                                        <p:cTn id="6" dur="3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39979E-6 2.26799E-6 L 0.252 -0.27286 " pathEditMode="relative" ptsTypes="AA">
                                      <p:cBhvr>
                                        <p:cTn id="8" dur="3000" fill="hold"/>
                                        <p:tgtEl>
                                          <p:spTgt spid="4"/>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1.88607E-6 -4.85999E-6 L 1.88607E-6 0.22194 " pathEditMode="relative" rAng="0" ptsTypes="AA">
                                      <p:cBhvr>
                                        <p:cTn id="10" dur="3000" fill="hold"/>
                                        <p:tgtEl>
                                          <p:spTgt spid="5"/>
                                        </p:tgtEl>
                                        <p:attrNameLst>
                                          <p:attrName>ppt_x</p:attrName>
                                          <p:attrName>ppt_y</p:attrName>
                                        </p:attrNameLst>
                                      </p:cBhvr>
                                      <p:rCtr x="0" y="11085"/>
                                    </p:animMotion>
                                  </p:childTnLst>
                                </p:cTn>
                              </p:par>
                              <p:par>
                                <p:cTn id="11" presetID="10" presetClass="entr" presetSubtype="0" fill="hold" nodeType="withEffect">
                                  <p:stCondLst>
                                    <p:cond delay="2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What is darkness?</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Donut 49"/>
          <p:cNvSpPr/>
          <p:nvPr/>
        </p:nvSpPr>
        <p:spPr bwMode="auto">
          <a:xfrm>
            <a:off x="2322522" y="1541200"/>
            <a:ext cx="4500000" cy="4500000"/>
          </a:xfrm>
          <a:prstGeom prst="donut">
            <a:avLst>
              <a:gd name="adj" fmla="val 7474"/>
            </a:avLst>
          </a:prstGeom>
          <a:solidFill>
            <a:srgbClr val="000000"/>
          </a:solidFill>
          <a:ln>
            <a:noFill/>
          </a:ln>
          <a:effectLst/>
          <a:scene3d>
            <a:camera prst="orthographicFront"/>
            <a:lightRig rig="threePt" dir="t"/>
          </a:scene3d>
          <a:sp3d>
            <a:bevelT/>
          </a:sp3d>
        </p:spPr>
        <p:txBody>
          <a:bodyPr/>
          <a:lstStyle/>
          <a:p>
            <a:pPr algn="ctr">
              <a:defRPr/>
            </a:pPr>
            <a:endParaRPr lang="en-US" b="1">
              <a:latin typeface="Tahoma"/>
              <a:cs typeface="Tahoma"/>
            </a:endParaRPr>
          </a:p>
        </p:txBody>
      </p:sp>
      <p:grpSp>
        <p:nvGrpSpPr>
          <p:cNvPr id="6" name="Group 5"/>
          <p:cNvGrpSpPr/>
          <p:nvPr/>
        </p:nvGrpSpPr>
        <p:grpSpPr>
          <a:xfrm>
            <a:off x="1849402" y="1017327"/>
            <a:ext cx="5458902" cy="5447653"/>
            <a:chOff x="1849402" y="1017327"/>
            <a:chExt cx="5458902" cy="5447653"/>
          </a:xfrm>
        </p:grpSpPr>
        <p:grpSp>
          <p:nvGrpSpPr>
            <p:cNvPr id="5" name="Group 4"/>
            <p:cNvGrpSpPr/>
            <p:nvPr/>
          </p:nvGrpSpPr>
          <p:grpSpPr>
            <a:xfrm>
              <a:off x="1883514" y="1017327"/>
              <a:ext cx="5424790" cy="5447653"/>
              <a:chOff x="1883514" y="1017327"/>
              <a:chExt cx="5424790" cy="5447653"/>
            </a:xfrm>
          </p:grpSpPr>
          <p:sp>
            <p:nvSpPr>
              <p:cNvPr id="36" name="TextBox 35"/>
              <p:cNvSpPr txBox="1">
                <a:spLocks noChangeAspect="1"/>
              </p:cNvSpPr>
              <p:nvPr/>
            </p:nvSpPr>
            <p:spPr>
              <a:xfrm rot="10800000">
                <a:off x="1943677" y="1017327"/>
                <a:ext cx="5364627" cy="5364000"/>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injustice</a:t>
                </a:r>
                <a:endParaRPr lang="en-US" sz="2000" b="1" dirty="0">
                  <a:solidFill>
                    <a:srgbClr val="000000"/>
                  </a:solidFill>
                  <a:latin typeface="Tahoma"/>
                  <a:cs typeface="Tahoma"/>
                </a:endParaRPr>
              </a:p>
            </p:txBody>
          </p:sp>
          <p:sp>
            <p:nvSpPr>
              <p:cNvPr id="37" name="TextBox 36"/>
              <p:cNvSpPr txBox="1">
                <a:spLocks noChangeAspect="1"/>
              </p:cNvSpPr>
              <p:nvPr/>
            </p:nvSpPr>
            <p:spPr>
              <a:xfrm rot="18007326">
                <a:off x="1883200" y="1100667"/>
                <a:ext cx="5364627" cy="5364000"/>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deception</a:t>
                </a:r>
                <a:endParaRPr lang="en-US" sz="2000" b="1" dirty="0">
                  <a:solidFill>
                    <a:srgbClr val="000000"/>
                  </a:solidFill>
                  <a:latin typeface="Tahoma"/>
                  <a:cs typeface="Tahoma"/>
                </a:endParaRPr>
              </a:p>
            </p:txBody>
          </p:sp>
        </p:grpSp>
        <p:sp>
          <p:nvSpPr>
            <p:cNvPr id="35" name="TextBox 34"/>
            <p:cNvSpPr txBox="1">
              <a:spLocks noChangeAspect="1"/>
            </p:cNvSpPr>
            <p:nvPr/>
          </p:nvSpPr>
          <p:spPr>
            <a:xfrm rot="3691304">
              <a:off x="1849091" y="1101686"/>
              <a:ext cx="5338441" cy="5337820"/>
            </a:xfrm>
            <a:prstGeom prst="rect">
              <a:avLst/>
            </a:prstGeom>
            <a:noFill/>
          </p:spPr>
          <p:txBody>
            <a:bodyPr spcFirstLastPara="1">
              <a:prstTxWarp prst="textArchUp">
                <a:avLst/>
              </a:prstTxWarp>
              <a:spAutoFit/>
            </a:bodyPr>
            <a:lstStyle/>
            <a:p>
              <a:pPr algn="ctr">
                <a:defRPr/>
              </a:pPr>
              <a:r>
                <a:rPr lang="en-US" sz="2000" b="1" dirty="0" smtClean="0">
                  <a:solidFill>
                    <a:srgbClr val="000000"/>
                  </a:solidFill>
                  <a:latin typeface="Tahoma"/>
                  <a:cs typeface="Tahoma"/>
                </a:rPr>
                <a:t>mercilessness</a:t>
              </a:r>
              <a:endParaRPr lang="en-US" sz="2000" b="1" dirty="0">
                <a:solidFill>
                  <a:srgbClr val="000000"/>
                </a:solidFill>
                <a:latin typeface="Tahoma"/>
                <a:cs typeface="Tahoma"/>
              </a:endParaRPr>
            </a:p>
          </p:txBody>
        </p:sp>
      </p:grpSp>
      <p:grpSp>
        <p:nvGrpSpPr>
          <p:cNvPr id="2" name="Group 1"/>
          <p:cNvGrpSpPr>
            <a:grpSpLocks noChangeAspect="1"/>
          </p:cNvGrpSpPr>
          <p:nvPr/>
        </p:nvGrpSpPr>
        <p:grpSpPr>
          <a:xfrm>
            <a:off x="3321479" y="2572581"/>
            <a:ext cx="2474658" cy="2470400"/>
            <a:chOff x="3537503" y="2788233"/>
            <a:chExt cx="2042609" cy="2039095"/>
          </a:xfrm>
        </p:grpSpPr>
        <p:sp>
          <p:nvSpPr>
            <p:cNvPr id="15" name="TextBox 14"/>
            <p:cNvSpPr txBox="1"/>
            <p:nvPr/>
          </p:nvSpPr>
          <p:spPr>
            <a:xfrm>
              <a:off x="3563888" y="3579306"/>
              <a:ext cx="2016224" cy="492443"/>
            </a:xfrm>
            <a:prstGeom prst="rect">
              <a:avLst/>
            </a:prstGeom>
            <a:noFill/>
          </p:spPr>
          <p:txBody>
            <a:bodyPr wrap="square" rtlCol="0">
              <a:spAutoFit/>
            </a:bodyPr>
            <a:lstStyle/>
            <a:p>
              <a:pPr algn="ctr">
                <a:lnSpc>
                  <a:spcPct val="110000"/>
                </a:lnSpc>
              </a:pPr>
              <a:r>
                <a:rPr lang="en-US" b="1" dirty="0" smtClean="0">
                  <a:solidFill>
                    <a:srgbClr val="000000"/>
                  </a:solidFill>
                  <a:latin typeface="Tahoma"/>
                  <a:cs typeface="Tahoma"/>
                  <a:sym typeface="B 2Stone Sans Bold" charset="0"/>
                </a:rPr>
                <a:t>LOVE</a:t>
              </a:r>
              <a:endParaRPr lang="en-US" b="1" dirty="0">
                <a:solidFill>
                  <a:srgbClr val="000000"/>
                </a:solidFill>
                <a:latin typeface="Tahoma"/>
                <a:cs typeface="Tahoma"/>
                <a:sym typeface="B 2Stone Sans Bold" charset="0"/>
              </a:endParaRPr>
            </a:p>
          </p:txBody>
        </p:sp>
        <p:sp>
          <p:nvSpPr>
            <p:cNvPr id="62" name="TextBox 61"/>
            <p:cNvSpPr txBox="1">
              <a:spLocks noChangeAspect="1"/>
            </p:cNvSpPr>
            <p:nvPr/>
          </p:nvSpPr>
          <p:spPr>
            <a:xfrm>
              <a:off x="3563466" y="2811559"/>
              <a:ext cx="2016000" cy="2015769"/>
            </a:xfrm>
            <a:prstGeom prst="rect">
              <a:avLst/>
            </a:prstGeom>
            <a:noFill/>
          </p:spPr>
          <p:txBody>
            <a:bodyPr spcFirstLastPara="1">
              <a:prstTxWarp prst="textArchUp">
                <a:avLst/>
              </a:prstTxWarp>
              <a:spAutoFit/>
            </a:bodyPr>
            <a:lstStyle/>
            <a:p>
              <a:pPr algn="ctr">
                <a:defRPr/>
              </a:pPr>
              <a:r>
                <a:rPr lang="en-US" b="1" dirty="0" smtClean="0">
                  <a:latin typeface="Tahoma"/>
                  <a:cs typeface="Tahoma"/>
                </a:rPr>
                <a:t>justice</a:t>
              </a:r>
              <a:endParaRPr lang="en-US" b="1" dirty="0">
                <a:latin typeface="Tahoma"/>
                <a:cs typeface="Tahoma"/>
              </a:endParaRPr>
            </a:p>
          </p:txBody>
        </p:sp>
        <p:sp>
          <p:nvSpPr>
            <p:cNvPr id="61" name="TextBox 60"/>
            <p:cNvSpPr txBox="1">
              <a:spLocks noChangeAspect="1"/>
            </p:cNvSpPr>
            <p:nvPr/>
          </p:nvSpPr>
          <p:spPr>
            <a:xfrm rot="7202245">
              <a:off x="3537386" y="2804666"/>
              <a:ext cx="2016000" cy="2015765"/>
            </a:xfrm>
            <a:prstGeom prst="rect">
              <a:avLst/>
            </a:prstGeom>
            <a:noFill/>
          </p:spPr>
          <p:txBody>
            <a:bodyPr spcFirstLastPara="1">
              <a:prstTxWarp prst="textArchUp">
                <a:avLst/>
              </a:prstTxWarp>
              <a:spAutoFit/>
            </a:bodyPr>
            <a:lstStyle/>
            <a:p>
              <a:pPr algn="ctr">
                <a:defRPr/>
              </a:pPr>
              <a:r>
                <a:rPr lang="en-US" b="1" dirty="0" smtClean="0">
                  <a:solidFill>
                    <a:srgbClr val="000000"/>
                  </a:solidFill>
                  <a:latin typeface="Tahoma"/>
                  <a:cs typeface="Tahoma"/>
                </a:rPr>
                <a:t>truth</a:t>
              </a:r>
              <a:endParaRPr lang="en-US" b="1" dirty="0">
                <a:solidFill>
                  <a:srgbClr val="000000"/>
                </a:solidFill>
                <a:latin typeface="Tahoma"/>
                <a:cs typeface="Tahoma"/>
              </a:endParaRPr>
            </a:p>
          </p:txBody>
        </p:sp>
        <p:sp>
          <p:nvSpPr>
            <p:cNvPr id="60" name="TextBox 59"/>
            <p:cNvSpPr txBox="1">
              <a:spLocks noChangeAspect="1"/>
            </p:cNvSpPr>
            <p:nvPr/>
          </p:nvSpPr>
          <p:spPr>
            <a:xfrm rot="14431812">
              <a:off x="3560149" y="2788350"/>
              <a:ext cx="2016000" cy="2015766"/>
            </a:xfrm>
            <a:prstGeom prst="rect">
              <a:avLst/>
            </a:prstGeom>
            <a:noFill/>
          </p:spPr>
          <p:txBody>
            <a:bodyPr spcFirstLastPara="1">
              <a:prstTxWarp prst="textArchUp">
                <a:avLst/>
              </a:prstTxWarp>
              <a:spAutoFit/>
            </a:bodyPr>
            <a:lstStyle/>
            <a:p>
              <a:pPr algn="ctr">
                <a:defRPr/>
              </a:pPr>
              <a:r>
                <a:rPr lang="en-US" b="1" dirty="0" smtClean="0">
                  <a:solidFill>
                    <a:srgbClr val="000000"/>
                  </a:solidFill>
                  <a:latin typeface="Tahoma"/>
                  <a:cs typeface="Tahoma"/>
                </a:rPr>
                <a:t>grace</a:t>
              </a:r>
              <a:endParaRPr lang="en-US" b="1" dirty="0">
                <a:solidFill>
                  <a:srgbClr val="000000"/>
                </a:solidFill>
                <a:latin typeface="Tahoma"/>
                <a:cs typeface="Tahoma"/>
              </a:endParaRPr>
            </a:p>
          </p:txBody>
        </p:sp>
      </p:grpSp>
    </p:spTree>
    <p:extLst>
      <p:ext uri="{BB962C8B-B14F-4D97-AF65-F5344CB8AC3E}">
        <p14:creationId xmlns:p14="http://schemas.microsoft.com/office/powerpoint/2010/main" val="25094460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1000" fill="hold"/>
                                        <p:tgtEl>
                                          <p:spTgt spid="50"/>
                                        </p:tgtEl>
                                        <p:attrNameLst>
                                          <p:attrName>ppt_w</p:attrName>
                                        </p:attrNameLst>
                                      </p:cBhvr>
                                      <p:tavLst>
                                        <p:tav tm="0">
                                          <p:val>
                                            <p:strVal val="4*#ppt_w"/>
                                          </p:val>
                                        </p:tav>
                                        <p:tav tm="100000">
                                          <p:val>
                                            <p:strVal val="#ppt_w"/>
                                          </p:val>
                                        </p:tav>
                                      </p:tavLst>
                                    </p:anim>
                                    <p:anim calcmode="lin" valueType="num">
                                      <p:cBhvr>
                                        <p:cTn id="12" dur="1000" fill="hold"/>
                                        <p:tgtEl>
                                          <p:spTgt spid="50"/>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color green: justice</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Donut 49"/>
          <p:cNvSpPr/>
          <p:nvPr/>
        </p:nvSpPr>
        <p:spPr bwMode="auto">
          <a:xfrm>
            <a:off x="2322522" y="1541200"/>
            <a:ext cx="4500000" cy="4500000"/>
          </a:xfrm>
          <a:prstGeom prst="donut">
            <a:avLst>
              <a:gd name="adj" fmla="val 7474"/>
            </a:avLst>
          </a:prstGeom>
          <a:solidFill>
            <a:srgbClr val="000000"/>
          </a:solidFill>
          <a:ln>
            <a:noFill/>
          </a:ln>
          <a:effectLst/>
          <a:scene3d>
            <a:camera prst="orthographicFront"/>
            <a:lightRig rig="threePt" dir="t"/>
          </a:scene3d>
          <a:sp3d>
            <a:bevelT/>
          </a:sp3d>
        </p:spPr>
        <p:txBody>
          <a:bodyPr/>
          <a:lstStyle/>
          <a:p>
            <a:pPr algn="ctr">
              <a:defRPr/>
            </a:pPr>
            <a:endParaRPr lang="en-US" sz="2200" b="1">
              <a:latin typeface="Tahoma"/>
              <a:cs typeface="Tahoma"/>
            </a:endParaRPr>
          </a:p>
        </p:txBody>
      </p:sp>
      <p:pic>
        <p:nvPicPr>
          <p:cNvPr id="10" name="Picture 9" descr="yellow circl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2133224"/>
            <a:ext cx="3316451" cy="3312000"/>
          </a:xfrm>
          <a:prstGeom prst="rect">
            <a:avLst/>
          </a:prstGeom>
        </p:spPr>
      </p:pic>
    </p:spTree>
    <p:extLst>
      <p:ext uri="{BB962C8B-B14F-4D97-AF65-F5344CB8AC3E}">
        <p14:creationId xmlns:p14="http://schemas.microsoft.com/office/powerpoint/2010/main" val="561587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2.65717E-6 1.57834E-6 L -0.00018 -0.1576 " pathEditMode="relative" rAng="0" ptsTypes="AA">
                                      <p:cBhvr>
                                        <p:cTn id="10" dur="2000" fill="hold"/>
                                        <p:tgtEl>
                                          <p:spTgt spid="10"/>
                                        </p:tgtEl>
                                        <p:attrNameLst>
                                          <p:attrName>ppt_x</p:attrName>
                                          <p:attrName>ppt_y</p:attrName>
                                        </p:attrNameLst>
                                      </p:cBhvr>
                                      <p:rCtr x="-17" y="-78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4"/>
          <p:cNvSpPr>
            <a:spLocks noGrp="1"/>
          </p:cNvSpPr>
          <p:nvPr>
            <p:ph type="ftr" sz="quarter" idx="11"/>
          </p:nvPr>
        </p:nvSpPr>
        <p:spPr>
          <a:xfrm>
            <a:off x="3131840" y="6553200"/>
            <a:ext cx="2895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solidFill>
                  <a:srgbClr val="7F7F7F"/>
                </a:solidFill>
                <a:latin typeface="Verdana" charset="0"/>
              </a:rPr>
              <a:t>3colorsoflove.org</a:t>
            </a:r>
            <a:endParaRPr lang="en-US" sz="1400" dirty="0">
              <a:solidFill>
                <a:srgbClr val="7F7F7F"/>
              </a:solidFill>
              <a:latin typeface="Verdana" charset="0"/>
            </a:endParaRPr>
          </a:p>
        </p:txBody>
      </p:sp>
      <p:sp>
        <p:nvSpPr>
          <p:cNvPr id="3" name="Title 2"/>
          <p:cNvSpPr>
            <a:spLocks noGrp="1"/>
          </p:cNvSpPr>
          <p:nvPr>
            <p:ph type="ctrTitle"/>
          </p:nvPr>
        </p:nvSpPr>
        <p:spPr>
          <a:xfrm>
            <a:off x="2411762" y="1"/>
            <a:ext cx="6732089" cy="1089025"/>
          </a:xfrm>
          <a:effectLst>
            <a:outerShdw blurRad="38100" dist="25400" dir="2700000" algn="tl" rotWithShape="0">
              <a:srgbClr val="000000">
                <a:alpha val="50000"/>
              </a:srgbClr>
            </a:outerShdw>
          </a:effectLst>
        </p:spPr>
        <p:txBody>
          <a:bodyPr/>
          <a:lstStyle/>
          <a:p>
            <a:pPr algn="l"/>
            <a:r>
              <a:rPr lang="en-AU" altLang="ja-JP" sz="3400" dirty="0" smtClean="0">
                <a:solidFill>
                  <a:srgbClr val="000000"/>
                </a:solidFill>
                <a:latin typeface="Georgia" charset="0"/>
                <a:ea typeface="ＭＳ Ｐゴシック" charset="0"/>
                <a:cs typeface="ＭＳ Ｐゴシック" charset="0"/>
              </a:rPr>
              <a:t>The color red: truth</a:t>
            </a:r>
            <a:endParaRPr lang="en-US" sz="3400" dirty="0">
              <a:solidFill>
                <a:srgbClr val="000000"/>
              </a:solidFill>
            </a:endParaRPr>
          </a:p>
        </p:txBody>
      </p:sp>
      <p:pic>
        <p:nvPicPr>
          <p:cNvPr id="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225" y="1054070"/>
            <a:ext cx="5494588" cy="54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 name="Donut 49"/>
          <p:cNvSpPr/>
          <p:nvPr/>
        </p:nvSpPr>
        <p:spPr bwMode="auto">
          <a:xfrm>
            <a:off x="2322522" y="1541200"/>
            <a:ext cx="4500000" cy="4500000"/>
          </a:xfrm>
          <a:prstGeom prst="donut">
            <a:avLst>
              <a:gd name="adj" fmla="val 7474"/>
            </a:avLst>
          </a:prstGeom>
          <a:solidFill>
            <a:srgbClr val="000000"/>
          </a:solidFill>
          <a:ln>
            <a:noFill/>
          </a:ln>
          <a:effectLst/>
          <a:scene3d>
            <a:camera prst="orthographicFront"/>
            <a:lightRig rig="threePt" dir="t"/>
          </a:scene3d>
          <a:sp3d>
            <a:bevelT/>
          </a:sp3d>
        </p:spPr>
        <p:txBody>
          <a:bodyPr/>
          <a:lstStyle/>
          <a:p>
            <a:pPr algn="ctr">
              <a:defRPr/>
            </a:pPr>
            <a:endParaRPr lang="en-US" sz="2200" b="1">
              <a:latin typeface="Tahoma"/>
              <a:cs typeface="Tahoma"/>
            </a:endParaRPr>
          </a:p>
        </p:txBody>
      </p:sp>
      <p:pic>
        <p:nvPicPr>
          <p:cNvPr id="10" name="Picture 9" descr="yellow circl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2132856"/>
            <a:ext cx="3316451" cy="3312000"/>
          </a:xfrm>
          <a:prstGeom prst="rect">
            <a:avLst/>
          </a:prstGeom>
        </p:spPr>
      </p:pic>
    </p:spTree>
    <p:extLst>
      <p:ext uri="{BB962C8B-B14F-4D97-AF65-F5344CB8AC3E}">
        <p14:creationId xmlns:p14="http://schemas.microsoft.com/office/powerpoint/2010/main" val="22754321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4.3001E-6 -1.26822E-6 L 0.10924 0.08031 " pathEditMode="relative" rAng="0" ptsTypes="AA">
                                      <p:cBhvr>
                                        <p:cTn id="10" dur="2000" fill="hold"/>
                                        <p:tgtEl>
                                          <p:spTgt spid="10"/>
                                        </p:tgtEl>
                                        <p:attrNameLst>
                                          <p:attrName>ppt_x</p:attrName>
                                          <p:attrName>ppt_y</p:attrName>
                                        </p:attrNameLst>
                                      </p:cBhvr>
                                      <p:rCtr x="5453" y="40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1A2983"/>
      </a:accent4>
      <a:accent5>
        <a:srgbClr val="1B2A8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16952</TotalTime>
  <Words>5104</Words>
  <Application>Microsoft Macintosh PowerPoint</Application>
  <PresentationFormat>On-screen Show (4:3)</PresentationFormat>
  <Paragraphs>404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 Presentation</vt:lpstr>
      <vt:lpstr>Dear presenter,  This PowerPoint file is intended as a master presentation file from which you can form your own unique presentations. It is therefore not intended to be presented from beginning to end unless you find yourself in a very unique situation where doing so would be most beneficial for your specific audience.  When forming a unique presentation based on these slides, please consider such time-related factors as…  - your unique audience and their specific needs - the level of influence you have with the specific group - the time available (allowing time for questions - about one slide for every 5 minutes available) - the distractions within the presentation environment  For your preparation, you will find The 3 Colors of Love book page references in the notes section on each slide.  Also, as part of your presentation, be prepared with your own personal stories from using The 3 Colors of Love.  Thanks for your important ministry.  Blessings  NCD International</vt:lpstr>
      <vt:lpstr>Three dimensions of God’s love</vt:lpstr>
      <vt:lpstr>Three dimensions of God’s love</vt:lpstr>
      <vt:lpstr>Three dimensions of God’s love</vt:lpstr>
      <vt:lpstr>God is light</vt:lpstr>
      <vt:lpstr>God is light</vt:lpstr>
      <vt:lpstr>What is darkness?</vt:lpstr>
      <vt:lpstr>The color green: justice</vt:lpstr>
      <vt:lpstr>The color red: truth</vt:lpstr>
      <vt:lpstr>The color blue: grace</vt:lpstr>
      <vt:lpstr>Primary and secondary virtues</vt:lpstr>
      <vt:lpstr>Strengths and liabilities of different cultures</vt:lpstr>
      <vt:lpstr>Two different approaches to conflict</vt:lpstr>
      <vt:lpstr>Understanding the fruit of the Spirit</vt:lpstr>
      <vt:lpstr>Understanding the fruit of the Spirit</vt:lpstr>
      <vt:lpstr>The spiritual color wheel</vt:lpstr>
      <vt:lpstr>PowerPoint Presentation</vt:lpstr>
      <vt:lpstr>Fruit of the Spirit index</vt:lpstr>
      <vt:lpstr>The fruit of patience: Enduring Love</vt:lpstr>
      <vt:lpstr>The fruit of patience: Enduring Love</vt:lpstr>
      <vt:lpstr>The fruit of joy: Rejoicing love</vt:lpstr>
      <vt:lpstr>The fruit of joy: Rejoicing love</vt:lpstr>
      <vt:lpstr>The fruit of peace: Reconciling love</vt:lpstr>
      <vt:lpstr>The fruit of peace: Reconciling love</vt:lpstr>
      <vt:lpstr>The fruit of faithfulness: Reliable love</vt:lpstr>
      <vt:lpstr>The fruit of faithfulness: Reliable love</vt:lpstr>
      <vt:lpstr>The fruit of goodness: Correcting love</vt:lpstr>
      <vt:lpstr>The fruit of goodness: Correcting love</vt:lpstr>
      <vt:lpstr>The fruit of kindness: Amiable love</vt:lpstr>
      <vt:lpstr>The fruit of kindness: Amiable love</vt:lpstr>
      <vt:lpstr>The fruit of self-control: Disciplined love</vt:lpstr>
      <vt:lpstr>The fruit of self-control: Disciplined love</vt:lpstr>
      <vt:lpstr>The fruit of gentleness: Humble love</vt:lpstr>
      <vt:lpstr>The fruit of gentleness: Humble love</vt:lpstr>
    </vt:vector>
  </TitlesOfParts>
  <Company>Journey to Life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Johnstone</dc:creator>
  <cp:lastModifiedBy>Adam Johnstone</cp:lastModifiedBy>
  <cp:revision>706</cp:revision>
  <dcterms:created xsi:type="dcterms:W3CDTF">2010-02-09T03:14:36Z</dcterms:created>
  <dcterms:modified xsi:type="dcterms:W3CDTF">2017-06-30T06:51:49Z</dcterms:modified>
</cp:coreProperties>
</file>