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</p:sldMasterIdLst>
  <p:notesMasterIdLst>
    <p:notesMasterId r:id="rId50"/>
  </p:notesMasterIdLst>
  <p:sldIdLst>
    <p:sldId id="256" r:id="rId26"/>
    <p:sldId id="258" r:id="rId27"/>
    <p:sldId id="264" r:id="rId28"/>
    <p:sldId id="265" r:id="rId29"/>
    <p:sldId id="267" r:id="rId30"/>
    <p:sldId id="259" r:id="rId31"/>
    <p:sldId id="270" r:id="rId32"/>
    <p:sldId id="257" r:id="rId33"/>
    <p:sldId id="273" r:id="rId34"/>
    <p:sldId id="269" r:id="rId35"/>
    <p:sldId id="271" r:id="rId36"/>
    <p:sldId id="261" r:id="rId37"/>
    <p:sldId id="262" r:id="rId38"/>
    <p:sldId id="263" r:id="rId39"/>
    <p:sldId id="274" r:id="rId40"/>
    <p:sldId id="275" r:id="rId41"/>
    <p:sldId id="276" r:id="rId42"/>
    <p:sldId id="260" r:id="rId43"/>
    <p:sldId id="266" r:id="rId44"/>
    <p:sldId id="268" r:id="rId45"/>
    <p:sldId id="272" r:id="rId46"/>
    <p:sldId id="278" r:id="rId47"/>
    <p:sldId id="279" r:id="rId48"/>
    <p:sldId id="277" r:id="rId49"/>
  </p:sldIdLst>
  <p:sldSz cx="21336000" cy="13335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457200" rtl="0" eaLnBrk="1" latinLnBrk="0" hangingPunct="1"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457200" rtl="0" eaLnBrk="1" latinLnBrk="0" hangingPunct="1"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457200" rtl="0" eaLnBrk="1" latinLnBrk="0" hangingPunct="1"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457200" rtl="0" eaLnBrk="1" latinLnBrk="0" hangingPunct="1"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B90C"/>
    <a:srgbClr val="C58F0B"/>
    <a:srgbClr val="B39FA4"/>
    <a:srgbClr val="B392EC"/>
    <a:srgbClr val="D79C99"/>
    <a:srgbClr val="A4FB9F"/>
    <a:srgbClr val="CEEEFD"/>
    <a:srgbClr val="A4F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8" autoAdjust="0"/>
    <p:restoredTop sz="94685" autoAdjust="0"/>
  </p:normalViewPr>
  <p:slideViewPr>
    <p:cSldViewPr>
      <p:cViewPr varScale="1">
        <p:scale>
          <a:sx n="69" d="100"/>
          <a:sy n="69" d="100"/>
        </p:scale>
        <p:origin x="-864" y="-320"/>
      </p:cViewPr>
      <p:guideLst>
        <p:guide orient="horz" pos="4200"/>
        <p:guide pos="6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120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20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103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755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746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84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7068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30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3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86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7501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9968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9227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34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19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111500"/>
            <a:ext cx="5041900" cy="88011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111500"/>
            <a:ext cx="149733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3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647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569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3648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84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88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275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624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8692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9709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47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735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111500"/>
            <a:ext cx="5041900" cy="88011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111500"/>
            <a:ext cx="149733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94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52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00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0155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203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810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807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1725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8492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200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6040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91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9347200"/>
            <a:ext cx="5041900" cy="3352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9347200"/>
            <a:ext cx="14973300" cy="3352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797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382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57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4428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03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317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33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2511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0831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6461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9822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488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9347200"/>
            <a:ext cx="5041900" cy="3352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9347200"/>
            <a:ext cx="14973300" cy="3352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73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46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333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7761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56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850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22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11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6252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8455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3905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576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9347200"/>
            <a:ext cx="5041900" cy="3352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9347200"/>
            <a:ext cx="14973300" cy="3352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049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7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0443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710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9565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999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643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133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99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515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9255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287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86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33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339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38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1885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991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95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37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89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407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4423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613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88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55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53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170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5457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170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25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81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46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037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8624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3914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025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71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72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00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2723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216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414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616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86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3256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223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3689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066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58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43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216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7794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130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2128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10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4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72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27558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1733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00598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835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35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08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14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36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054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342900"/>
            <a:ext cx="10007600" cy="1262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42900"/>
            <a:ext cx="10007600" cy="1262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44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47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50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7929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235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4311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58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74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6238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623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28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634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24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8904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1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567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663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7067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427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567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696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12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64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72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23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4171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5816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5816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06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37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19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1090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7956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816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8116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02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1397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1397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08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926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16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7905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08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7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929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4130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3982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0170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5405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337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15697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1569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705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15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27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8745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20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0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90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9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4350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2594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9789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74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15697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1569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47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377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84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8362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03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629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99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287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79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0110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0691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28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048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305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4886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6860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4117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7710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12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485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95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7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659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482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152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90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69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515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6263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0100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38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03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33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350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010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26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01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4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5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0446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258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3758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04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60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956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4394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06806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464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852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213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7718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4099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53228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4082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635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599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880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99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777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2965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6667500"/>
            <a:ext cx="475615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6667500"/>
            <a:ext cx="475615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11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57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1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8119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77672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9372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05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2725" y="1892300"/>
            <a:ext cx="2416175" cy="6540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1892300"/>
            <a:ext cx="7096125" cy="6540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55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98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6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8148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3421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6667500"/>
            <a:ext cx="475615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6667500"/>
            <a:ext cx="475615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343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076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219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02389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7041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4195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17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2725" y="1892300"/>
            <a:ext cx="2416175" cy="6540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1892300"/>
            <a:ext cx="7096125" cy="6540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92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57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7068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86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7509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44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54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152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75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4877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47017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90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111500"/>
            <a:ext cx="5041900" cy="88011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111500"/>
            <a:ext cx="149733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24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sp>
        <p:nvSpPr>
          <p:cNvPr id="1029" name="Rectangle 4"/>
          <p:cNvSpPr>
            <a:spLocks/>
          </p:cNvSpPr>
          <p:nvPr/>
        </p:nvSpPr>
        <p:spPr bwMode="auto">
          <a:xfrm>
            <a:off x="7136576" y="12425690"/>
            <a:ext cx="13491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Connect with </a:t>
            </a:r>
            <a:r>
              <a:rPr lang="en-US" sz="34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the author </a:t>
            </a:r>
            <a:r>
              <a:rPr lang="en-US" sz="34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 </a:t>
            </a:r>
            <a:r>
              <a:rPr lang="en-US" sz="3400" b="1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facebook.com</a:t>
            </a:r>
            <a:r>
              <a:rPr lang="en-US" sz="34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/</a:t>
            </a:r>
            <a:r>
              <a:rPr lang="en-US" sz="3400" b="1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ChristianA.Schwarz</a:t>
            </a:r>
            <a:endParaRPr lang="en-US" sz="3400" b="1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3" r:id="rId1"/>
    <p:sldLayoutId id="2147486424" r:id="rId2"/>
    <p:sldLayoutId id="2147486425" r:id="rId3"/>
    <p:sldLayoutId id="2147486426" r:id="rId4"/>
    <p:sldLayoutId id="2147486427" r:id="rId5"/>
    <p:sldLayoutId id="2147486428" r:id="rId6"/>
    <p:sldLayoutId id="2147486429" r:id="rId7"/>
    <p:sldLayoutId id="2147486430" r:id="rId8"/>
    <p:sldLayoutId id="2147486431" r:id="rId9"/>
    <p:sldLayoutId id="2147486432" r:id="rId10"/>
    <p:sldLayoutId id="2147486433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0134600"/>
            <a:ext cx="20167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2" r:id="rId1"/>
    <p:sldLayoutId id="2147486523" r:id="rId2"/>
    <p:sldLayoutId id="2147486524" r:id="rId3"/>
    <p:sldLayoutId id="2147486525" r:id="rId4"/>
    <p:sldLayoutId id="2147486526" r:id="rId5"/>
    <p:sldLayoutId id="2147486527" r:id="rId6"/>
    <p:sldLayoutId id="2147486528" r:id="rId7"/>
    <p:sldLayoutId id="2147486529" r:id="rId8"/>
    <p:sldLayoutId id="2147486530" r:id="rId9"/>
    <p:sldLayoutId id="2147486531" r:id="rId10"/>
    <p:sldLayoutId id="2147486532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0134600"/>
            <a:ext cx="20167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3" r:id="rId1"/>
    <p:sldLayoutId id="2147486534" r:id="rId2"/>
    <p:sldLayoutId id="2147486535" r:id="rId3"/>
    <p:sldLayoutId id="2147486536" r:id="rId4"/>
    <p:sldLayoutId id="2147486537" r:id="rId5"/>
    <p:sldLayoutId id="2147486538" r:id="rId6"/>
    <p:sldLayoutId id="2147486539" r:id="rId7"/>
    <p:sldLayoutId id="2147486540" r:id="rId8"/>
    <p:sldLayoutId id="2147486541" r:id="rId9"/>
    <p:sldLayoutId id="2147486542" r:id="rId10"/>
    <p:sldLayoutId id="2147486543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9347200"/>
            <a:ext cx="20167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1049000"/>
            <a:ext cx="201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4" r:id="rId1"/>
    <p:sldLayoutId id="2147486545" r:id="rId2"/>
    <p:sldLayoutId id="2147486546" r:id="rId3"/>
    <p:sldLayoutId id="2147486547" r:id="rId4"/>
    <p:sldLayoutId id="2147486548" r:id="rId5"/>
    <p:sldLayoutId id="2147486549" r:id="rId6"/>
    <p:sldLayoutId id="2147486550" r:id="rId7"/>
    <p:sldLayoutId id="2147486551" r:id="rId8"/>
    <p:sldLayoutId id="2147486552" r:id="rId9"/>
    <p:sldLayoutId id="2147486553" r:id="rId10"/>
    <p:sldLayoutId id="2147486554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9347200"/>
            <a:ext cx="20167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1049000"/>
            <a:ext cx="201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sp>
        <p:nvSpPr>
          <p:cNvPr id="13316" name="Rectangle 3"/>
          <p:cNvSpPr>
            <a:spLocks/>
          </p:cNvSpPr>
          <p:nvPr/>
        </p:nvSpPr>
        <p:spPr bwMode="auto">
          <a:xfrm>
            <a:off x="8602663" y="12425363"/>
            <a:ext cx="1202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3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Connect with me at </a:t>
            </a:r>
            <a:r>
              <a:rPr lang="en-US" sz="3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facebook.com/ChristianA.Schwarz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9347200"/>
            <a:ext cx="20167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1049000"/>
            <a:ext cx="201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6" r:id="rId1"/>
    <p:sldLayoutId id="2147486567" r:id="rId2"/>
    <p:sldLayoutId id="2147486568" r:id="rId3"/>
    <p:sldLayoutId id="2147486569" r:id="rId4"/>
    <p:sldLayoutId id="2147486570" r:id="rId5"/>
    <p:sldLayoutId id="2147486571" r:id="rId6"/>
    <p:sldLayoutId id="2147486572" r:id="rId7"/>
    <p:sldLayoutId id="2147486573" r:id="rId8"/>
    <p:sldLayoutId id="2147486574" r:id="rId9"/>
    <p:sldLayoutId id="2147486575" r:id="rId10"/>
    <p:sldLayoutId id="2147486576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87100" y="4356100"/>
            <a:ext cx="96647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7" r:id="rId1"/>
    <p:sldLayoutId id="2147486578" r:id="rId2"/>
    <p:sldLayoutId id="2147486579" r:id="rId3"/>
    <p:sldLayoutId id="2147486580" r:id="rId4"/>
    <p:sldLayoutId id="2147486581" r:id="rId5"/>
    <p:sldLayoutId id="2147486582" r:id="rId6"/>
    <p:sldLayoutId id="2147486583" r:id="rId7"/>
    <p:sldLayoutId id="2147486584" r:id="rId8"/>
    <p:sldLayoutId id="2147486585" r:id="rId9"/>
    <p:sldLayoutId id="2147486586" r:id="rId10"/>
    <p:sldLayoutId id="2147486587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201676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8" r:id="rId1"/>
    <p:sldLayoutId id="2147486589" r:id="rId2"/>
    <p:sldLayoutId id="2147486590" r:id="rId3"/>
    <p:sldLayoutId id="2147486591" r:id="rId4"/>
    <p:sldLayoutId id="2147486592" r:id="rId5"/>
    <p:sldLayoutId id="2147486593" r:id="rId6"/>
    <p:sldLayoutId id="2147486594" r:id="rId7"/>
    <p:sldLayoutId id="2147486595" r:id="rId8"/>
    <p:sldLayoutId id="2147486596" r:id="rId9"/>
    <p:sldLayoutId id="2147486597" r:id="rId10"/>
    <p:sldLayoutId id="2147486598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9" r:id="rId1"/>
    <p:sldLayoutId id="2147486600" r:id="rId2"/>
    <p:sldLayoutId id="2147486601" r:id="rId3"/>
    <p:sldLayoutId id="2147486602" r:id="rId4"/>
    <p:sldLayoutId id="2147486603" r:id="rId5"/>
    <p:sldLayoutId id="2147486604" r:id="rId6"/>
    <p:sldLayoutId id="2147486605" r:id="rId7"/>
    <p:sldLayoutId id="2147486606" r:id="rId8"/>
    <p:sldLayoutId id="2147486607" r:id="rId9"/>
    <p:sldLayoutId id="2147486608" r:id="rId10"/>
    <p:sldLayoutId id="2147486609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96647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0" r:id="rId1"/>
    <p:sldLayoutId id="2147486611" r:id="rId2"/>
    <p:sldLayoutId id="2147486612" r:id="rId3"/>
    <p:sldLayoutId id="2147486613" r:id="rId4"/>
    <p:sldLayoutId id="2147486614" r:id="rId5"/>
    <p:sldLayoutId id="2147486615" r:id="rId6"/>
    <p:sldLayoutId id="2147486616" r:id="rId7"/>
    <p:sldLayoutId id="2147486617" r:id="rId8"/>
    <p:sldLayoutId id="2147486618" r:id="rId9"/>
    <p:sldLayoutId id="2147486619" r:id="rId10"/>
    <p:sldLayoutId id="2147486620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96647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21" r:id="rId1"/>
    <p:sldLayoutId id="2147486622" r:id="rId2"/>
    <p:sldLayoutId id="2147486623" r:id="rId3"/>
    <p:sldLayoutId id="2147486624" r:id="rId4"/>
    <p:sldLayoutId id="2147486625" r:id="rId5"/>
    <p:sldLayoutId id="2147486626" r:id="rId6"/>
    <p:sldLayoutId id="2147486627" r:id="rId7"/>
    <p:sldLayoutId id="2147486628" r:id="rId8"/>
    <p:sldLayoutId id="2147486629" r:id="rId9"/>
    <p:sldLayoutId id="2147486630" r:id="rId10"/>
    <p:sldLayoutId id="2147486631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/>
          </p:cNvSpPr>
          <p:nvPr/>
        </p:nvSpPr>
        <p:spPr bwMode="auto">
          <a:xfrm>
            <a:off x="7345430" y="12425690"/>
            <a:ext cx="13282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Connect with </a:t>
            </a:r>
            <a:r>
              <a:rPr lang="en-US" sz="34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the author </a:t>
            </a:r>
            <a:r>
              <a:rPr lang="en-US" sz="34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 </a:t>
            </a:r>
            <a:r>
              <a:rPr lang="en-US" sz="3400" b="1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facebook.com</a:t>
            </a:r>
            <a:r>
              <a:rPr lang="en-US" sz="34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/</a:t>
            </a:r>
            <a:r>
              <a:rPr lang="en-US" sz="3400" b="1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ChristianA.Schwarz</a:t>
            </a:r>
            <a:endParaRPr lang="en-US" sz="3400" b="1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201676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34" r:id="rId1"/>
    <p:sldLayoutId id="2147486435" r:id="rId2"/>
    <p:sldLayoutId id="2147486436" r:id="rId3"/>
    <p:sldLayoutId id="2147486437" r:id="rId4"/>
    <p:sldLayoutId id="2147486438" r:id="rId5"/>
    <p:sldLayoutId id="2147486439" r:id="rId6"/>
    <p:sldLayoutId id="2147486440" r:id="rId7"/>
    <p:sldLayoutId id="2147486441" r:id="rId8"/>
    <p:sldLayoutId id="2147486442" r:id="rId9"/>
    <p:sldLayoutId id="2147486443" r:id="rId10"/>
    <p:sldLayoutId id="2147486444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342900"/>
            <a:ext cx="20167600" cy="1262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2" r:id="rId1"/>
    <p:sldLayoutId id="2147486633" r:id="rId2"/>
    <p:sldLayoutId id="2147486634" r:id="rId3"/>
    <p:sldLayoutId id="2147486635" r:id="rId4"/>
    <p:sldLayoutId id="2147486636" r:id="rId5"/>
    <p:sldLayoutId id="2147486637" r:id="rId6"/>
    <p:sldLayoutId id="2147486638" r:id="rId7"/>
    <p:sldLayoutId id="2147486639" r:id="rId8"/>
    <p:sldLayoutId id="2147486640" r:id="rId9"/>
    <p:sldLayoutId id="2147486641" r:id="rId10"/>
    <p:sldLayoutId id="2147486642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201676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3" r:id="rId1"/>
    <p:sldLayoutId id="2147486644" r:id="rId2"/>
    <p:sldLayoutId id="2147486645" r:id="rId3"/>
    <p:sldLayoutId id="2147486646" r:id="rId4"/>
    <p:sldLayoutId id="2147486647" r:id="rId5"/>
    <p:sldLayoutId id="2147486648" r:id="rId6"/>
    <p:sldLayoutId id="2147486649" r:id="rId7"/>
    <p:sldLayoutId id="2147486650" r:id="rId8"/>
    <p:sldLayoutId id="2147486651" r:id="rId9"/>
    <p:sldLayoutId id="2147486652" r:id="rId10"/>
    <p:sldLayoutId id="2147486653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397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5816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sp>
        <p:nvSpPr>
          <p:cNvPr id="22534" name="Rectangle 5"/>
          <p:cNvSpPr>
            <a:spLocks/>
          </p:cNvSpPr>
          <p:nvPr/>
        </p:nvSpPr>
        <p:spPr bwMode="auto">
          <a:xfrm>
            <a:off x="8602663" y="12425363"/>
            <a:ext cx="1202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3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Connect with me at </a:t>
            </a:r>
            <a:r>
              <a:rPr lang="en-US" sz="3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facebook.com/ChristianA.Schwarz</a:t>
            </a:r>
          </a:p>
        </p:txBody>
      </p:sp>
      <p:sp>
        <p:nvSpPr>
          <p:cNvPr id="22535" name="Rectangle 6"/>
          <p:cNvSpPr>
            <a:spLocks/>
          </p:cNvSpPr>
          <p:nvPr/>
        </p:nvSpPr>
        <p:spPr bwMode="auto">
          <a:xfrm>
            <a:off x="17119600" y="16256000"/>
            <a:ext cx="22304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facebook.com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54" r:id="rId1"/>
    <p:sldLayoutId id="2147486655" r:id="rId2"/>
    <p:sldLayoutId id="2147486656" r:id="rId3"/>
    <p:sldLayoutId id="2147486657" r:id="rId4"/>
    <p:sldLayoutId id="2147486658" r:id="rId5"/>
    <p:sldLayoutId id="2147486659" r:id="rId6"/>
    <p:sldLayoutId id="2147486660" r:id="rId7"/>
    <p:sldLayoutId id="2147486661" r:id="rId8"/>
    <p:sldLayoutId id="2147486662" r:id="rId9"/>
    <p:sldLayoutId id="2147486663" r:id="rId10"/>
    <p:sldLayoutId id="2147486664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5" r:id="rId1"/>
    <p:sldLayoutId id="2147486666" r:id="rId2"/>
    <p:sldLayoutId id="2147486667" r:id="rId3"/>
    <p:sldLayoutId id="2147486668" r:id="rId4"/>
    <p:sldLayoutId id="2147486669" r:id="rId5"/>
    <p:sldLayoutId id="2147486670" r:id="rId6"/>
    <p:sldLayoutId id="2147486671" r:id="rId7"/>
    <p:sldLayoutId id="2147486672" r:id="rId8"/>
    <p:sldLayoutId id="2147486673" r:id="rId9"/>
    <p:sldLayoutId id="2147486674" r:id="rId10"/>
    <p:sldLayoutId id="2147486675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914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422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930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438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956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3528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8100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672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6" r:id="rId1"/>
    <p:sldLayoutId id="2147486677" r:id="rId2"/>
    <p:sldLayoutId id="2147486678" r:id="rId3"/>
    <p:sldLayoutId id="2147486679" r:id="rId4"/>
    <p:sldLayoutId id="2147486680" r:id="rId5"/>
    <p:sldLayoutId id="2147486681" r:id="rId6"/>
    <p:sldLayoutId id="2147486682" r:id="rId7"/>
    <p:sldLayoutId id="2147486683" r:id="rId8"/>
    <p:sldLayoutId id="2147486684" r:id="rId9"/>
    <p:sldLayoutId id="2147486685" r:id="rId10"/>
    <p:sldLayoutId id="2147486686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914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422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930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438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956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3528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8100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672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7" r:id="rId1"/>
    <p:sldLayoutId id="2147486688" r:id="rId2"/>
    <p:sldLayoutId id="2147486689" r:id="rId3"/>
    <p:sldLayoutId id="2147486690" r:id="rId4"/>
    <p:sldLayoutId id="2147486691" r:id="rId5"/>
    <p:sldLayoutId id="2147486692" r:id="rId6"/>
    <p:sldLayoutId id="2147486693" r:id="rId7"/>
    <p:sldLayoutId id="2147486694" r:id="rId8"/>
    <p:sldLayoutId id="2147486695" r:id="rId9"/>
    <p:sldLayoutId id="2147486696" r:id="rId10"/>
    <p:sldLayoutId id="2147486697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Verdana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45" r:id="rId1"/>
    <p:sldLayoutId id="2147486446" r:id="rId2"/>
    <p:sldLayoutId id="2147486447" r:id="rId3"/>
    <p:sldLayoutId id="2147486448" r:id="rId4"/>
    <p:sldLayoutId id="2147486449" r:id="rId5"/>
    <p:sldLayoutId id="2147486450" r:id="rId6"/>
    <p:sldLayoutId id="2147486451" r:id="rId7"/>
    <p:sldLayoutId id="2147486452" r:id="rId8"/>
    <p:sldLayoutId id="2147486453" r:id="rId9"/>
    <p:sldLayoutId id="2147486454" r:id="rId10"/>
    <p:sldLayoutId id="2147486455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914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422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930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438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956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3528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8100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672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56" r:id="rId1"/>
    <p:sldLayoutId id="2147486457" r:id="rId2"/>
    <p:sldLayoutId id="2147486458" r:id="rId3"/>
    <p:sldLayoutId id="2147486459" r:id="rId4"/>
    <p:sldLayoutId id="2147486460" r:id="rId5"/>
    <p:sldLayoutId id="2147486461" r:id="rId6"/>
    <p:sldLayoutId id="2147486462" r:id="rId7"/>
    <p:sldLayoutId id="2147486463" r:id="rId8"/>
    <p:sldLayoutId id="2147486464" r:id="rId9"/>
    <p:sldLayoutId id="2147486465" r:id="rId10"/>
    <p:sldLayoutId id="2147486466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914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422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930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438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956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3528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8100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672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67" r:id="rId1"/>
    <p:sldLayoutId id="2147486468" r:id="rId2"/>
    <p:sldLayoutId id="2147486469" r:id="rId3"/>
    <p:sldLayoutId id="2147486470" r:id="rId4"/>
    <p:sldLayoutId id="2147486471" r:id="rId5"/>
    <p:sldLayoutId id="2147486472" r:id="rId6"/>
    <p:sldLayoutId id="2147486473" r:id="rId7"/>
    <p:sldLayoutId id="2147486474" r:id="rId8"/>
    <p:sldLayoutId id="2147486475" r:id="rId9"/>
    <p:sldLayoutId id="2147486476" r:id="rId10"/>
    <p:sldLayoutId id="2147486477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ajan Pro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8" r:id="rId1"/>
    <p:sldLayoutId id="2147486479" r:id="rId2"/>
    <p:sldLayoutId id="2147486480" r:id="rId3"/>
    <p:sldLayoutId id="2147486481" r:id="rId4"/>
    <p:sldLayoutId id="2147486482" r:id="rId5"/>
    <p:sldLayoutId id="2147486483" r:id="rId6"/>
    <p:sldLayoutId id="2147486484" r:id="rId7"/>
    <p:sldLayoutId id="2147486485" r:id="rId8"/>
    <p:sldLayoutId id="2147486486" r:id="rId9"/>
    <p:sldLayoutId id="2147486487" r:id="rId10"/>
    <p:sldLayoutId id="2147486488" r:id="rId11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Trajan Pro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892300"/>
            <a:ext cx="96647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6667500"/>
            <a:ext cx="96647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9" r:id="rId1"/>
    <p:sldLayoutId id="2147486490" r:id="rId2"/>
    <p:sldLayoutId id="2147486491" r:id="rId3"/>
    <p:sldLayoutId id="2147486492" r:id="rId4"/>
    <p:sldLayoutId id="2147486493" r:id="rId5"/>
    <p:sldLayoutId id="2147486494" r:id="rId6"/>
    <p:sldLayoutId id="2147486495" r:id="rId7"/>
    <p:sldLayoutId id="2147486496" r:id="rId8"/>
    <p:sldLayoutId id="2147486497" r:id="rId9"/>
    <p:sldLayoutId id="2147486498" r:id="rId10"/>
    <p:sldLayoutId id="2147486499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892300"/>
            <a:ext cx="96647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6667500"/>
            <a:ext cx="96647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0" r:id="rId1"/>
    <p:sldLayoutId id="2147486501" r:id="rId2"/>
    <p:sldLayoutId id="2147486502" r:id="rId3"/>
    <p:sldLayoutId id="2147486503" r:id="rId4"/>
    <p:sldLayoutId id="2147486504" r:id="rId5"/>
    <p:sldLayoutId id="2147486505" r:id="rId6"/>
    <p:sldLayoutId id="2147486506" r:id="rId7"/>
    <p:sldLayoutId id="2147486507" r:id="rId8"/>
    <p:sldLayoutId id="2147486508" r:id="rId9"/>
    <p:sldLayoutId id="2147486509" r:id="rId10"/>
    <p:sldLayoutId id="2147486510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4406900"/>
            <a:ext cx="201676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1" r:id="rId1"/>
    <p:sldLayoutId id="2147486512" r:id="rId2"/>
    <p:sldLayoutId id="2147486513" r:id="rId3"/>
    <p:sldLayoutId id="2147486514" r:id="rId4"/>
    <p:sldLayoutId id="2147486515" r:id="rId5"/>
    <p:sldLayoutId id="2147486516" r:id="rId6"/>
    <p:sldLayoutId id="2147486517" r:id="rId7"/>
    <p:sldLayoutId id="2147486518" r:id="rId8"/>
    <p:sldLayoutId id="2147486519" r:id="rId9"/>
    <p:sldLayoutId id="2147486520" r:id="rId10"/>
    <p:sldLayoutId id="2147486521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58813" y="4867275"/>
            <a:ext cx="20167600" cy="2992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Developing Christian Community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8000" dirty="0" smtClean="0">
                <a:latin typeface="Tahoma"/>
                <a:cs typeface="Tahoma"/>
              </a:rPr>
              <a:t>—How consumers become disciples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914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sz="9200" dirty="0" smtClean="0">
                <a:latin typeface="Tahoma"/>
                <a:cs typeface="Tahoma"/>
              </a:rPr>
              <a:t>Eastern and Western Paradigms</a:t>
            </a:r>
          </a:p>
        </p:txBody>
      </p:sp>
      <p:sp>
        <p:nvSpPr>
          <p:cNvPr id="36866" name="Freeform 12"/>
          <p:cNvSpPr>
            <a:spLocks/>
          </p:cNvSpPr>
          <p:nvPr/>
        </p:nvSpPr>
        <p:spPr bwMode="auto">
          <a:xfrm>
            <a:off x="-1168400" y="2922588"/>
            <a:ext cx="20127913" cy="8510587"/>
          </a:xfrm>
          <a:custGeom>
            <a:avLst/>
            <a:gdLst>
              <a:gd name="T0" fmla="*/ 7874020 w 20127862"/>
              <a:gd name="T1" fmla="*/ 1141345 h 8510535"/>
              <a:gd name="T2" fmla="*/ 15722640 w 20127862"/>
              <a:gd name="T3" fmla="*/ 1166745 h 8510535"/>
              <a:gd name="T4" fmla="*/ 3022608 w 20127862"/>
              <a:gd name="T5" fmla="*/ 8507390 h 8510535"/>
              <a:gd name="T6" fmla="*/ 20116851 w 20127862"/>
              <a:gd name="T7" fmla="*/ 176139 h 8510535"/>
              <a:gd name="T8" fmla="*/ 0 w 20127862"/>
              <a:gd name="T9" fmla="*/ 1928750 h 8510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27862" h="8510535">
                <a:moveTo>
                  <a:pt x="7874000" y="1141338"/>
                </a:moveTo>
                <a:cubicBezTo>
                  <a:pt x="12202583" y="540204"/>
                  <a:pt x="16531167" y="-60929"/>
                  <a:pt x="15722600" y="1166738"/>
                </a:cubicBezTo>
                <a:cubicBezTo>
                  <a:pt x="14914033" y="2394405"/>
                  <a:pt x="2290233" y="8672438"/>
                  <a:pt x="3022600" y="8507338"/>
                </a:cubicBezTo>
                <a:cubicBezTo>
                  <a:pt x="3754967" y="8342238"/>
                  <a:pt x="20620567" y="1272571"/>
                  <a:pt x="20116800" y="176138"/>
                </a:cubicBezTo>
                <a:cubicBezTo>
                  <a:pt x="19613033" y="-920295"/>
                  <a:pt x="876300" y="3524705"/>
                  <a:pt x="0" y="1928738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Freeform 13"/>
          <p:cNvSpPr>
            <a:spLocks/>
          </p:cNvSpPr>
          <p:nvPr/>
        </p:nvSpPr>
        <p:spPr bwMode="auto">
          <a:xfrm>
            <a:off x="1270000" y="3000375"/>
            <a:ext cx="14538325" cy="10745788"/>
          </a:xfrm>
          <a:custGeom>
            <a:avLst/>
            <a:gdLst>
              <a:gd name="T0" fmla="*/ 0 w 14539007"/>
              <a:gd name="T1" fmla="*/ 453715 h 10745771"/>
              <a:gd name="T2" fmla="*/ 14020142 w 14539007"/>
              <a:gd name="T3" fmla="*/ 225114 h 10745771"/>
              <a:gd name="T4" fmla="*/ 11632654 w 14539007"/>
              <a:gd name="T5" fmla="*/ 3247719 h 10745771"/>
              <a:gd name="T6" fmla="*/ 12724803 w 14539007"/>
              <a:gd name="T7" fmla="*/ 10359730 h 107457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39007" h="10745771">
                <a:moveTo>
                  <a:pt x="0" y="453714"/>
                </a:moveTo>
                <a:cubicBezTo>
                  <a:pt x="6040966" y="106580"/>
                  <a:pt x="12081933" y="-240553"/>
                  <a:pt x="14020800" y="225114"/>
                </a:cubicBezTo>
                <a:cubicBezTo>
                  <a:pt x="15959667" y="690781"/>
                  <a:pt x="11849100" y="1558614"/>
                  <a:pt x="11633200" y="3247714"/>
                </a:cubicBezTo>
                <a:cubicBezTo>
                  <a:pt x="11417300" y="4936814"/>
                  <a:pt x="14482233" y="12527181"/>
                  <a:pt x="12725400" y="1035971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4259263" y="4867275"/>
            <a:ext cx="5761037" cy="4464050"/>
          </a:xfrm>
          <a:prstGeom prst="roundRect">
            <a:avLst>
              <a:gd name="adj" fmla="val 13255"/>
            </a:avLst>
          </a:prstGeom>
          <a:solidFill>
            <a:srgbClr val="FFB9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4229100" y="5083175"/>
            <a:ext cx="579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Western paradigm</a:t>
            </a:r>
          </a:p>
        </p:txBody>
      </p:sp>
      <p:sp>
        <p:nvSpPr>
          <p:cNvPr id="32" name="Rectangle 6"/>
          <p:cNvSpPr>
            <a:spLocks/>
          </p:cNvSpPr>
          <p:nvPr/>
        </p:nvSpPr>
        <p:spPr bwMode="auto">
          <a:xfrm>
            <a:off x="4187825" y="6146800"/>
            <a:ext cx="579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sin as breaking laws</a:t>
            </a:r>
          </a:p>
        </p:txBody>
      </p:sp>
      <p:sp>
        <p:nvSpPr>
          <p:cNvPr id="33" name="Rectangle 8"/>
          <p:cNvSpPr>
            <a:spLocks/>
          </p:cNvSpPr>
          <p:nvPr/>
        </p:nvSpPr>
        <p:spPr bwMode="auto">
          <a:xfrm>
            <a:off x="4187825" y="7099300"/>
            <a:ext cx="579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cure: punishment</a:t>
            </a:r>
          </a:p>
        </p:txBody>
      </p:sp>
      <p:sp>
        <p:nvSpPr>
          <p:cNvPr id="34" name="Rectangle 10"/>
          <p:cNvSpPr>
            <a:spLocks/>
          </p:cNvSpPr>
          <p:nvPr/>
        </p:nvSpPr>
        <p:spPr bwMode="auto">
          <a:xfrm>
            <a:off x="4156075" y="8013700"/>
            <a:ext cx="579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church as courtroom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1274425" y="4867275"/>
            <a:ext cx="5761038" cy="4464050"/>
          </a:xfrm>
          <a:prstGeom prst="roundRect">
            <a:avLst>
              <a:gd name="adj" fmla="val 13255"/>
            </a:avLst>
          </a:prstGeom>
          <a:solidFill>
            <a:srgbClr val="FFB9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4"/>
          <p:cNvSpPr>
            <a:spLocks/>
          </p:cNvSpPr>
          <p:nvPr/>
        </p:nvSpPr>
        <p:spPr bwMode="auto">
          <a:xfrm>
            <a:off x="11244263" y="5083175"/>
            <a:ext cx="579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Eastern paradigm</a:t>
            </a:r>
          </a:p>
        </p:txBody>
      </p:sp>
      <p:sp>
        <p:nvSpPr>
          <p:cNvPr id="40" name="Rectangle 6"/>
          <p:cNvSpPr>
            <a:spLocks/>
          </p:cNvSpPr>
          <p:nvPr/>
        </p:nvSpPr>
        <p:spPr bwMode="auto">
          <a:xfrm>
            <a:off x="11202988" y="6146800"/>
            <a:ext cx="579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sin as sickness</a:t>
            </a:r>
          </a:p>
        </p:txBody>
      </p:sp>
      <p:sp>
        <p:nvSpPr>
          <p:cNvPr id="41" name="Rectangle 8"/>
          <p:cNvSpPr>
            <a:spLocks/>
          </p:cNvSpPr>
          <p:nvPr/>
        </p:nvSpPr>
        <p:spPr bwMode="auto">
          <a:xfrm>
            <a:off x="11202988" y="7099300"/>
            <a:ext cx="579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cure: healing</a:t>
            </a:r>
          </a:p>
        </p:txBody>
      </p:sp>
      <p:sp>
        <p:nvSpPr>
          <p:cNvPr id="42" name="Rectangle 10"/>
          <p:cNvSpPr>
            <a:spLocks/>
          </p:cNvSpPr>
          <p:nvPr/>
        </p:nvSpPr>
        <p:spPr bwMode="auto">
          <a:xfrm>
            <a:off x="11172825" y="8013700"/>
            <a:ext cx="579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church as hospital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35750" y="2127250"/>
            <a:ext cx="8064500" cy="9872663"/>
            <a:chOff x="6635096" y="2127964"/>
            <a:chExt cx="8065352" cy="9871160"/>
          </a:xfrm>
        </p:grpSpPr>
        <p:sp>
          <p:nvSpPr>
            <p:cNvPr id="20" name="Freeform 19"/>
            <p:cNvSpPr/>
            <p:nvPr/>
          </p:nvSpPr>
          <p:spPr>
            <a:xfrm>
              <a:off x="6635096" y="2127964"/>
              <a:ext cx="8046300" cy="2092006"/>
            </a:xfrm>
            <a:custGeom>
              <a:avLst/>
              <a:gdLst>
                <a:gd name="connsiteX0" fmla="*/ 0 w 5098669"/>
                <a:gd name="connsiteY0" fmla="*/ 18541 h 18541"/>
                <a:gd name="connsiteX1" fmla="*/ 4255071 w 5098669"/>
                <a:gd name="connsiteY1" fmla="*/ 0 h 18541"/>
                <a:gd name="connsiteX2" fmla="*/ 5098669 w 5098669"/>
                <a:gd name="connsiteY2" fmla="*/ 0 h 18541"/>
                <a:gd name="connsiteX0" fmla="*/ 0 w 5098669"/>
                <a:gd name="connsiteY0" fmla="*/ 509888 h 509888"/>
                <a:gd name="connsiteX1" fmla="*/ 2475171 w 5098669"/>
                <a:gd name="connsiteY1" fmla="*/ 0 h 509888"/>
                <a:gd name="connsiteX2" fmla="*/ 5098669 w 5098669"/>
                <a:gd name="connsiteY2" fmla="*/ 491347 h 509888"/>
                <a:gd name="connsiteX0" fmla="*/ 0 w 5098669"/>
                <a:gd name="connsiteY0" fmla="*/ 18541 h 18541"/>
                <a:gd name="connsiteX1" fmla="*/ 5098669 w 5098669"/>
                <a:gd name="connsiteY1" fmla="*/ 0 h 18541"/>
                <a:gd name="connsiteX0" fmla="*/ 0 w 5098669"/>
                <a:gd name="connsiteY0" fmla="*/ 313185 h 313185"/>
                <a:gd name="connsiteX1" fmla="*/ 5098669 w 5098669"/>
                <a:gd name="connsiteY1" fmla="*/ 294644 h 313185"/>
                <a:gd name="connsiteX0" fmla="*/ 0 w 5098669"/>
                <a:gd name="connsiteY0" fmla="*/ 313859 h 313859"/>
                <a:gd name="connsiteX1" fmla="*/ 5098669 w 5098669"/>
                <a:gd name="connsiteY1" fmla="*/ 295318 h 313859"/>
                <a:gd name="connsiteX0" fmla="*/ 0 w 5098669"/>
                <a:gd name="connsiteY0" fmla="*/ 379148 h 379148"/>
                <a:gd name="connsiteX1" fmla="*/ 5098669 w 5098669"/>
                <a:gd name="connsiteY1" fmla="*/ 360607 h 379148"/>
                <a:gd name="connsiteX0" fmla="*/ 0 w 4996888"/>
                <a:gd name="connsiteY0" fmla="*/ 355426 h 373886"/>
                <a:gd name="connsiteX1" fmla="*/ 4996888 w 4996888"/>
                <a:gd name="connsiteY1" fmla="*/ 373886 h 373886"/>
                <a:gd name="connsiteX0" fmla="*/ 0 w 4996888"/>
                <a:gd name="connsiteY0" fmla="*/ 342565 h 361025"/>
                <a:gd name="connsiteX1" fmla="*/ 4996888 w 4996888"/>
                <a:gd name="connsiteY1" fmla="*/ 361025 h 361025"/>
                <a:gd name="connsiteX0" fmla="*/ 0 w 4996888"/>
                <a:gd name="connsiteY0" fmla="*/ 360025 h 378485"/>
                <a:gd name="connsiteX1" fmla="*/ 4996888 w 4996888"/>
                <a:gd name="connsiteY1" fmla="*/ 378485 h 378485"/>
                <a:gd name="connsiteX0" fmla="*/ 0 w 4996888"/>
                <a:gd name="connsiteY0" fmla="*/ 366794 h 385254"/>
                <a:gd name="connsiteX1" fmla="*/ 4996888 w 4996888"/>
                <a:gd name="connsiteY1" fmla="*/ 385254 h 385254"/>
                <a:gd name="connsiteX0" fmla="*/ 0 w 4996888"/>
                <a:gd name="connsiteY0" fmla="*/ 368754 h 387214"/>
                <a:gd name="connsiteX1" fmla="*/ 4996888 w 4996888"/>
                <a:gd name="connsiteY1" fmla="*/ 387214 h 387214"/>
                <a:gd name="connsiteX0" fmla="*/ 0 w 5087360"/>
                <a:gd name="connsiteY0" fmla="*/ 401840 h 401840"/>
                <a:gd name="connsiteX1" fmla="*/ 5087360 w 5087360"/>
                <a:gd name="connsiteY1" fmla="*/ 369845 h 401840"/>
                <a:gd name="connsiteX0" fmla="*/ 0 w 5030816"/>
                <a:gd name="connsiteY0" fmla="*/ 360171 h 392086"/>
                <a:gd name="connsiteX1" fmla="*/ 5030816 w 5030816"/>
                <a:gd name="connsiteY1" fmla="*/ 392086 h 392086"/>
                <a:gd name="connsiteX0" fmla="*/ 0 w 5030816"/>
                <a:gd name="connsiteY0" fmla="*/ 275006 h 306921"/>
                <a:gd name="connsiteX1" fmla="*/ 5030816 w 5030816"/>
                <a:gd name="connsiteY1" fmla="*/ 306921 h 306921"/>
                <a:gd name="connsiteX0" fmla="*/ 0 w 5030816"/>
                <a:gd name="connsiteY0" fmla="*/ 358730 h 390645"/>
                <a:gd name="connsiteX1" fmla="*/ 5030816 w 5030816"/>
                <a:gd name="connsiteY1" fmla="*/ 390645 h 390645"/>
                <a:gd name="connsiteX0" fmla="*/ 0 w 5030816"/>
                <a:gd name="connsiteY0" fmla="*/ 321884 h 353799"/>
                <a:gd name="connsiteX1" fmla="*/ 5030816 w 5030816"/>
                <a:gd name="connsiteY1" fmla="*/ 353799 h 353799"/>
                <a:gd name="connsiteX0" fmla="*/ 0 w 5030816"/>
                <a:gd name="connsiteY0" fmla="*/ 368880 h 400795"/>
                <a:gd name="connsiteX1" fmla="*/ 5030816 w 5030816"/>
                <a:gd name="connsiteY1" fmla="*/ 400795 h 400795"/>
                <a:gd name="connsiteX0" fmla="*/ 0 w 5087361"/>
                <a:gd name="connsiteY0" fmla="*/ 381526 h 393259"/>
                <a:gd name="connsiteX1" fmla="*/ 5087361 w 5087361"/>
                <a:gd name="connsiteY1" fmla="*/ 393259 h 39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7361" h="393259">
                  <a:moveTo>
                    <a:pt x="0" y="381526"/>
                  </a:moveTo>
                  <a:cubicBezTo>
                    <a:pt x="580381" y="92493"/>
                    <a:pt x="3322637" y="-314322"/>
                    <a:pt x="5087361" y="393259"/>
                  </a:cubicBezTo>
                </a:path>
              </a:pathLst>
            </a:custGeom>
            <a:ln w="254000">
              <a:solidFill>
                <a:srgbClr val="FFB90C"/>
              </a:solidFill>
              <a:tailEnd type="arrow" w="sm" len="sm"/>
            </a:ln>
            <a:effectLst>
              <a:outerShdw blurRad="190500" dist="190500" dir="5400000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0800000">
              <a:off x="6654148" y="9907118"/>
              <a:ext cx="8046300" cy="2092006"/>
            </a:xfrm>
            <a:custGeom>
              <a:avLst/>
              <a:gdLst>
                <a:gd name="connsiteX0" fmla="*/ 0 w 5098669"/>
                <a:gd name="connsiteY0" fmla="*/ 18541 h 18541"/>
                <a:gd name="connsiteX1" fmla="*/ 4255071 w 5098669"/>
                <a:gd name="connsiteY1" fmla="*/ 0 h 18541"/>
                <a:gd name="connsiteX2" fmla="*/ 5098669 w 5098669"/>
                <a:gd name="connsiteY2" fmla="*/ 0 h 18541"/>
                <a:gd name="connsiteX0" fmla="*/ 0 w 5098669"/>
                <a:gd name="connsiteY0" fmla="*/ 509888 h 509888"/>
                <a:gd name="connsiteX1" fmla="*/ 2475171 w 5098669"/>
                <a:gd name="connsiteY1" fmla="*/ 0 h 509888"/>
                <a:gd name="connsiteX2" fmla="*/ 5098669 w 5098669"/>
                <a:gd name="connsiteY2" fmla="*/ 491347 h 509888"/>
                <a:gd name="connsiteX0" fmla="*/ 0 w 5098669"/>
                <a:gd name="connsiteY0" fmla="*/ 18541 h 18541"/>
                <a:gd name="connsiteX1" fmla="*/ 5098669 w 5098669"/>
                <a:gd name="connsiteY1" fmla="*/ 0 h 18541"/>
                <a:gd name="connsiteX0" fmla="*/ 0 w 5098669"/>
                <a:gd name="connsiteY0" fmla="*/ 313185 h 313185"/>
                <a:gd name="connsiteX1" fmla="*/ 5098669 w 5098669"/>
                <a:gd name="connsiteY1" fmla="*/ 294644 h 313185"/>
                <a:gd name="connsiteX0" fmla="*/ 0 w 5098669"/>
                <a:gd name="connsiteY0" fmla="*/ 313859 h 313859"/>
                <a:gd name="connsiteX1" fmla="*/ 5098669 w 5098669"/>
                <a:gd name="connsiteY1" fmla="*/ 295318 h 313859"/>
                <a:gd name="connsiteX0" fmla="*/ 0 w 5098669"/>
                <a:gd name="connsiteY0" fmla="*/ 379148 h 379148"/>
                <a:gd name="connsiteX1" fmla="*/ 5098669 w 5098669"/>
                <a:gd name="connsiteY1" fmla="*/ 360607 h 379148"/>
                <a:gd name="connsiteX0" fmla="*/ 0 w 4996888"/>
                <a:gd name="connsiteY0" fmla="*/ 355426 h 373886"/>
                <a:gd name="connsiteX1" fmla="*/ 4996888 w 4996888"/>
                <a:gd name="connsiteY1" fmla="*/ 373886 h 373886"/>
                <a:gd name="connsiteX0" fmla="*/ 0 w 4996888"/>
                <a:gd name="connsiteY0" fmla="*/ 342565 h 361025"/>
                <a:gd name="connsiteX1" fmla="*/ 4996888 w 4996888"/>
                <a:gd name="connsiteY1" fmla="*/ 361025 h 361025"/>
                <a:gd name="connsiteX0" fmla="*/ 0 w 4996888"/>
                <a:gd name="connsiteY0" fmla="*/ 360025 h 378485"/>
                <a:gd name="connsiteX1" fmla="*/ 4996888 w 4996888"/>
                <a:gd name="connsiteY1" fmla="*/ 378485 h 378485"/>
                <a:gd name="connsiteX0" fmla="*/ 0 w 4996888"/>
                <a:gd name="connsiteY0" fmla="*/ 366794 h 385254"/>
                <a:gd name="connsiteX1" fmla="*/ 4996888 w 4996888"/>
                <a:gd name="connsiteY1" fmla="*/ 385254 h 385254"/>
                <a:gd name="connsiteX0" fmla="*/ 0 w 4996888"/>
                <a:gd name="connsiteY0" fmla="*/ 368754 h 387214"/>
                <a:gd name="connsiteX1" fmla="*/ 4996888 w 4996888"/>
                <a:gd name="connsiteY1" fmla="*/ 387214 h 387214"/>
                <a:gd name="connsiteX0" fmla="*/ 0 w 5087360"/>
                <a:gd name="connsiteY0" fmla="*/ 401840 h 401840"/>
                <a:gd name="connsiteX1" fmla="*/ 5087360 w 5087360"/>
                <a:gd name="connsiteY1" fmla="*/ 369845 h 401840"/>
                <a:gd name="connsiteX0" fmla="*/ 0 w 5030816"/>
                <a:gd name="connsiteY0" fmla="*/ 360171 h 392086"/>
                <a:gd name="connsiteX1" fmla="*/ 5030816 w 5030816"/>
                <a:gd name="connsiteY1" fmla="*/ 392086 h 392086"/>
                <a:gd name="connsiteX0" fmla="*/ 0 w 5030816"/>
                <a:gd name="connsiteY0" fmla="*/ 275006 h 306921"/>
                <a:gd name="connsiteX1" fmla="*/ 5030816 w 5030816"/>
                <a:gd name="connsiteY1" fmla="*/ 306921 h 306921"/>
                <a:gd name="connsiteX0" fmla="*/ 0 w 5030816"/>
                <a:gd name="connsiteY0" fmla="*/ 358730 h 390645"/>
                <a:gd name="connsiteX1" fmla="*/ 5030816 w 5030816"/>
                <a:gd name="connsiteY1" fmla="*/ 390645 h 390645"/>
                <a:gd name="connsiteX0" fmla="*/ 0 w 5030816"/>
                <a:gd name="connsiteY0" fmla="*/ 321884 h 353799"/>
                <a:gd name="connsiteX1" fmla="*/ 5030816 w 5030816"/>
                <a:gd name="connsiteY1" fmla="*/ 353799 h 353799"/>
                <a:gd name="connsiteX0" fmla="*/ 0 w 5030816"/>
                <a:gd name="connsiteY0" fmla="*/ 368880 h 400795"/>
                <a:gd name="connsiteX1" fmla="*/ 5030816 w 5030816"/>
                <a:gd name="connsiteY1" fmla="*/ 400795 h 400795"/>
                <a:gd name="connsiteX0" fmla="*/ 0 w 5087361"/>
                <a:gd name="connsiteY0" fmla="*/ 381526 h 393259"/>
                <a:gd name="connsiteX1" fmla="*/ 5087361 w 5087361"/>
                <a:gd name="connsiteY1" fmla="*/ 393259 h 39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7361" h="393259">
                  <a:moveTo>
                    <a:pt x="0" y="381526"/>
                  </a:moveTo>
                  <a:cubicBezTo>
                    <a:pt x="580381" y="92493"/>
                    <a:pt x="3322637" y="-314322"/>
                    <a:pt x="5087361" y="393259"/>
                  </a:cubicBezTo>
                </a:path>
              </a:pathLst>
            </a:custGeom>
            <a:ln w="254000">
              <a:solidFill>
                <a:srgbClr val="FFB90C"/>
              </a:solidFill>
              <a:tailEnd type="arrow" w="sm" len="sm"/>
            </a:ln>
            <a:effectLst>
              <a:outerShdw blurRad="190500" dist="190500" dir="5400000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/>
      <p:bldP spid="32" grpId="0"/>
      <p:bldP spid="33" grpId="0"/>
      <p:bldP spid="34" grpId="0"/>
      <p:bldP spid="38" grpId="0" animBg="1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/>
          </p:cNvSpPr>
          <p:nvPr/>
        </p:nvSpPr>
        <p:spPr bwMode="auto">
          <a:xfrm>
            <a:off x="7621588" y="30226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Christ</a:t>
            </a:r>
            <a:r>
              <a:rPr lang="en-AU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’</a:t>
            </a:r>
            <a:r>
              <a:rPr lang="en-US" altLang="ja-JP" sz="4000" b="1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s work:</a:t>
            </a:r>
          </a:p>
          <a:p>
            <a:r>
              <a:rPr lang="en-US" sz="4000" b="1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victory over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98938" y="4867275"/>
            <a:ext cx="12703175" cy="4464050"/>
            <a:chOff x="4198168" y="4867300"/>
            <a:chExt cx="12703968" cy="4464496"/>
          </a:xfrm>
        </p:grpSpPr>
        <p:sp>
          <p:nvSpPr>
            <p:cNvPr id="37898" name="Rounded Rectangle 14"/>
            <p:cNvSpPr>
              <a:spLocks noChangeArrowheads="1"/>
            </p:cNvSpPr>
            <p:nvPr/>
          </p:nvSpPr>
          <p:spPr bwMode="auto">
            <a:xfrm>
              <a:off x="4228728" y="4867300"/>
              <a:ext cx="5760640" cy="4464496"/>
            </a:xfrm>
            <a:prstGeom prst="roundRect">
              <a:avLst>
                <a:gd name="adj" fmla="val 13255"/>
              </a:avLst>
            </a:prstGeom>
            <a:solidFill>
              <a:srgbClr val="FFB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Rectangle 2"/>
            <p:cNvSpPr>
              <a:spLocks/>
            </p:cNvSpPr>
            <p:nvPr/>
          </p:nvSpPr>
          <p:spPr bwMode="auto">
            <a:xfrm>
              <a:off x="4198168" y="5227340"/>
              <a:ext cx="57912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  <a:t>EVIL</a:t>
              </a:r>
            </a:p>
          </p:txBody>
        </p:sp>
        <p:sp>
          <p:nvSpPr>
            <p:cNvPr id="37900" name="Rounded Rectangle 21"/>
            <p:cNvSpPr>
              <a:spLocks noChangeArrowheads="1"/>
            </p:cNvSpPr>
            <p:nvPr/>
          </p:nvSpPr>
          <p:spPr bwMode="auto">
            <a:xfrm>
              <a:off x="11141496" y="4867300"/>
              <a:ext cx="5760640" cy="4464496"/>
            </a:xfrm>
            <a:prstGeom prst="roundRect">
              <a:avLst>
                <a:gd name="adj" fmla="val 13255"/>
              </a:avLst>
            </a:prstGeom>
            <a:solidFill>
              <a:srgbClr val="FFB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Rectangle 2"/>
            <p:cNvSpPr>
              <a:spLocks/>
            </p:cNvSpPr>
            <p:nvPr/>
          </p:nvSpPr>
          <p:spPr bwMode="auto">
            <a:xfrm>
              <a:off x="11110936" y="5227340"/>
              <a:ext cx="57912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  <a:t>Death	</a:t>
              </a:r>
            </a:p>
          </p:txBody>
        </p:sp>
      </p:grpSp>
      <p:sp>
        <p:nvSpPr>
          <p:cNvPr id="24" name="Rectangle 8"/>
          <p:cNvSpPr>
            <a:spLocks/>
          </p:cNvSpPr>
          <p:nvPr/>
        </p:nvSpPr>
        <p:spPr bwMode="auto">
          <a:xfrm>
            <a:off x="11141075" y="6091238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opposite of </a:t>
            </a:r>
          </a:p>
          <a:p>
            <a:r>
              <a:rPr lang="en-US" sz="3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LIFE</a:t>
            </a: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11069638" y="7567613"/>
            <a:ext cx="57912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emphasis of the Eastern tradition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7761288" y="99695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resulting in the</a:t>
            </a:r>
            <a:br>
              <a:rPr lang="en-US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GOOD LIFE</a:t>
            </a:r>
          </a:p>
        </p:txBody>
      </p:sp>
      <p:sp>
        <p:nvSpPr>
          <p:cNvPr id="17" name="Rectangle 8"/>
          <p:cNvSpPr>
            <a:spLocks/>
          </p:cNvSpPr>
          <p:nvPr/>
        </p:nvSpPr>
        <p:spPr bwMode="auto">
          <a:xfrm>
            <a:off x="4229100" y="6091238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opposite of the </a:t>
            </a:r>
            <a:br>
              <a:rPr lang="en-US" sz="3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GOOD</a:t>
            </a:r>
          </a:p>
        </p:txBody>
      </p:sp>
      <p:sp>
        <p:nvSpPr>
          <p:cNvPr id="18" name="Rectangle 10"/>
          <p:cNvSpPr>
            <a:spLocks/>
          </p:cNvSpPr>
          <p:nvPr/>
        </p:nvSpPr>
        <p:spPr bwMode="auto">
          <a:xfrm>
            <a:off x="4210050" y="7567613"/>
            <a:ext cx="57912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emphasis of the Western tradition</a:t>
            </a:r>
          </a:p>
        </p:txBody>
      </p:sp>
      <p:sp>
        <p:nvSpPr>
          <p:cNvPr id="36876" name="Rectangle 12"/>
          <p:cNvSpPr>
            <a:spLocks/>
          </p:cNvSpPr>
          <p:nvPr/>
        </p:nvSpPr>
        <p:spPr bwMode="auto">
          <a:xfrm>
            <a:off x="10361613" y="5140325"/>
            <a:ext cx="4619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&amp;</a:t>
            </a:r>
          </a:p>
        </p:txBody>
      </p:sp>
      <p:sp>
        <p:nvSpPr>
          <p:cNvPr id="16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914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sz="9200" dirty="0" smtClean="0">
                <a:latin typeface="Tahoma"/>
                <a:cs typeface="Tahoma"/>
              </a:rPr>
              <a:t>Eastern and Western Paradigms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 autoUpdateAnimBg="0"/>
      <p:bldP spid="24" grpId="0"/>
      <p:bldP spid="25" grpId="0"/>
      <p:bldP spid="36871" grpId="0" autoUpdateAnimBg="0"/>
      <p:bldP spid="17" grpId="0"/>
      <p:bldP spid="18" grpId="0"/>
      <p:bldP spid="368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43513" y="979488"/>
            <a:ext cx="10825162" cy="10729912"/>
            <a:chOff x="5243513" y="979488"/>
            <a:chExt cx="10825162" cy="10729912"/>
          </a:xfrm>
        </p:grpSpPr>
        <p:pic>
          <p:nvPicPr>
            <p:cNvPr id="38917" name="Picture 5" descr="Messages Image(282159182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979488"/>
              <a:ext cx="10825162" cy="1072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Box 2"/>
            <p:cNvSpPr txBox="1">
              <a:spLocks noChangeArrowheads="1"/>
            </p:cNvSpPr>
            <p:nvPr/>
          </p:nvSpPr>
          <p:spPr bwMode="auto">
            <a:xfrm>
              <a:off x="9012238" y="1017588"/>
              <a:ext cx="3240087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>
                <a:lnSpc>
                  <a:spcPts val="3763"/>
                </a:lnSpc>
              </a:pPr>
              <a:r>
                <a:rPr lang="en-US" sz="3400" b="1">
                  <a:solidFill>
                    <a:schemeClr val="tx2"/>
                  </a:solidFill>
                  <a:latin typeface="Tahoma" charset="0"/>
                  <a:cs typeface="Tahoma" charset="0"/>
                </a:rPr>
                <a:t>COMMUNAL</a:t>
              </a:r>
            </a:p>
            <a:p>
              <a:pPr eaLnBrk="1" hangingPunct="1">
                <a:lnSpc>
                  <a:spcPts val="3763"/>
                </a:lnSpc>
              </a:pPr>
              <a:r>
                <a:rPr lang="en-US" sz="3400" b="1">
                  <a:solidFill>
                    <a:schemeClr val="tx2"/>
                  </a:solidFill>
                  <a:latin typeface="Tahoma" charset="0"/>
                  <a:cs typeface="Tahoma" charset="0"/>
                </a:rPr>
                <a:t>QUALITY</a:t>
              </a:r>
            </a:p>
          </p:txBody>
        </p:sp>
        <p:sp>
          <p:nvSpPr>
            <p:cNvPr id="38919" name="TextBox 4"/>
            <p:cNvSpPr txBox="1">
              <a:spLocks noChangeArrowheads="1"/>
            </p:cNvSpPr>
            <p:nvPr/>
          </p:nvSpPr>
          <p:spPr bwMode="auto">
            <a:xfrm>
              <a:off x="10091738" y="10958513"/>
              <a:ext cx="1152525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800" b="1">
                  <a:solidFill>
                    <a:srgbClr val="000000"/>
                  </a:solidFill>
                  <a:latin typeface="Tahoma" charset="0"/>
                  <a:cs typeface="Tahoma" charset="0"/>
                </a:rPr>
                <a:t>SIN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831263" y="5659438"/>
            <a:ext cx="3781425" cy="1152525"/>
            <a:chOff x="8831263" y="5659438"/>
            <a:chExt cx="3781425" cy="1152525"/>
          </a:xfrm>
        </p:grpSpPr>
        <p:pic>
          <p:nvPicPr>
            <p:cNvPr id="38915" name="Picture 14" descr="Messages Image(633765230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263" y="5659438"/>
              <a:ext cx="378142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6" name="TextBox 3"/>
            <p:cNvSpPr txBox="1">
              <a:spLocks noChangeArrowheads="1"/>
            </p:cNvSpPr>
            <p:nvPr/>
          </p:nvSpPr>
          <p:spPr bwMode="auto">
            <a:xfrm>
              <a:off x="9155113" y="5810250"/>
              <a:ext cx="3097212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4500" b="1">
                  <a:solidFill>
                    <a:srgbClr val="000000"/>
                  </a:solidFill>
                  <a:latin typeface="Verdana" charset="0"/>
                  <a:cs typeface="Verdana" charset="0"/>
                </a:rPr>
                <a:t>ENERGY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Messages Image(1006356354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544763"/>
            <a:ext cx="7446963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Messages Image(28215918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979488"/>
            <a:ext cx="10825162" cy="10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203950" y="2130425"/>
            <a:ext cx="8875713" cy="8569325"/>
            <a:chOff x="6203950" y="2130996"/>
            <a:chExt cx="8875713" cy="8568754"/>
          </a:xfrm>
        </p:grpSpPr>
        <p:pic>
          <p:nvPicPr>
            <p:cNvPr id="39944" name="Picture 1" descr="Messages Image(500929198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950" y="2563813"/>
              <a:ext cx="8875713" cy="813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>
              <a:spLocks noChangeAspect="1"/>
            </p:cNvSpPr>
            <p:nvPr/>
          </p:nvSpPr>
          <p:spPr>
            <a:xfrm>
              <a:off x="6491714" y="2130996"/>
              <a:ext cx="8280742" cy="8280742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9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unless you re-direct your energy</a:t>
              </a:r>
            </a:p>
          </p:txBody>
        </p:sp>
      </p:grpSp>
      <p:sp>
        <p:nvSpPr>
          <p:cNvPr id="39940" name="TextBox 15"/>
          <p:cNvSpPr txBox="1">
            <a:spLocks noChangeArrowheads="1"/>
          </p:cNvSpPr>
          <p:nvPr/>
        </p:nvSpPr>
        <p:spPr bwMode="auto">
          <a:xfrm>
            <a:off x="10091738" y="10958513"/>
            <a:ext cx="11525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000000"/>
                </a:solidFill>
                <a:latin typeface="Tahoma" charset="0"/>
                <a:cs typeface="Tahoma" charset="0"/>
              </a:rPr>
              <a:t>SIN</a:t>
            </a:r>
          </a:p>
        </p:txBody>
      </p:sp>
      <p:sp>
        <p:nvSpPr>
          <p:cNvPr id="39941" name="TextBox 11"/>
          <p:cNvSpPr txBox="1">
            <a:spLocks noChangeArrowheads="1"/>
          </p:cNvSpPr>
          <p:nvPr/>
        </p:nvSpPr>
        <p:spPr bwMode="auto">
          <a:xfrm>
            <a:off x="9012238" y="1017588"/>
            <a:ext cx="32400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>
              <a:lnSpc>
                <a:spcPts val="3763"/>
              </a:lnSpc>
            </a:pPr>
            <a:r>
              <a:rPr lang="en-US" sz="3400" b="1">
                <a:solidFill>
                  <a:schemeClr val="tx2"/>
                </a:solidFill>
                <a:latin typeface="Tahoma" charset="0"/>
                <a:cs typeface="Tahoma" charset="0"/>
              </a:rPr>
              <a:t>COMMUNAL</a:t>
            </a:r>
          </a:p>
          <a:p>
            <a:pPr eaLnBrk="1" hangingPunct="1">
              <a:lnSpc>
                <a:spcPts val="3763"/>
              </a:lnSpc>
            </a:pPr>
            <a:r>
              <a:rPr lang="en-US" sz="3400" b="1">
                <a:solidFill>
                  <a:schemeClr val="tx2"/>
                </a:solidFill>
                <a:latin typeface="Tahoma" charset="0"/>
                <a:cs typeface="Tahoma" charset="0"/>
              </a:rPr>
              <a:t>QUALITY</a:t>
            </a:r>
          </a:p>
        </p:txBody>
      </p:sp>
      <p:pic>
        <p:nvPicPr>
          <p:cNvPr id="39942" name="Picture 22" descr="Messages Image(6337652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5659438"/>
            <a:ext cx="3781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18"/>
          <p:cNvSpPr txBox="1">
            <a:spLocks noChangeArrowheads="1"/>
          </p:cNvSpPr>
          <p:nvPr/>
        </p:nvSpPr>
        <p:spPr bwMode="auto">
          <a:xfrm>
            <a:off x="9155113" y="5810250"/>
            <a:ext cx="3097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4500" b="1">
                <a:solidFill>
                  <a:srgbClr val="000000"/>
                </a:solidFill>
                <a:latin typeface="Verdana" charset="0"/>
                <a:cs typeface="Verdana" charset="0"/>
              </a:rPr>
              <a:t>ENERGY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43513" y="979488"/>
            <a:ext cx="10825162" cy="10729912"/>
            <a:chOff x="5243513" y="979488"/>
            <a:chExt cx="10825162" cy="10729912"/>
          </a:xfrm>
        </p:grpSpPr>
        <p:pic>
          <p:nvPicPr>
            <p:cNvPr id="40965" name="Picture 12" descr="Messages Image(28215918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979488"/>
              <a:ext cx="10825162" cy="1072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Box 8"/>
            <p:cNvSpPr txBox="1">
              <a:spLocks noChangeArrowheads="1"/>
            </p:cNvSpPr>
            <p:nvPr/>
          </p:nvSpPr>
          <p:spPr bwMode="auto">
            <a:xfrm>
              <a:off x="8651875" y="1038225"/>
              <a:ext cx="40322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>
                <a:lnSpc>
                  <a:spcPts val="3763"/>
                </a:lnSpc>
              </a:pPr>
              <a:r>
                <a:rPr lang="en-US" sz="3400" b="1">
                  <a:solidFill>
                    <a:schemeClr val="tx2"/>
                  </a:solidFill>
                  <a:latin typeface="Tahoma" charset="0"/>
                  <a:cs typeface="Tahoma" charset="0"/>
                </a:rPr>
                <a:t>EMPOWERING LEADERSHIP</a:t>
              </a:r>
            </a:p>
          </p:txBody>
        </p:sp>
        <p:sp>
          <p:nvSpPr>
            <p:cNvPr id="40967" name="TextBox 10"/>
            <p:cNvSpPr txBox="1">
              <a:spLocks noChangeArrowheads="1"/>
            </p:cNvSpPr>
            <p:nvPr/>
          </p:nvSpPr>
          <p:spPr bwMode="auto">
            <a:xfrm>
              <a:off x="9731375" y="10958513"/>
              <a:ext cx="1873250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800" b="1">
                  <a:solidFill>
                    <a:srgbClr val="000000"/>
                  </a:solidFill>
                  <a:latin typeface="Tahoma" charset="0"/>
                  <a:cs typeface="Tahoma" charset="0"/>
                </a:rPr>
                <a:t>PRIDE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831263" y="5659438"/>
            <a:ext cx="3781425" cy="1152525"/>
            <a:chOff x="8831263" y="5659438"/>
            <a:chExt cx="3781425" cy="1152525"/>
          </a:xfrm>
        </p:grpSpPr>
        <p:pic>
          <p:nvPicPr>
            <p:cNvPr id="40963" name="Picture 13" descr="Messages Image(633765230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263" y="5659438"/>
              <a:ext cx="378142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4" name="TextBox 11"/>
            <p:cNvSpPr txBox="1">
              <a:spLocks noChangeArrowheads="1"/>
            </p:cNvSpPr>
            <p:nvPr/>
          </p:nvSpPr>
          <p:spPr bwMode="auto">
            <a:xfrm>
              <a:off x="9155113" y="5810250"/>
              <a:ext cx="3097212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4500" b="1">
                  <a:solidFill>
                    <a:srgbClr val="000000"/>
                  </a:solidFill>
                  <a:latin typeface="Verdana" charset="0"/>
                  <a:cs typeface="Verdana" charset="0"/>
                </a:rPr>
                <a:t>POWER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7" descr="Messages Image(1006356354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571750"/>
            <a:ext cx="7446963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203950" y="2149475"/>
            <a:ext cx="8875713" cy="8550275"/>
            <a:chOff x="6203950" y="2150238"/>
            <a:chExt cx="8875713" cy="8549512"/>
          </a:xfrm>
        </p:grpSpPr>
        <p:pic>
          <p:nvPicPr>
            <p:cNvPr id="43016" name="Picture 16" descr="Messages Image(500929198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950" y="2563813"/>
              <a:ext cx="8875713" cy="813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>
              <a:spLocks noChangeAspect="1"/>
            </p:cNvSpPr>
            <p:nvPr/>
          </p:nvSpPr>
          <p:spPr>
            <a:xfrm>
              <a:off x="6491714" y="2150238"/>
              <a:ext cx="8280742" cy="8280742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9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unless you invest your influence in others</a:t>
              </a:r>
            </a:p>
          </p:txBody>
        </p:sp>
      </p:grpSp>
      <p:pic>
        <p:nvPicPr>
          <p:cNvPr id="43011" name="Picture 13" descr="Messages Image(28215918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979488"/>
            <a:ext cx="10825162" cy="10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12"/>
          <p:cNvSpPr txBox="1">
            <a:spLocks noChangeArrowheads="1"/>
          </p:cNvSpPr>
          <p:nvPr/>
        </p:nvSpPr>
        <p:spPr bwMode="auto">
          <a:xfrm>
            <a:off x="9731375" y="10958513"/>
            <a:ext cx="18732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000000"/>
                </a:solidFill>
                <a:latin typeface="Tahoma" charset="0"/>
                <a:cs typeface="Tahoma" charset="0"/>
              </a:rPr>
              <a:t>PRIDE</a:t>
            </a:r>
          </a:p>
        </p:txBody>
      </p:sp>
      <p:pic>
        <p:nvPicPr>
          <p:cNvPr id="43013" name="Picture 18" descr="Messages Image(6337652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5659438"/>
            <a:ext cx="3781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11"/>
          <p:cNvSpPr txBox="1">
            <a:spLocks noChangeArrowheads="1"/>
          </p:cNvSpPr>
          <p:nvPr/>
        </p:nvSpPr>
        <p:spPr bwMode="auto">
          <a:xfrm>
            <a:off x="9155113" y="5810250"/>
            <a:ext cx="3097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4500" b="1">
                <a:solidFill>
                  <a:srgbClr val="000000"/>
                </a:solidFill>
                <a:latin typeface="Verdana" charset="0"/>
                <a:cs typeface="Verdana" charset="0"/>
              </a:rPr>
              <a:t>POWER</a:t>
            </a:r>
          </a:p>
        </p:txBody>
      </p: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8651875" y="1038225"/>
            <a:ext cx="40322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>
              <a:lnSpc>
                <a:spcPts val="3763"/>
              </a:lnSpc>
            </a:pPr>
            <a:r>
              <a:rPr lang="en-US" sz="3400" b="1">
                <a:solidFill>
                  <a:schemeClr val="tx2"/>
                </a:solidFill>
                <a:latin typeface="Tahoma" charset="0"/>
                <a:cs typeface="Tahoma" charset="0"/>
              </a:rPr>
              <a:t>EMPOWERING LEADERSHIP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43513" y="979488"/>
            <a:ext cx="10825162" cy="10729912"/>
            <a:chOff x="5243513" y="979488"/>
            <a:chExt cx="10825162" cy="10729912"/>
          </a:xfrm>
        </p:grpSpPr>
        <p:pic>
          <p:nvPicPr>
            <p:cNvPr id="44037" name="Picture 11" descr="Messages Image(282159182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979488"/>
              <a:ext cx="10825162" cy="1072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TextBox 10"/>
            <p:cNvSpPr txBox="1">
              <a:spLocks noChangeArrowheads="1"/>
            </p:cNvSpPr>
            <p:nvPr/>
          </p:nvSpPr>
          <p:spPr bwMode="auto">
            <a:xfrm>
              <a:off x="9588500" y="10958513"/>
              <a:ext cx="2087563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800" b="1">
                  <a:solidFill>
                    <a:srgbClr val="000000"/>
                  </a:solidFill>
                  <a:latin typeface="Tahoma" charset="0"/>
                  <a:cs typeface="Tahoma" charset="0"/>
                </a:rPr>
                <a:t>ANGER</a:t>
              </a:r>
            </a:p>
          </p:txBody>
        </p:sp>
        <p:sp>
          <p:nvSpPr>
            <p:cNvPr id="44039" name="TextBox 9"/>
            <p:cNvSpPr txBox="1">
              <a:spLocks noChangeArrowheads="1"/>
            </p:cNvSpPr>
            <p:nvPr/>
          </p:nvSpPr>
          <p:spPr bwMode="auto">
            <a:xfrm>
              <a:off x="8507413" y="1036638"/>
              <a:ext cx="4321175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>
                <a:lnSpc>
                  <a:spcPts val="3763"/>
                </a:lnSpc>
              </a:pPr>
              <a:r>
                <a:rPr lang="en-US" sz="3400" b="1">
                  <a:solidFill>
                    <a:schemeClr val="tx2"/>
                  </a:solidFill>
                  <a:latin typeface="Tahoma" charset="0"/>
                  <a:cs typeface="Tahoma" charset="0"/>
                </a:rPr>
                <a:t>LOVING</a:t>
              </a:r>
            </a:p>
            <a:p>
              <a:pPr eaLnBrk="1" hangingPunct="1">
                <a:lnSpc>
                  <a:spcPts val="3763"/>
                </a:lnSpc>
              </a:pPr>
              <a:r>
                <a:rPr lang="en-US" sz="3400" b="1">
                  <a:solidFill>
                    <a:schemeClr val="tx2"/>
                  </a:solidFill>
                  <a:latin typeface="Tahoma" charset="0"/>
                  <a:cs typeface="Tahoma" charset="0"/>
                </a:rPr>
                <a:t>RELATIONSHIPS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831263" y="5659438"/>
            <a:ext cx="3781425" cy="1152525"/>
            <a:chOff x="8831263" y="5659438"/>
            <a:chExt cx="3781425" cy="1152525"/>
          </a:xfrm>
        </p:grpSpPr>
        <p:pic>
          <p:nvPicPr>
            <p:cNvPr id="44035" name="Picture 12" descr="Messages Image(633765230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263" y="5659438"/>
              <a:ext cx="378142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6" name="TextBox 8"/>
            <p:cNvSpPr txBox="1">
              <a:spLocks noChangeArrowheads="1"/>
            </p:cNvSpPr>
            <p:nvPr/>
          </p:nvSpPr>
          <p:spPr bwMode="auto">
            <a:xfrm>
              <a:off x="9155113" y="5810250"/>
              <a:ext cx="3097212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4500" b="1">
                  <a:solidFill>
                    <a:srgbClr val="000000"/>
                  </a:solidFill>
                  <a:latin typeface="Verdana" charset="0"/>
                  <a:cs typeface="Verdana" charset="0"/>
                </a:rPr>
                <a:t>JUSTICE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203950" y="2149475"/>
            <a:ext cx="8875713" cy="8550275"/>
            <a:chOff x="6203950" y="2150238"/>
            <a:chExt cx="8875713" cy="8549512"/>
          </a:xfrm>
        </p:grpSpPr>
        <p:pic>
          <p:nvPicPr>
            <p:cNvPr id="45064" name="Picture 15" descr="Messages Image(500929198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950" y="2563813"/>
              <a:ext cx="8875713" cy="813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>
              <a:spLocks noChangeAspect="1"/>
            </p:cNvSpPr>
            <p:nvPr/>
          </p:nvSpPr>
          <p:spPr>
            <a:xfrm>
              <a:off x="6491714" y="2150238"/>
              <a:ext cx="8280742" cy="8280742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9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unless you </a:t>
              </a:r>
              <a:r>
                <a:rPr lang="en-US" sz="39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balance justice and grace</a:t>
              </a:r>
              <a:endParaRPr lang="en-US" sz="39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45057" name="Picture 17" descr="Messages Image(1006356354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571750"/>
            <a:ext cx="7446963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4" descr="Messages Image(28215918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979488"/>
            <a:ext cx="10825162" cy="10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3" descr="Messages Image(6337652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5659438"/>
            <a:ext cx="3781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2"/>
          <p:cNvSpPr txBox="1">
            <a:spLocks noChangeArrowheads="1"/>
          </p:cNvSpPr>
          <p:nvPr/>
        </p:nvSpPr>
        <p:spPr bwMode="auto">
          <a:xfrm>
            <a:off x="8507413" y="1038225"/>
            <a:ext cx="43211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>
              <a:lnSpc>
                <a:spcPts val="3763"/>
              </a:lnSpc>
            </a:pPr>
            <a:r>
              <a:rPr lang="en-US" sz="3400" b="1">
                <a:solidFill>
                  <a:schemeClr val="tx2"/>
                </a:solidFill>
                <a:latin typeface="Tahoma" charset="0"/>
                <a:cs typeface="Tahoma" charset="0"/>
              </a:rPr>
              <a:t>LOVING</a:t>
            </a:r>
          </a:p>
          <a:p>
            <a:pPr eaLnBrk="1" hangingPunct="1">
              <a:lnSpc>
                <a:spcPts val="3763"/>
              </a:lnSpc>
            </a:pPr>
            <a:r>
              <a:rPr lang="en-US" sz="3400" b="1">
                <a:solidFill>
                  <a:schemeClr val="tx2"/>
                </a:solidFill>
                <a:latin typeface="Tahoma" charset="0"/>
                <a:cs typeface="Tahoma" charset="0"/>
              </a:rPr>
              <a:t>RELATIONSHIPS</a:t>
            </a:r>
          </a:p>
        </p:txBody>
      </p:sp>
      <p:sp>
        <p:nvSpPr>
          <p:cNvPr id="45062" name="TextBox 11"/>
          <p:cNvSpPr txBox="1">
            <a:spLocks noChangeArrowheads="1"/>
          </p:cNvSpPr>
          <p:nvPr/>
        </p:nvSpPr>
        <p:spPr bwMode="auto">
          <a:xfrm>
            <a:off x="9588500" y="10958513"/>
            <a:ext cx="20875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000000"/>
                </a:solidFill>
                <a:latin typeface="Tahoma" charset="0"/>
                <a:cs typeface="Tahoma" charset="0"/>
              </a:rPr>
              <a:t>ANGER</a:t>
            </a: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9155113" y="5810250"/>
            <a:ext cx="3097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4500" b="1">
                <a:solidFill>
                  <a:srgbClr val="000000"/>
                </a:solidFill>
                <a:latin typeface="Verdana" charset="0"/>
                <a:cs typeface="Verdana" charset="0"/>
              </a:rPr>
              <a:t>JUSTICE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43513" y="979488"/>
            <a:ext cx="10825162" cy="10729912"/>
            <a:chOff x="5243513" y="978868"/>
            <a:chExt cx="10825162" cy="10729912"/>
          </a:xfrm>
        </p:grpSpPr>
        <p:pic>
          <p:nvPicPr>
            <p:cNvPr id="46083" name="Picture 11" descr="Messages Image(282159182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978868"/>
              <a:ext cx="10825162" cy="1072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Box 10"/>
            <p:cNvSpPr txBox="1">
              <a:spLocks noChangeArrowheads="1"/>
            </p:cNvSpPr>
            <p:nvPr/>
          </p:nvSpPr>
          <p:spPr bwMode="auto">
            <a:xfrm>
              <a:off x="9588500" y="10958513"/>
              <a:ext cx="2087563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800" b="1">
                  <a:solidFill>
                    <a:srgbClr val="000000"/>
                  </a:solidFill>
                  <a:latin typeface="Tahoma" charset="0"/>
                  <a:cs typeface="Tahoma" charset="0"/>
                </a:rPr>
                <a:t>SLOTH</a:t>
              </a:r>
            </a:p>
          </p:txBody>
        </p:sp>
        <p:sp>
          <p:nvSpPr>
            <p:cNvPr id="46085" name="TextBox 9"/>
            <p:cNvSpPr txBox="1">
              <a:spLocks noChangeArrowheads="1"/>
            </p:cNvSpPr>
            <p:nvPr/>
          </p:nvSpPr>
          <p:spPr bwMode="auto">
            <a:xfrm>
              <a:off x="8507413" y="1038225"/>
              <a:ext cx="4321175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>
                <a:lnSpc>
                  <a:spcPts val="3763"/>
                </a:lnSpc>
              </a:pPr>
              <a:r>
                <a:rPr lang="en-US" sz="3400" b="1">
                  <a:solidFill>
                    <a:schemeClr val="tx2"/>
                  </a:solidFill>
                  <a:latin typeface="Tahoma" charset="0"/>
                  <a:cs typeface="Tahoma" charset="0"/>
                </a:rPr>
                <a:t>PASSIONATE</a:t>
              </a:r>
            </a:p>
            <a:p>
              <a:pPr eaLnBrk="1" hangingPunct="1">
                <a:lnSpc>
                  <a:spcPts val="3763"/>
                </a:lnSpc>
              </a:pPr>
              <a:r>
                <a:rPr lang="en-US" sz="3400" b="1">
                  <a:solidFill>
                    <a:schemeClr val="tx2"/>
                  </a:solidFill>
                  <a:latin typeface="Tahoma" charset="0"/>
                  <a:cs typeface="Tahoma" charset="0"/>
                </a:rPr>
                <a:t>SPIRITUALITY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831263" y="5659438"/>
            <a:ext cx="3781425" cy="1152525"/>
            <a:chOff x="8831263" y="5659438"/>
            <a:chExt cx="3781425" cy="1152525"/>
          </a:xfrm>
        </p:grpSpPr>
        <p:pic>
          <p:nvPicPr>
            <p:cNvPr id="46086" name="Picture 12" descr="Messages Image(633765230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263" y="5659438"/>
              <a:ext cx="378142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7" name="TextBox 8"/>
            <p:cNvSpPr txBox="1">
              <a:spLocks noChangeArrowheads="1"/>
            </p:cNvSpPr>
            <p:nvPr/>
          </p:nvSpPr>
          <p:spPr bwMode="auto">
            <a:xfrm>
              <a:off x="9012238" y="5809679"/>
              <a:ext cx="338455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4500" b="1">
                  <a:solidFill>
                    <a:srgbClr val="000000"/>
                  </a:solidFill>
                  <a:latin typeface="Verdana" charset="0"/>
                  <a:cs typeface="Verdana" charset="0"/>
                </a:rPr>
                <a:t>RENEWAL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203950" y="2149475"/>
            <a:ext cx="8875713" cy="8550275"/>
            <a:chOff x="6203950" y="2150238"/>
            <a:chExt cx="8875713" cy="8549512"/>
          </a:xfrm>
        </p:grpSpPr>
        <p:pic>
          <p:nvPicPr>
            <p:cNvPr id="47112" name="Picture 15" descr="Messages Image(500929198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950" y="2563813"/>
              <a:ext cx="8875713" cy="813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>
              <a:spLocks noChangeAspect="1"/>
            </p:cNvSpPr>
            <p:nvPr/>
          </p:nvSpPr>
          <p:spPr>
            <a:xfrm>
              <a:off x="6491714" y="2150238"/>
              <a:ext cx="8280742" cy="8280742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9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unless you </a:t>
              </a:r>
              <a:r>
                <a:rPr lang="en-US" sz="39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seek to fully experience God</a:t>
              </a:r>
              <a:endParaRPr lang="en-US" sz="39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47105" name="Picture 18" descr="Messages Image(1006356354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552700"/>
            <a:ext cx="7446963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4" descr="Messages Image(28215918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979488"/>
            <a:ext cx="10825162" cy="10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7" descr="Messages Image(6337652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5659438"/>
            <a:ext cx="3781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13"/>
          <p:cNvSpPr txBox="1">
            <a:spLocks noChangeArrowheads="1"/>
          </p:cNvSpPr>
          <p:nvPr/>
        </p:nvSpPr>
        <p:spPr bwMode="auto">
          <a:xfrm>
            <a:off x="9012238" y="5810250"/>
            <a:ext cx="33845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4500" b="1">
                <a:solidFill>
                  <a:srgbClr val="000000"/>
                </a:solidFill>
                <a:latin typeface="Verdana" charset="0"/>
                <a:cs typeface="Verdana" charset="0"/>
              </a:rPr>
              <a:t>RENEWAL</a:t>
            </a:r>
          </a:p>
        </p:txBody>
      </p:sp>
      <p:sp>
        <p:nvSpPr>
          <p:cNvPr id="47110" name="TextBox 11"/>
          <p:cNvSpPr txBox="1">
            <a:spLocks noChangeArrowheads="1"/>
          </p:cNvSpPr>
          <p:nvPr/>
        </p:nvSpPr>
        <p:spPr bwMode="auto">
          <a:xfrm>
            <a:off x="9588500" y="10958513"/>
            <a:ext cx="20875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000000"/>
                </a:solidFill>
                <a:latin typeface="Tahoma" charset="0"/>
                <a:cs typeface="Tahoma" charset="0"/>
              </a:rPr>
              <a:t>SLOTH</a:t>
            </a:r>
          </a:p>
        </p:txBody>
      </p:sp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8507413" y="1038225"/>
            <a:ext cx="43211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>
              <a:lnSpc>
                <a:spcPts val="3763"/>
              </a:lnSpc>
            </a:pPr>
            <a:r>
              <a:rPr lang="en-US" sz="3400" b="1">
                <a:solidFill>
                  <a:schemeClr val="tx2"/>
                </a:solidFill>
                <a:latin typeface="Tahoma" charset="0"/>
                <a:cs typeface="Tahoma" charset="0"/>
              </a:rPr>
              <a:t>PASSIONATE</a:t>
            </a:r>
          </a:p>
          <a:p>
            <a:pPr eaLnBrk="1" hangingPunct="1">
              <a:lnSpc>
                <a:spcPts val="3763"/>
              </a:lnSpc>
            </a:pPr>
            <a:r>
              <a:rPr lang="en-US" sz="3400" b="1">
                <a:solidFill>
                  <a:schemeClr val="tx2"/>
                </a:solidFill>
                <a:latin typeface="Tahoma" charset="0"/>
                <a:cs typeface="Tahoma" charset="0"/>
              </a:rPr>
              <a:t>SPIRITUALITY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914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Small groups—defined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4764088" y="4487863"/>
            <a:ext cx="117363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7700" b="1" i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A small group is...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4092575" y="7446963"/>
            <a:ext cx="130556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7700" b="1" i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a group that is small.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19625" y="3211513"/>
            <a:ext cx="11449050" cy="8816975"/>
            <a:chOff x="4619625" y="3211513"/>
            <a:chExt cx="11449050" cy="8816975"/>
          </a:xfrm>
        </p:grpSpPr>
        <p:grpSp>
          <p:nvGrpSpPr>
            <p:cNvPr id="48134" name="Group 28"/>
            <p:cNvGrpSpPr>
              <a:grpSpLocks/>
            </p:cNvGrpSpPr>
            <p:nvPr/>
          </p:nvGrpSpPr>
          <p:grpSpPr bwMode="auto">
            <a:xfrm>
              <a:off x="8867775" y="10915650"/>
              <a:ext cx="5040313" cy="1008063"/>
              <a:chOff x="8867800" y="10915972"/>
              <a:chExt cx="5040560" cy="1008112"/>
            </a:xfrm>
          </p:grpSpPr>
          <p:grpSp>
            <p:nvGrpSpPr>
              <p:cNvPr id="48154" name="Group 29"/>
              <p:cNvGrpSpPr>
                <a:grpSpLocks/>
              </p:cNvGrpSpPr>
              <p:nvPr/>
            </p:nvGrpSpPr>
            <p:grpSpPr bwMode="auto">
              <a:xfrm>
                <a:off x="8867800" y="10915972"/>
                <a:ext cx="5040560" cy="1008112"/>
                <a:chOff x="14700448" y="10483924"/>
                <a:chExt cx="3816425" cy="1008112"/>
              </a:xfrm>
            </p:grpSpPr>
            <p:sp>
              <p:nvSpPr>
                <p:cNvPr id="48156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14700448" y="10627940"/>
                  <a:ext cx="3240359" cy="677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1pPr>
                  <a:lvl2pPr marL="742950" indent="-28575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2pPr>
                  <a:lvl3pPr marL="11430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3pPr>
                  <a:lvl4pPr marL="16002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4pPr>
                  <a:lvl5pPr marL="20574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9pPr>
                </a:lstStyle>
                <a:p>
                  <a:pPr algn="l" eaLnBrk="1" hangingPunct="1"/>
                  <a:r>
                    <a:rPr lang="en-US" sz="3800">
                      <a:solidFill>
                        <a:schemeClr val="bg1"/>
                      </a:solidFill>
                      <a:latin typeface="Trebuchet MS" charset="0"/>
                      <a:cs typeface="Trebuchet MS" charset="0"/>
                    </a:rPr>
                    <a:t>intimacy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14700448" y="10483924"/>
                  <a:ext cx="3816425" cy="1008112"/>
                </a:xfrm>
                <a:prstGeom prst="rect">
                  <a:avLst/>
                </a:prstGeom>
                <a:solidFill>
                  <a:srgbClr val="8AB2C9"/>
                </a:solidFill>
                <a:ln>
                  <a:noFill/>
                </a:ln>
                <a:effectLst>
                  <a:outerShdw blurRad="107950" dist="190500" dir="2700000" algn="tl" rotWithShape="0">
                    <a:schemeClr val="tx1"/>
                  </a:outerShd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8155" name="TextBox 30"/>
              <p:cNvSpPr txBox="1">
                <a:spLocks noChangeArrowheads="1"/>
              </p:cNvSpPr>
              <p:nvPr/>
            </p:nvSpPr>
            <p:spPr bwMode="auto">
              <a:xfrm>
                <a:off x="8939808" y="11059988"/>
                <a:ext cx="324035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intimacy</a:t>
                </a:r>
              </a:p>
            </p:txBody>
          </p:sp>
        </p:grpSp>
        <p:grpSp>
          <p:nvGrpSpPr>
            <p:cNvPr id="48135" name="Group 22"/>
            <p:cNvGrpSpPr>
              <a:grpSpLocks/>
            </p:cNvGrpSpPr>
            <p:nvPr/>
          </p:nvGrpSpPr>
          <p:grpSpPr bwMode="auto">
            <a:xfrm>
              <a:off x="8867775" y="9620250"/>
              <a:ext cx="3816350" cy="1008063"/>
              <a:chOff x="14700448" y="10483924"/>
              <a:chExt cx="3816425" cy="1008112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4700448" y="10483924"/>
                <a:ext cx="3816425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53" name="TextBox 24"/>
              <p:cNvSpPr txBox="1">
                <a:spLocks noChangeArrowheads="1"/>
              </p:cNvSpPr>
              <p:nvPr/>
            </p:nvSpPr>
            <p:spPr bwMode="auto">
              <a:xfrm>
                <a:off x="14700448" y="10627940"/>
                <a:ext cx="324035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renewal</a:t>
                </a:r>
              </a:p>
            </p:txBody>
          </p:sp>
        </p:grpSp>
        <p:grpSp>
          <p:nvGrpSpPr>
            <p:cNvPr id="48136" name="Group 19"/>
            <p:cNvGrpSpPr>
              <a:grpSpLocks/>
            </p:cNvGrpSpPr>
            <p:nvPr/>
          </p:nvGrpSpPr>
          <p:grpSpPr bwMode="auto">
            <a:xfrm>
              <a:off x="8867775" y="8323263"/>
              <a:ext cx="6337300" cy="1008062"/>
              <a:chOff x="8651776" y="5227340"/>
              <a:chExt cx="5688632" cy="1008112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51" name="TextBox 21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justice</a:t>
                </a:r>
              </a:p>
            </p:txBody>
          </p:sp>
        </p:grpSp>
        <p:grpSp>
          <p:nvGrpSpPr>
            <p:cNvPr id="48137" name="Group 16"/>
            <p:cNvGrpSpPr>
              <a:grpSpLocks/>
            </p:cNvGrpSpPr>
            <p:nvPr/>
          </p:nvGrpSpPr>
          <p:grpSpPr bwMode="auto">
            <a:xfrm>
              <a:off x="8867775" y="7099300"/>
              <a:ext cx="6624638" cy="1008063"/>
              <a:chOff x="8651776" y="5227340"/>
              <a:chExt cx="5688632" cy="1008112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9" name="TextBox 18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sustenance</a:t>
                </a:r>
              </a:p>
            </p:txBody>
          </p:sp>
        </p:grpSp>
        <p:grpSp>
          <p:nvGrpSpPr>
            <p:cNvPr id="48138" name="Group 13"/>
            <p:cNvGrpSpPr>
              <a:grpSpLocks/>
            </p:cNvGrpSpPr>
            <p:nvPr/>
          </p:nvGrpSpPr>
          <p:grpSpPr bwMode="auto">
            <a:xfrm>
              <a:off x="8867775" y="5803900"/>
              <a:ext cx="5688013" cy="1008063"/>
              <a:chOff x="8651776" y="5227340"/>
              <a:chExt cx="5688632" cy="1008112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7" name="TextBox 15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identity</a:t>
                </a:r>
              </a:p>
            </p:txBody>
          </p:sp>
        </p:grpSp>
        <p:grpSp>
          <p:nvGrpSpPr>
            <p:cNvPr id="48139" name="Group 10"/>
            <p:cNvGrpSpPr>
              <a:grpSpLocks/>
            </p:cNvGrpSpPr>
            <p:nvPr/>
          </p:nvGrpSpPr>
          <p:grpSpPr bwMode="auto">
            <a:xfrm>
              <a:off x="8867775" y="4506913"/>
              <a:ext cx="4608513" cy="1008062"/>
              <a:chOff x="14340408" y="4651276"/>
              <a:chExt cx="4608512" cy="1008112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14340408" y="4651276"/>
                <a:ext cx="460851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5" name="TextBox 12"/>
              <p:cNvSpPr txBox="1">
                <a:spLocks noChangeArrowheads="1"/>
              </p:cNvSpPr>
              <p:nvPr/>
            </p:nvSpPr>
            <p:spPr bwMode="auto">
              <a:xfrm>
                <a:off x="14412416" y="47662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pleasure</a:t>
                </a:r>
              </a:p>
            </p:txBody>
          </p:sp>
        </p:grpSp>
        <p:grpSp>
          <p:nvGrpSpPr>
            <p:cNvPr id="48140" name="Group 7"/>
            <p:cNvGrpSpPr>
              <a:grpSpLocks/>
            </p:cNvGrpSpPr>
            <p:nvPr/>
          </p:nvGrpSpPr>
          <p:grpSpPr bwMode="auto">
            <a:xfrm>
              <a:off x="8867775" y="3211513"/>
              <a:ext cx="7200900" cy="1008062"/>
              <a:chOff x="8435752" y="1770956"/>
              <a:chExt cx="7200800" cy="1008112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8435752" y="1770956"/>
                <a:ext cx="7129364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8AB2C9"/>
                  </a:solidFill>
                </a:endParaRPr>
              </a:p>
            </p:txBody>
          </p:sp>
          <p:sp>
            <p:nvSpPr>
              <p:cNvPr id="48143" name="TextBox 9"/>
              <p:cNvSpPr txBox="1">
                <a:spLocks noChangeArrowheads="1"/>
              </p:cNvSpPr>
              <p:nvPr/>
            </p:nvSpPr>
            <p:spPr bwMode="auto">
              <a:xfrm>
                <a:off x="8507760" y="1885936"/>
                <a:ext cx="7128792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power</a:t>
                </a:r>
              </a:p>
            </p:txBody>
          </p:sp>
        </p:grpSp>
        <p:sp>
          <p:nvSpPr>
            <p:cNvPr id="48141" name="TextBox 33"/>
            <p:cNvSpPr txBox="1">
              <a:spLocks noChangeArrowheads="1"/>
            </p:cNvSpPr>
            <p:nvPr/>
          </p:nvSpPr>
          <p:spPr bwMode="auto">
            <a:xfrm>
              <a:off x="4619625" y="3211513"/>
              <a:ext cx="3816350" cy="881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Vulnerability: </a:t>
              </a:r>
              <a:r>
                <a:rPr lang="en-US" sz="2100" b="1">
                  <a:latin typeface="Tahoma" charset="0"/>
                  <a:cs typeface="Tahoma" charset="0"/>
                </a:rPr>
                <a:t>Pride</a:t>
              </a: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Energy for:</a:t>
              </a:r>
            </a:p>
            <a:p>
              <a:pPr algn="r" eaLnBrk="1" hangingPunct="1"/>
              <a:r>
                <a:rPr lang="en-US" sz="2100" b="1">
                  <a:latin typeface="Tahoma" charset="0"/>
                  <a:cs typeface="Tahoma" charset="0"/>
                </a:rPr>
                <a:t>Empowering leadership</a:t>
              </a:r>
            </a:p>
            <a:p>
              <a:pPr algn="r" eaLnBrk="1" hangingPunct="1"/>
              <a:endParaRPr lang="en-US" sz="2100" b="1">
                <a:latin typeface="Tahoma" charset="0"/>
                <a:cs typeface="Tahoma" charset="0"/>
              </a:endParaRP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Vulnerability:</a:t>
              </a:r>
              <a:r>
                <a:rPr lang="en-US" sz="2100" b="1">
                  <a:latin typeface="Tahoma" charset="0"/>
                  <a:cs typeface="Tahoma" charset="0"/>
                </a:rPr>
                <a:t> Gluttony</a:t>
              </a: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Energy for:</a:t>
              </a:r>
            </a:p>
            <a:p>
              <a:pPr algn="r" eaLnBrk="1" hangingPunct="1"/>
              <a:r>
                <a:rPr lang="en-US" sz="2100" b="1">
                  <a:latin typeface="Tahoma" charset="0"/>
                  <a:cs typeface="Tahoma" charset="0"/>
                </a:rPr>
                <a:t>Effective structures</a:t>
              </a:r>
            </a:p>
            <a:p>
              <a:pPr algn="r" eaLnBrk="1" hangingPunct="1"/>
              <a:endParaRPr lang="en-US" sz="2100" b="1">
                <a:latin typeface="Tahoma" charset="0"/>
                <a:cs typeface="Tahoma" charset="0"/>
              </a:endParaRP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Vulnerability:</a:t>
              </a:r>
              <a:r>
                <a:rPr lang="en-US" sz="2100" b="1">
                  <a:latin typeface="Tahoma" charset="0"/>
                  <a:cs typeface="Tahoma" charset="0"/>
                </a:rPr>
                <a:t> Envy</a:t>
              </a: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Energy for:</a:t>
              </a:r>
            </a:p>
            <a:p>
              <a:pPr algn="r" eaLnBrk="1" hangingPunct="1"/>
              <a:r>
                <a:rPr lang="en-US" sz="2100" b="1">
                  <a:latin typeface="Tahoma" charset="0"/>
                  <a:cs typeface="Tahoma" charset="0"/>
                </a:rPr>
                <a:t>Gift-based ministry</a:t>
              </a:r>
            </a:p>
            <a:p>
              <a:pPr algn="r" eaLnBrk="1" hangingPunct="1"/>
              <a:endParaRPr lang="en-US" sz="2100" b="1">
                <a:latin typeface="Tahoma" charset="0"/>
                <a:cs typeface="Tahoma" charset="0"/>
              </a:endParaRP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Vulnerability:</a:t>
              </a:r>
              <a:r>
                <a:rPr lang="en-US" sz="2100" b="1">
                  <a:latin typeface="Tahoma" charset="0"/>
                  <a:cs typeface="Tahoma" charset="0"/>
                </a:rPr>
                <a:t> Greed</a:t>
              </a: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Energy for:</a:t>
              </a:r>
            </a:p>
            <a:p>
              <a:pPr algn="r" eaLnBrk="1" hangingPunct="1"/>
              <a:r>
                <a:rPr lang="en-US" sz="2100" b="1">
                  <a:latin typeface="Tahoma" charset="0"/>
                  <a:cs typeface="Tahoma" charset="0"/>
                </a:rPr>
                <a:t>Need-oriented evangelism</a:t>
              </a:r>
            </a:p>
            <a:p>
              <a:pPr algn="r" eaLnBrk="1" hangingPunct="1"/>
              <a:endParaRPr lang="en-US" sz="2100" b="1">
                <a:latin typeface="Tahoma" charset="0"/>
                <a:cs typeface="Tahoma" charset="0"/>
              </a:endParaRP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Vulnerability:</a:t>
              </a:r>
              <a:r>
                <a:rPr lang="en-US" sz="2100" b="1">
                  <a:latin typeface="Tahoma" charset="0"/>
                  <a:cs typeface="Tahoma" charset="0"/>
                </a:rPr>
                <a:t> Anger</a:t>
              </a: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Energy for:</a:t>
              </a:r>
            </a:p>
            <a:p>
              <a:pPr algn="r" eaLnBrk="1" hangingPunct="1"/>
              <a:r>
                <a:rPr lang="en-US" sz="2100" b="1">
                  <a:latin typeface="Tahoma" charset="0"/>
                  <a:cs typeface="Tahoma" charset="0"/>
                </a:rPr>
                <a:t>Loving relationships</a:t>
              </a:r>
            </a:p>
            <a:p>
              <a:pPr algn="r" eaLnBrk="1" hangingPunct="1"/>
              <a:endParaRPr lang="en-US" sz="2100" b="1">
                <a:latin typeface="Tahoma" charset="0"/>
                <a:cs typeface="Tahoma" charset="0"/>
              </a:endParaRP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Vulnerability:</a:t>
              </a:r>
              <a:r>
                <a:rPr lang="en-US" sz="2100" b="1">
                  <a:latin typeface="Tahoma" charset="0"/>
                  <a:cs typeface="Tahoma" charset="0"/>
                </a:rPr>
                <a:t> Sloth</a:t>
              </a: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Energy for:</a:t>
              </a:r>
            </a:p>
            <a:p>
              <a:pPr algn="r" eaLnBrk="1" hangingPunct="1"/>
              <a:r>
                <a:rPr lang="en-US" sz="2100" b="1">
                  <a:latin typeface="Tahoma" charset="0"/>
                  <a:cs typeface="Tahoma" charset="0"/>
                </a:rPr>
                <a:t>Passionate spirituality</a:t>
              </a:r>
            </a:p>
            <a:p>
              <a:pPr algn="r" eaLnBrk="1" hangingPunct="1"/>
              <a:endParaRPr lang="en-US" sz="2100" b="1">
                <a:latin typeface="Tahoma" charset="0"/>
                <a:cs typeface="Tahoma" charset="0"/>
              </a:endParaRP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Vulnerability:</a:t>
              </a:r>
              <a:r>
                <a:rPr lang="en-US" sz="2100" b="1">
                  <a:latin typeface="Tahoma" charset="0"/>
                  <a:cs typeface="Tahoma" charset="0"/>
                </a:rPr>
                <a:t> Lust</a:t>
              </a:r>
            </a:p>
            <a:p>
              <a:pPr algn="r" eaLnBrk="1" hangingPunct="1"/>
              <a:r>
                <a:rPr lang="en-US" sz="2100">
                  <a:latin typeface="Tahoma" charset="0"/>
                  <a:cs typeface="Tahoma" charset="0"/>
                </a:rPr>
                <a:t>Energy for:</a:t>
              </a:r>
            </a:p>
            <a:p>
              <a:pPr algn="r" eaLnBrk="1" hangingPunct="1"/>
              <a:r>
                <a:rPr lang="en-US" sz="2100" b="1">
                  <a:latin typeface="Tahoma" charset="0"/>
                  <a:cs typeface="Tahoma" charset="0"/>
                </a:rPr>
                <a:t>Inspiring worship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28363" y="1843088"/>
            <a:ext cx="8351837" cy="3778250"/>
            <a:chOff x="11028363" y="1843088"/>
            <a:chExt cx="8351837" cy="3778250"/>
          </a:xfrm>
        </p:grpSpPr>
        <p:sp>
          <p:nvSpPr>
            <p:cNvPr id="3" name="Left Arrow 2"/>
            <p:cNvSpPr/>
            <p:nvPr/>
          </p:nvSpPr>
          <p:spPr bwMode="auto">
            <a:xfrm>
              <a:off x="11028363" y="1843088"/>
              <a:ext cx="8351837" cy="3778250"/>
            </a:xfrm>
            <a:prstGeom prst="leftArrow">
              <a:avLst>
                <a:gd name="adj1" fmla="val 53055"/>
                <a:gd name="adj2" fmla="val 62645"/>
              </a:avLst>
            </a:prstGeom>
            <a:solidFill>
              <a:srgbClr val="FF4A29"/>
            </a:solidFill>
            <a:ln>
              <a:noFill/>
            </a:ln>
            <a:effectLst>
              <a:outerShdw blurRad="190500" dist="190500" dir="2700000" algn="tl" rotWithShape="0">
                <a:schemeClr val="bg2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r>
                <a:rPr lang="en-US" dirty="0">
                  <a:effectLst>
                    <a:outerShdw blurRad="107950" dist="190500" dir="2700000" algn="tl" rotWithShape="0">
                      <a:schemeClr val="bg2"/>
                    </a:outerShdw>
                  </a:effectLst>
                </a:rPr>
                <a:t> </a:t>
              </a:r>
            </a:p>
          </p:txBody>
        </p:sp>
        <p:sp>
          <p:nvSpPr>
            <p:cNvPr id="48133" name="Rectangle 5"/>
            <p:cNvSpPr>
              <a:spLocks/>
            </p:cNvSpPr>
            <p:nvPr/>
          </p:nvSpPr>
          <p:spPr bwMode="auto">
            <a:xfrm>
              <a:off x="12684125" y="3014663"/>
              <a:ext cx="6678613" cy="123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000" b="1" i="1">
                  <a:solidFill>
                    <a:srgbClr val="FFFFFF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  <a:t>Always start with your</a:t>
              </a:r>
            </a:p>
            <a:p>
              <a:pPr algn="l"/>
              <a:r>
                <a:rPr lang="en-US" sz="4000" b="1" i="1">
                  <a:solidFill>
                    <a:srgbClr val="FFFFFF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  <a:t>strongest energy</a:t>
              </a:r>
            </a:p>
          </p:txBody>
        </p:sp>
      </p:grpSp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914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The Communal Test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Messages Image(1841879437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133475"/>
            <a:ext cx="11966575" cy="1172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spect="1"/>
          </p:cNvSpPr>
          <p:nvPr/>
        </p:nvSpPr>
        <p:spPr>
          <a:xfrm>
            <a:off x="5195392" y="1628044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656563"/>
              </a:avLst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head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 rot="18004654">
            <a:off x="4942069" y="1376492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hands</a:t>
            </a: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 rot="3598578">
            <a:off x="5234448" y="1234328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heart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0" y="5472113"/>
            <a:ext cx="3708400" cy="25288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7448550"/>
            <a:ext cx="3697287" cy="2527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073400"/>
            <a:ext cx="3759200" cy="2540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23863"/>
            <a:ext cx="3746500" cy="25669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663" y="3060700"/>
            <a:ext cx="3733800" cy="2565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50" y="7453313"/>
            <a:ext cx="3708400" cy="2527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75" y="10547350"/>
            <a:ext cx="3657600" cy="2527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"/>
          <p:cNvGrpSpPr>
            <a:grpSpLocks/>
          </p:cNvGrpSpPr>
          <p:nvPr/>
        </p:nvGrpSpPr>
        <p:grpSpPr bwMode="auto">
          <a:xfrm>
            <a:off x="6926263" y="184150"/>
            <a:ext cx="7335837" cy="6265863"/>
            <a:chOff x="6926263" y="183945"/>
            <a:chExt cx="7335837" cy="6266224"/>
          </a:xfrm>
        </p:grpSpPr>
        <p:pic>
          <p:nvPicPr>
            <p:cNvPr id="50179" name="Picture 11" descr="Messages Image(1841879437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664" y="474812"/>
              <a:ext cx="5973714" cy="585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3913" y="2682814"/>
              <a:ext cx="1836737" cy="124626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263" y="3659183"/>
              <a:ext cx="1828800" cy="125102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1495296"/>
              <a:ext cx="1860550" cy="125737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738" y="183945"/>
              <a:ext cx="1854200" cy="127007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9325" y="1488945"/>
              <a:ext cx="1854200" cy="127324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7425" y="3662358"/>
              <a:ext cx="1844675" cy="125737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725" y="5192797"/>
              <a:ext cx="1820863" cy="125737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6" name="Rectangle 10"/>
          <p:cNvSpPr>
            <a:spLocks/>
          </p:cNvSpPr>
          <p:nvPr/>
        </p:nvSpPr>
        <p:spPr bwMode="auto">
          <a:xfrm>
            <a:off x="23813" y="6553200"/>
            <a:ext cx="213106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300"/>
              </a:spcBef>
            </a:pPr>
            <a:r>
              <a:rPr lang="en-US" sz="48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Share in </a:t>
            </a:r>
            <a:r>
              <a:rPr lang="ja-JP" altLang="en-US" sz="4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“</a:t>
            </a:r>
            <a:r>
              <a:rPr lang="en-US" altLang="ja-JP" sz="4800" b="1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same energy</a:t>
            </a:r>
            <a:r>
              <a:rPr lang="ja-JP" altLang="en-US" sz="4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”</a:t>
            </a:r>
            <a:r>
              <a:rPr lang="en-US" altLang="ja-JP" sz="4800" b="1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 groups of 2-4:</a:t>
            </a:r>
          </a:p>
          <a:p>
            <a:pPr>
              <a:spcBef>
                <a:spcPts val="1300"/>
              </a:spcBef>
            </a:pPr>
            <a:r>
              <a:rPr lang="en-US" sz="480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1. Without doing the Communal Test, would you have been aware </a:t>
            </a:r>
            <a:br>
              <a:rPr lang="en-US" sz="480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</a:br>
            <a:r>
              <a:rPr lang="en-US" sz="480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that this is your greatest energy?</a:t>
            </a:r>
          </a:p>
          <a:p>
            <a:pPr>
              <a:spcBef>
                <a:spcPts val="1300"/>
              </a:spcBef>
            </a:pPr>
            <a:r>
              <a:rPr lang="en-US" sz="480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2. How do you presently express your greatest energy in your </a:t>
            </a:r>
            <a:br>
              <a:rPr lang="en-US" sz="480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</a:br>
            <a:r>
              <a:rPr lang="en-US" sz="480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small group, family, workplace, church, etc.? </a:t>
            </a:r>
          </a:p>
          <a:p>
            <a:pPr>
              <a:spcBef>
                <a:spcPts val="1300"/>
              </a:spcBef>
            </a:pPr>
            <a:r>
              <a:rPr lang="en-US" sz="480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3. How could you improve that in the future?  </a:t>
            </a:r>
          </a:p>
          <a:p>
            <a:pPr>
              <a:spcBef>
                <a:spcPts val="1300"/>
              </a:spcBef>
            </a:pPr>
            <a:r>
              <a:rPr lang="en-US" sz="480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4. How could your group benefit from that contribution?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0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0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-1308100"/>
            <a:ext cx="20167600" cy="4432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When we follow the path of Isolation... 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8074025" y="3124200"/>
            <a:ext cx="49545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our week will be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26063" y="3095625"/>
            <a:ext cx="10526712" cy="10125075"/>
            <a:chOff x="5326063" y="3096344"/>
            <a:chExt cx="10526712" cy="10124356"/>
          </a:xfrm>
        </p:grpSpPr>
        <p:pic>
          <p:nvPicPr>
            <p:cNvPr id="52230" name="Picture 15" descr="Messages Image(500929198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063" y="3571875"/>
              <a:ext cx="10526712" cy="964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spect="1"/>
            </p:cNvSpPr>
            <p:nvPr/>
          </p:nvSpPr>
          <p:spPr>
            <a:xfrm>
              <a:off x="5627440" y="3096344"/>
              <a:ext cx="9835852" cy="9835852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9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If we fail to redirect our energies</a:t>
              </a:r>
            </a:p>
          </p:txBody>
        </p:sp>
      </p:grpSp>
      <p:sp>
        <p:nvSpPr>
          <p:cNvPr id="2" name="Rectangle 3"/>
          <p:cNvSpPr>
            <a:spLocks/>
          </p:cNvSpPr>
          <p:nvPr/>
        </p:nvSpPr>
        <p:spPr bwMode="auto">
          <a:xfrm>
            <a:off x="7762875" y="4062413"/>
            <a:ext cx="5578475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8000FF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SIN</a:t>
            </a:r>
            <a:r>
              <a:rPr lang="en-US" b="1">
                <a:solidFill>
                  <a:srgbClr val="C8A3EF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DAY</a:t>
            </a:r>
          </a:p>
          <a:p>
            <a:r>
              <a:rPr lang="en-US" b="1">
                <a:solidFill>
                  <a:srgbClr val="FF00FF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MOURN</a:t>
            </a:r>
            <a:r>
              <a:rPr lang="en-US" b="1">
                <a:solidFill>
                  <a:srgbClr val="F8A9F7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DAY</a:t>
            </a:r>
          </a:p>
          <a:p>
            <a:r>
              <a:rPr lang="en-US" b="1">
                <a:solidFill>
                  <a:srgbClr val="FF8000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TEARS</a:t>
            </a:r>
            <a:r>
              <a:rPr lang="en-US" b="1">
                <a:solidFill>
                  <a:srgbClr val="FFD29E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DAY</a:t>
            </a:r>
          </a:p>
          <a:p>
            <a:r>
              <a:rPr lang="en-US" b="1">
                <a:solidFill>
                  <a:srgbClr val="66CCFF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WASTE</a:t>
            </a:r>
            <a:r>
              <a:rPr lang="en-US" b="1">
                <a:solidFill>
                  <a:srgbClr val="CEEEFD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DAY</a:t>
            </a:r>
          </a:p>
          <a:p>
            <a:r>
              <a:rPr lang="en-US" b="1">
                <a:solidFill>
                  <a:srgbClr val="00FF00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THIRST</a:t>
            </a:r>
            <a:r>
              <a:rPr lang="en-US" b="1">
                <a:solidFill>
                  <a:srgbClr val="A4FB9F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DAY</a:t>
            </a:r>
          </a:p>
          <a:p>
            <a:r>
              <a:rPr lang="en-US" b="1">
                <a:solidFill>
                  <a:srgbClr val="800000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FIGHT</a:t>
            </a:r>
            <a:r>
              <a:rPr lang="en-US" b="1">
                <a:solidFill>
                  <a:srgbClr val="D79C99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DAY</a:t>
            </a:r>
          </a:p>
          <a:p>
            <a:r>
              <a:rPr lang="en-US" b="1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SHATTER</a:t>
            </a:r>
            <a:r>
              <a:rPr lang="en-US" b="1">
                <a:solidFill>
                  <a:srgbClr val="B392EC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DAY</a:t>
            </a:r>
          </a:p>
          <a:p>
            <a:endParaRPr lang="en-US" b="1">
              <a:solidFill>
                <a:srgbClr val="0000FF"/>
              </a:solidFill>
              <a:latin typeface="Verdana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5337175" y="10207625"/>
            <a:ext cx="105870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7 days outside community make</a:t>
            </a:r>
          </a:p>
          <a:p>
            <a:r>
              <a:rPr lang="en-US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ONE </a:t>
            </a:r>
            <a:r>
              <a:rPr lang="en-US" b="1">
                <a:solidFill>
                  <a:srgbClr val="B39FA4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WEAK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2" grpId="0" build="p" autoUpdateAnimBg="0"/>
      <p:bldP spid="5223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03304" y="3139108"/>
            <a:ext cx="12199937" cy="8599487"/>
            <a:chOff x="18012816" y="3211116"/>
            <a:chExt cx="12199937" cy="8599487"/>
          </a:xfrm>
        </p:grpSpPr>
        <p:sp>
          <p:nvSpPr>
            <p:cNvPr id="51265" name="Rectangle 8"/>
            <p:cNvSpPr>
              <a:spLocks noChangeArrowheads="1"/>
            </p:cNvSpPr>
            <p:nvPr/>
          </p:nvSpPr>
          <p:spPr bwMode="auto">
            <a:xfrm>
              <a:off x="18018397" y="3211116"/>
              <a:ext cx="3703637" cy="8599487"/>
            </a:xfrm>
            <a:prstGeom prst="rect">
              <a:avLst/>
            </a:prstGeom>
            <a:solidFill>
              <a:srgbClr val="F7A143"/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5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49" name="Rectangle 14"/>
            <p:cNvSpPr>
              <a:spLocks noChangeArrowheads="1"/>
            </p:cNvSpPr>
            <p:nvPr/>
          </p:nvSpPr>
          <p:spPr bwMode="auto">
            <a:xfrm>
              <a:off x="21775191" y="3211116"/>
              <a:ext cx="4681537" cy="8591550"/>
            </a:xfrm>
            <a:prstGeom prst="rect">
              <a:avLst/>
            </a:prstGeom>
            <a:solidFill>
              <a:srgbClr val="FFF348"/>
            </a:solidFill>
            <a:ln>
              <a:noFill/>
            </a:ln>
            <a:effectLst>
              <a:outerShdw blurRad="190500" dist="1905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57" name="Rectangle 32"/>
            <p:cNvSpPr>
              <a:spLocks noChangeArrowheads="1"/>
            </p:cNvSpPr>
            <p:nvPr/>
          </p:nvSpPr>
          <p:spPr bwMode="auto">
            <a:xfrm>
              <a:off x="26509116" y="3211116"/>
              <a:ext cx="3703637" cy="8580437"/>
            </a:xfrm>
            <a:prstGeom prst="rect">
              <a:avLst/>
            </a:prstGeom>
            <a:solidFill>
              <a:srgbClr val="F7A143"/>
            </a:solidFill>
            <a:ln>
              <a:noFill/>
            </a:ln>
            <a:effectLst>
              <a:outerShdw blurRad="190500" dist="1905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8031866" y="4687491"/>
              <a:ext cx="12169775" cy="0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8012816" y="5641578"/>
              <a:ext cx="12169775" cy="0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8012816" y="6614716"/>
              <a:ext cx="12169775" cy="0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8012816" y="7640241"/>
              <a:ext cx="12169775" cy="0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8012816" y="8683228"/>
              <a:ext cx="12169775" cy="0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18012816" y="9727803"/>
              <a:ext cx="12169775" cy="0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8012816" y="10808891"/>
              <a:ext cx="12169775" cy="0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21757728" y="3219053"/>
              <a:ext cx="0" cy="8561388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24151678" y="3211116"/>
              <a:ext cx="0" cy="8562975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26474191" y="3211116"/>
              <a:ext cx="0" cy="8562975"/>
            </a:xfrm>
            <a:prstGeom prst="line">
              <a:avLst/>
            </a:prstGeom>
            <a:solidFill>
              <a:srgbClr val="6C7472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475312" y="4794250"/>
            <a:ext cx="3744912" cy="6773863"/>
            <a:chOff x="4475312" y="4794361"/>
            <a:chExt cx="3744416" cy="6773124"/>
          </a:xfrm>
        </p:grpSpPr>
        <p:sp>
          <p:nvSpPr>
            <p:cNvPr id="51231" name="TextBox 95"/>
            <p:cNvSpPr txBox="1">
              <a:spLocks noChangeArrowheads="1"/>
            </p:cNvSpPr>
            <p:nvPr/>
          </p:nvSpPr>
          <p:spPr bwMode="auto">
            <a:xfrm>
              <a:off x="4475312" y="10951535"/>
              <a:ext cx="367240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Cleanse!</a:t>
              </a:r>
            </a:p>
          </p:txBody>
        </p:sp>
        <p:sp>
          <p:nvSpPr>
            <p:cNvPr id="51232" name="TextBox 91"/>
            <p:cNvSpPr txBox="1">
              <a:spLocks noChangeArrowheads="1"/>
            </p:cNvSpPr>
            <p:nvPr/>
          </p:nvSpPr>
          <p:spPr bwMode="auto">
            <a:xfrm>
              <a:off x="4475312" y="9901034"/>
              <a:ext cx="367240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Act!</a:t>
              </a:r>
            </a:p>
          </p:txBody>
        </p:sp>
        <p:sp>
          <p:nvSpPr>
            <p:cNvPr id="51233" name="TextBox 84"/>
            <p:cNvSpPr txBox="1">
              <a:spLocks noChangeArrowheads="1"/>
            </p:cNvSpPr>
            <p:nvPr/>
          </p:nvSpPr>
          <p:spPr bwMode="auto">
            <a:xfrm>
              <a:off x="4475313" y="8839311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Calm down!</a:t>
              </a:r>
            </a:p>
          </p:txBody>
        </p:sp>
        <p:sp>
          <p:nvSpPr>
            <p:cNvPr id="51234" name="TextBox 80"/>
            <p:cNvSpPr txBox="1">
              <a:spLocks noChangeArrowheads="1"/>
            </p:cNvSpPr>
            <p:nvPr/>
          </p:nvSpPr>
          <p:spPr bwMode="auto">
            <a:xfrm>
              <a:off x="4475312" y="7795585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Renounce!</a:t>
              </a:r>
            </a:p>
          </p:txBody>
        </p:sp>
        <p:sp>
          <p:nvSpPr>
            <p:cNvPr id="51235" name="TextBox 76"/>
            <p:cNvSpPr txBox="1">
              <a:spLocks noChangeArrowheads="1"/>
            </p:cNvSpPr>
            <p:nvPr/>
          </p:nvSpPr>
          <p:spPr bwMode="auto">
            <a:xfrm>
              <a:off x="4475312" y="6751748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Conform!</a:t>
              </a:r>
            </a:p>
          </p:txBody>
        </p:sp>
        <p:sp>
          <p:nvSpPr>
            <p:cNvPr id="51236" name="TextBox 72"/>
            <p:cNvSpPr txBox="1">
              <a:spLocks noChangeArrowheads="1"/>
            </p:cNvSpPr>
            <p:nvPr/>
          </p:nvSpPr>
          <p:spPr bwMode="auto">
            <a:xfrm>
              <a:off x="4475312" y="5748873"/>
              <a:ext cx="3744416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Abstain!</a:t>
              </a:r>
            </a:p>
          </p:txBody>
        </p:sp>
        <p:sp>
          <p:nvSpPr>
            <p:cNvPr id="51237" name="TextBox 71"/>
            <p:cNvSpPr txBox="1">
              <a:spLocks noChangeArrowheads="1"/>
            </p:cNvSpPr>
            <p:nvPr/>
          </p:nvSpPr>
          <p:spPr bwMode="auto">
            <a:xfrm>
              <a:off x="4475312" y="4794361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Submit!</a:t>
              </a:r>
            </a:p>
          </p:txBody>
        </p:sp>
      </p:grpSp>
      <p:sp>
        <p:nvSpPr>
          <p:cNvPr id="51215" name="TextBox 67"/>
          <p:cNvSpPr txBox="1">
            <a:spLocks noChangeArrowheads="1"/>
          </p:cNvSpPr>
          <p:nvPr/>
        </p:nvSpPr>
        <p:spPr bwMode="auto">
          <a:xfrm>
            <a:off x="13044488" y="3155950"/>
            <a:ext cx="3455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4000" b="1">
                <a:latin typeface="Trebuchet MS" charset="0"/>
                <a:cs typeface="Trebuchet MS" charset="0"/>
              </a:rPr>
              <a:t>Path of compromise</a:t>
            </a:r>
          </a:p>
        </p:txBody>
      </p:sp>
      <p:sp>
        <p:nvSpPr>
          <p:cNvPr id="51218" name="TextBox 30"/>
          <p:cNvSpPr txBox="1">
            <a:spLocks noChangeArrowheads="1"/>
          </p:cNvSpPr>
          <p:nvPr/>
        </p:nvSpPr>
        <p:spPr bwMode="auto">
          <a:xfrm>
            <a:off x="4475312" y="3155950"/>
            <a:ext cx="3600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4000" b="1">
                <a:latin typeface="Trebuchet MS" charset="0"/>
                <a:cs typeface="Trebuchet MS" charset="0"/>
              </a:rPr>
              <a:t>Path of </a:t>
            </a:r>
          </a:p>
          <a:p>
            <a:pPr eaLnBrk="1" hangingPunct="1"/>
            <a:r>
              <a:rPr lang="en-US" sz="4000" b="1">
                <a:latin typeface="Trebuchet MS" charset="0"/>
                <a:cs typeface="Trebuchet MS" charset="0"/>
              </a:rPr>
              <a:t>denial</a:t>
            </a:r>
          </a:p>
        </p:txBody>
      </p:sp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-2451100"/>
            <a:ext cx="20167600" cy="4432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Two wrong paths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147050" y="3155950"/>
            <a:ext cx="4752975" cy="8413750"/>
            <a:chOff x="8147720" y="3156375"/>
            <a:chExt cx="4752305" cy="8412587"/>
          </a:xfrm>
        </p:grpSpPr>
        <p:sp>
          <p:nvSpPr>
            <p:cNvPr id="3" name="TextBox 66"/>
            <p:cNvSpPr txBox="1">
              <a:spLocks noChangeArrowheads="1"/>
            </p:cNvSpPr>
            <p:nvPr/>
          </p:nvSpPr>
          <p:spPr bwMode="auto">
            <a:xfrm>
              <a:off x="10596563" y="3158276"/>
              <a:ext cx="23034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4000" b="1">
                  <a:latin typeface="Trebuchet MS" charset="0"/>
                  <a:cs typeface="Trebuchet MS" charset="0"/>
                </a:rPr>
                <a:t>Sin</a:t>
              </a:r>
            </a:p>
          </p:txBody>
        </p:sp>
        <p:sp>
          <p:nvSpPr>
            <p:cNvPr id="51216" name="TextBox 40"/>
            <p:cNvSpPr txBox="1">
              <a:spLocks noChangeArrowheads="1"/>
            </p:cNvSpPr>
            <p:nvPr/>
          </p:nvSpPr>
          <p:spPr bwMode="auto">
            <a:xfrm>
              <a:off x="8220075" y="3156375"/>
              <a:ext cx="23034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4000" b="1">
                  <a:latin typeface="Trebuchet MS" charset="0"/>
                  <a:cs typeface="Trebuchet MS" charset="0"/>
                </a:rPr>
                <a:t>Energy</a:t>
              </a:r>
            </a:p>
          </p:txBody>
        </p:sp>
        <p:sp>
          <p:nvSpPr>
            <p:cNvPr id="51217" name="TextBox 70"/>
            <p:cNvSpPr txBox="1">
              <a:spLocks noChangeArrowheads="1"/>
            </p:cNvSpPr>
            <p:nvPr/>
          </p:nvSpPr>
          <p:spPr bwMode="auto">
            <a:xfrm>
              <a:off x="8220075" y="4789174"/>
              <a:ext cx="2303463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power</a:t>
              </a:r>
            </a:p>
          </p:txBody>
        </p:sp>
        <p:sp>
          <p:nvSpPr>
            <p:cNvPr id="5" name="TextBox 73"/>
            <p:cNvSpPr txBox="1">
              <a:spLocks noChangeArrowheads="1"/>
            </p:cNvSpPr>
            <p:nvPr/>
          </p:nvSpPr>
          <p:spPr bwMode="auto">
            <a:xfrm>
              <a:off x="8184299" y="5750350"/>
              <a:ext cx="2303463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pleasure</a:t>
              </a:r>
            </a:p>
          </p:txBody>
        </p:sp>
        <p:sp>
          <p:nvSpPr>
            <p:cNvPr id="51219" name="TextBox 77"/>
            <p:cNvSpPr txBox="1">
              <a:spLocks noChangeArrowheads="1"/>
            </p:cNvSpPr>
            <p:nvPr/>
          </p:nvSpPr>
          <p:spPr bwMode="auto">
            <a:xfrm>
              <a:off x="8182826" y="6758523"/>
              <a:ext cx="23050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identity</a:t>
              </a:r>
            </a:p>
          </p:txBody>
        </p:sp>
        <p:sp>
          <p:nvSpPr>
            <p:cNvPr id="51220" name="TextBox 81"/>
            <p:cNvSpPr txBox="1">
              <a:spLocks noChangeArrowheads="1"/>
            </p:cNvSpPr>
            <p:nvPr/>
          </p:nvSpPr>
          <p:spPr bwMode="auto">
            <a:xfrm>
              <a:off x="8147720" y="7800661"/>
              <a:ext cx="244827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sustenance</a:t>
              </a:r>
            </a:p>
          </p:txBody>
        </p:sp>
        <p:sp>
          <p:nvSpPr>
            <p:cNvPr id="51221" name="TextBox 85"/>
            <p:cNvSpPr txBox="1">
              <a:spLocks noChangeArrowheads="1"/>
            </p:cNvSpPr>
            <p:nvPr/>
          </p:nvSpPr>
          <p:spPr bwMode="auto">
            <a:xfrm>
              <a:off x="8220075" y="8833699"/>
              <a:ext cx="2303463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justice</a:t>
              </a:r>
            </a:p>
          </p:txBody>
        </p:sp>
        <p:sp>
          <p:nvSpPr>
            <p:cNvPr id="51222" name="TextBox 90"/>
            <p:cNvSpPr txBox="1">
              <a:spLocks noChangeArrowheads="1"/>
            </p:cNvSpPr>
            <p:nvPr/>
          </p:nvSpPr>
          <p:spPr bwMode="auto">
            <a:xfrm>
              <a:off x="8220075" y="9889811"/>
              <a:ext cx="237591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renewal</a:t>
              </a:r>
            </a:p>
          </p:txBody>
        </p:sp>
        <p:sp>
          <p:nvSpPr>
            <p:cNvPr id="51223" name="TextBox 93"/>
            <p:cNvSpPr txBox="1">
              <a:spLocks noChangeArrowheads="1"/>
            </p:cNvSpPr>
            <p:nvPr/>
          </p:nvSpPr>
          <p:spPr bwMode="auto">
            <a:xfrm>
              <a:off x="10596563" y="4794361"/>
              <a:ext cx="23034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pride</a:t>
              </a:r>
            </a:p>
          </p:txBody>
        </p:sp>
        <p:sp>
          <p:nvSpPr>
            <p:cNvPr id="51224" name="TextBox 94"/>
            <p:cNvSpPr txBox="1">
              <a:spLocks noChangeArrowheads="1"/>
            </p:cNvSpPr>
            <p:nvPr/>
          </p:nvSpPr>
          <p:spPr bwMode="auto">
            <a:xfrm>
              <a:off x="8219728" y="10953012"/>
              <a:ext cx="2376264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intimacy</a:t>
              </a:r>
            </a:p>
          </p:txBody>
        </p:sp>
        <p:sp>
          <p:nvSpPr>
            <p:cNvPr id="51225" name="TextBox 96"/>
            <p:cNvSpPr txBox="1">
              <a:spLocks noChangeArrowheads="1"/>
            </p:cNvSpPr>
            <p:nvPr/>
          </p:nvSpPr>
          <p:spPr bwMode="auto">
            <a:xfrm>
              <a:off x="10596563" y="5748762"/>
              <a:ext cx="23034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gluttony</a:t>
              </a:r>
            </a:p>
          </p:txBody>
        </p:sp>
        <p:sp>
          <p:nvSpPr>
            <p:cNvPr id="51226" name="TextBox 97"/>
            <p:cNvSpPr txBox="1">
              <a:spLocks noChangeArrowheads="1"/>
            </p:cNvSpPr>
            <p:nvPr/>
          </p:nvSpPr>
          <p:spPr bwMode="auto">
            <a:xfrm>
              <a:off x="10560787" y="6756935"/>
              <a:ext cx="23034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envy</a:t>
              </a:r>
            </a:p>
          </p:txBody>
        </p:sp>
        <p:sp>
          <p:nvSpPr>
            <p:cNvPr id="51227" name="TextBox 98"/>
            <p:cNvSpPr txBox="1">
              <a:spLocks noChangeArrowheads="1"/>
            </p:cNvSpPr>
            <p:nvPr/>
          </p:nvSpPr>
          <p:spPr bwMode="auto">
            <a:xfrm>
              <a:off x="10596563" y="7782774"/>
              <a:ext cx="23034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greed</a:t>
              </a:r>
            </a:p>
          </p:txBody>
        </p:sp>
        <p:sp>
          <p:nvSpPr>
            <p:cNvPr id="51228" name="TextBox 99"/>
            <p:cNvSpPr txBox="1">
              <a:spLocks noChangeArrowheads="1"/>
            </p:cNvSpPr>
            <p:nvPr/>
          </p:nvSpPr>
          <p:spPr bwMode="auto">
            <a:xfrm>
              <a:off x="10596563" y="8845975"/>
              <a:ext cx="23034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anger</a:t>
              </a:r>
            </a:p>
          </p:txBody>
        </p:sp>
        <p:sp>
          <p:nvSpPr>
            <p:cNvPr id="51229" name="TextBox 100"/>
            <p:cNvSpPr txBox="1">
              <a:spLocks noChangeArrowheads="1"/>
            </p:cNvSpPr>
            <p:nvPr/>
          </p:nvSpPr>
          <p:spPr bwMode="auto">
            <a:xfrm>
              <a:off x="10578675" y="9907698"/>
              <a:ext cx="23034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sloth</a:t>
              </a:r>
            </a:p>
          </p:txBody>
        </p:sp>
        <p:sp>
          <p:nvSpPr>
            <p:cNvPr id="51230" name="TextBox 101"/>
            <p:cNvSpPr txBox="1">
              <a:spLocks noChangeArrowheads="1"/>
            </p:cNvSpPr>
            <p:nvPr/>
          </p:nvSpPr>
          <p:spPr bwMode="auto">
            <a:xfrm>
              <a:off x="10578675" y="10951424"/>
              <a:ext cx="23034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lust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971463" y="4794250"/>
            <a:ext cx="3673475" cy="6754813"/>
            <a:chOff x="12971463" y="4794361"/>
            <a:chExt cx="3673201" cy="6755126"/>
          </a:xfrm>
        </p:grpSpPr>
        <p:sp>
          <p:nvSpPr>
            <p:cNvPr id="51208" name="TextBox 102"/>
            <p:cNvSpPr txBox="1">
              <a:spLocks noChangeArrowheads="1"/>
            </p:cNvSpPr>
            <p:nvPr/>
          </p:nvSpPr>
          <p:spPr bwMode="auto">
            <a:xfrm>
              <a:off x="13044488" y="4794361"/>
              <a:ext cx="3600176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hero worship</a:t>
              </a:r>
            </a:p>
          </p:txBody>
        </p:sp>
        <p:sp>
          <p:nvSpPr>
            <p:cNvPr id="51209" name="TextBox 103"/>
            <p:cNvSpPr txBox="1">
              <a:spLocks noChangeArrowheads="1"/>
            </p:cNvSpPr>
            <p:nvPr/>
          </p:nvSpPr>
          <p:spPr bwMode="auto">
            <a:xfrm>
              <a:off x="12972256" y="5766649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consumerism</a:t>
              </a:r>
            </a:p>
          </p:txBody>
        </p:sp>
        <p:sp>
          <p:nvSpPr>
            <p:cNvPr id="51210" name="TextBox 104"/>
            <p:cNvSpPr txBox="1">
              <a:spLocks noChangeArrowheads="1"/>
            </p:cNvSpPr>
            <p:nvPr/>
          </p:nvSpPr>
          <p:spPr bwMode="auto">
            <a:xfrm>
              <a:off x="12971463" y="6776410"/>
              <a:ext cx="3673201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egalitarianism</a:t>
              </a:r>
            </a:p>
          </p:txBody>
        </p:sp>
        <p:sp>
          <p:nvSpPr>
            <p:cNvPr id="51211" name="TextBox 105"/>
            <p:cNvSpPr txBox="1">
              <a:spLocks noChangeArrowheads="1"/>
            </p:cNvSpPr>
            <p:nvPr/>
          </p:nvSpPr>
          <p:spPr bwMode="auto">
            <a:xfrm>
              <a:off x="12972256" y="7782774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materialism</a:t>
              </a:r>
            </a:p>
          </p:txBody>
        </p:sp>
        <p:sp>
          <p:nvSpPr>
            <p:cNvPr id="51212" name="TextBox 106"/>
            <p:cNvSpPr txBox="1">
              <a:spLocks noChangeArrowheads="1"/>
            </p:cNvSpPr>
            <p:nvPr/>
          </p:nvSpPr>
          <p:spPr bwMode="auto">
            <a:xfrm>
              <a:off x="12972256" y="8829675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judgmentalism</a:t>
              </a:r>
            </a:p>
          </p:txBody>
        </p:sp>
        <p:sp>
          <p:nvSpPr>
            <p:cNvPr id="51213" name="TextBox 107"/>
            <p:cNvSpPr txBox="1">
              <a:spLocks noChangeArrowheads="1"/>
            </p:cNvSpPr>
            <p:nvPr/>
          </p:nvSpPr>
          <p:spPr bwMode="auto">
            <a:xfrm>
              <a:off x="12972256" y="9907698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entertainment</a:t>
              </a:r>
            </a:p>
          </p:txBody>
        </p:sp>
        <p:sp>
          <p:nvSpPr>
            <p:cNvPr id="51214" name="TextBox 108"/>
            <p:cNvSpPr txBox="1">
              <a:spLocks noChangeArrowheads="1"/>
            </p:cNvSpPr>
            <p:nvPr/>
          </p:nvSpPr>
          <p:spPr bwMode="auto">
            <a:xfrm>
              <a:off x="12972256" y="10933537"/>
              <a:ext cx="367240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1pPr>
              <a:lvl2pPr marL="742950" indent="-28575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2pPr>
              <a:lvl3pPr marL="11430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3pPr>
              <a:lvl4pPr marL="16002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4pPr>
              <a:lvl5pPr marL="2057400" indent="-228600" eaLnBrk="0" hangingPunct="0"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defRPr>
              </a:lvl9pPr>
            </a:lstStyle>
            <a:p>
              <a:pPr eaLnBrk="1" hangingPunct="1"/>
              <a:r>
                <a:rPr lang="en-US" sz="3400">
                  <a:latin typeface="Trebuchet MS" charset="0"/>
                  <a:cs typeface="Trebuchet MS" charset="0"/>
                </a:rPr>
                <a:t>permissiveness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5" grpId="0"/>
      <p:bldP spid="51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30700" y="690563"/>
            <a:ext cx="12746038" cy="12385675"/>
            <a:chOff x="4330700" y="690563"/>
            <a:chExt cx="12746038" cy="12385675"/>
          </a:xfrm>
        </p:grpSpPr>
        <p:grpSp>
          <p:nvGrpSpPr>
            <p:cNvPr id="29703" name="Group 1"/>
            <p:cNvGrpSpPr>
              <a:grpSpLocks/>
            </p:cNvGrpSpPr>
            <p:nvPr/>
          </p:nvGrpSpPr>
          <p:grpSpPr bwMode="auto">
            <a:xfrm>
              <a:off x="4330700" y="690563"/>
              <a:ext cx="12746038" cy="12385675"/>
              <a:chOff x="4330700" y="690563"/>
              <a:chExt cx="12746038" cy="12385675"/>
            </a:xfrm>
          </p:grpSpPr>
          <p:pic>
            <p:nvPicPr>
              <p:cNvPr id="29706" name="Picture 7" descr="Messages Image(1841879437)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0700" y="690563"/>
                <a:ext cx="12746038" cy="12385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>
                <a:spLocks noChangeAspect="1"/>
              </p:cNvSpPr>
              <p:nvPr/>
            </p:nvSpPr>
            <p:spPr>
              <a:xfrm>
                <a:off x="5195392" y="1266900"/>
                <a:ext cx="10801296" cy="10800096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>
                    <a:gd name="adj" fmla="val 11656563"/>
                  </a:avLst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4000" b="1" dirty="0">
                    <a:solidFill>
                      <a:schemeClr val="bg1"/>
                    </a:solidFill>
                    <a:latin typeface="Trebuchet MS"/>
                    <a:cs typeface="Trebuchet MS"/>
                  </a:rPr>
                  <a:t>head</a:t>
                </a:r>
              </a:p>
            </p:txBody>
          </p:sp>
        </p:grpSp>
        <p:sp>
          <p:nvSpPr>
            <p:cNvPr id="11" name="TextBox 10"/>
            <p:cNvSpPr txBox="1">
              <a:spLocks noChangeAspect="1"/>
            </p:cNvSpPr>
            <p:nvPr/>
          </p:nvSpPr>
          <p:spPr>
            <a:xfrm rot="3598578">
              <a:off x="4946416" y="1450352"/>
              <a:ext cx="10801296" cy="10800096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heart</a:t>
              </a:r>
            </a:p>
          </p:txBody>
        </p:sp>
        <p:sp>
          <p:nvSpPr>
            <p:cNvPr id="9" name="TextBox 8"/>
            <p:cNvSpPr txBox="1">
              <a:spLocks noChangeAspect="1"/>
            </p:cNvSpPr>
            <p:nvPr/>
          </p:nvSpPr>
          <p:spPr>
            <a:xfrm rot="18004654">
              <a:off x="5230101" y="1448500"/>
              <a:ext cx="10801296" cy="10800096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hands</a:t>
              </a:r>
            </a:p>
          </p:txBody>
        </p:sp>
      </p:grpSp>
      <p:sp>
        <p:nvSpPr>
          <p:cNvPr id="28675" name="Rectangle 3"/>
          <p:cNvSpPr>
            <a:spLocks/>
          </p:cNvSpPr>
          <p:nvPr/>
        </p:nvSpPr>
        <p:spPr bwMode="auto">
          <a:xfrm>
            <a:off x="5411416" y="5897563"/>
            <a:ext cx="1022513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5000" b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B 2Stone Sans Bold" charset="0"/>
              </a:rPr>
              <a:t>holistic</a:t>
            </a:r>
            <a:br>
              <a:rPr lang="en-US" sz="5000" b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B 2Stone Sans Bold" charset="0"/>
              </a:rPr>
            </a:br>
            <a:r>
              <a:rPr lang="en-US" sz="5000" b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B 2Stone Sans Bold" charset="0"/>
              </a:rPr>
              <a:t>small groups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6707560" y="2824163"/>
            <a:ext cx="777686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  <a:t>What do </a:t>
            </a:r>
            <a:b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</a:br>
            <a: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  <a:t>you think?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0668000" y="7820025"/>
            <a:ext cx="511256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  <a:t>What will</a:t>
            </a:r>
            <a:b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</a:br>
            <a: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  <a:t>you do?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5267401" y="7820025"/>
            <a:ext cx="5184576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  <a:t>How do</a:t>
            </a:r>
            <a:b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</a:br>
            <a:r>
              <a:rPr lang="en-US" sz="5000" i="1" dirty="0">
                <a:solidFill>
                  <a:srgbClr val="002939"/>
                </a:solidFill>
                <a:latin typeface="Verdana" charset="0"/>
                <a:ea typeface="ＭＳ Ｐゴシック" charset="0"/>
                <a:cs typeface="ＭＳ Ｐゴシック" charset="0"/>
                <a:sym typeface="SbI 2Stone Sans SemibdItal" charset="0"/>
              </a:rPr>
              <a:t>you feel?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8" descr="Messages Image(1841879437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90563"/>
            <a:ext cx="12746038" cy="123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spect="1"/>
          </p:cNvSpPr>
          <p:nvPr/>
        </p:nvSpPr>
        <p:spPr>
          <a:xfrm>
            <a:off x="5195392" y="1266900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656563"/>
              </a:avLst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head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3598578">
            <a:off x="4946416" y="1450352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heart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8004654">
            <a:off x="5230101" y="1448500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hands</a:t>
            </a:r>
          </a:p>
        </p:txBody>
      </p:sp>
      <p:pic>
        <p:nvPicPr>
          <p:cNvPr id="30726" name="Picture 12" descr="Messages Image(1830635667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2552700"/>
            <a:ext cx="7934325" cy="850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/>
          </p:cNvSpPr>
          <p:nvPr/>
        </p:nvSpPr>
        <p:spPr bwMode="auto">
          <a:xfrm rot="19790199">
            <a:off x="11808256" y="4516281"/>
            <a:ext cx="350470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Gift-based</a:t>
            </a:r>
            <a:b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ministry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 rot="1795172">
            <a:off x="11653838" y="7912100"/>
            <a:ext cx="3768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Need-oriented evangelism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 rot="5400000">
            <a:off x="8805863" y="95392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Loving relationships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 rot="8990026">
            <a:off x="5770563" y="77231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Passionate</a:t>
            </a:r>
          </a:p>
          <a:p>
            <a:pPr algn="l"/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spirituality</a:t>
            </a: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 rot="12586406">
            <a:off x="5859463" y="43449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Inspiring</a:t>
            </a:r>
            <a:b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worship</a:t>
            </a:r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 rot="-5424495">
            <a:off x="8831263" y="26939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Effective</a:t>
            </a:r>
            <a:b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structures</a:t>
            </a: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 rot="21354997">
            <a:off x="9587880" y="5705971"/>
            <a:ext cx="2016248" cy="2016207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0000"/>
                </a:solidFill>
                <a:latin typeface="Tahoma"/>
                <a:cs typeface="Tahoma"/>
              </a:rPr>
              <a:t>Empowering   leadership </a:t>
            </a:r>
            <a:endParaRPr lang="en-US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2" grpId="0" autoUpdateAnimBg="0"/>
      <p:bldP spid="29703" grpId="0" autoUpdateAnimBg="0"/>
      <p:bldP spid="29704" grpId="0" autoUpdateAnimBg="0"/>
      <p:bldP spid="29705" grpId="0" autoUpdateAnimBg="0"/>
      <p:bldP spid="2970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8" descr="Messages Image(1841879437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90563"/>
            <a:ext cx="12746038" cy="123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spect="1"/>
          </p:cNvSpPr>
          <p:nvPr/>
        </p:nvSpPr>
        <p:spPr>
          <a:xfrm rot="18004654">
            <a:off x="5230101" y="1448500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hands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3598578">
            <a:off x="4946416" y="1450352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heart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5195392" y="1266900"/>
            <a:ext cx="10801296" cy="1080009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656563"/>
              </a:avLst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rebuchet MS"/>
                <a:cs typeface="Trebuchet MS"/>
              </a:rPr>
              <a:t>head</a:t>
            </a:r>
          </a:p>
        </p:txBody>
      </p:sp>
      <p:pic>
        <p:nvPicPr>
          <p:cNvPr id="31750" name="Picture 24" descr="Messages Image(1830635667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2552700"/>
            <a:ext cx="7934325" cy="850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/>
          </p:cNvSpPr>
          <p:nvPr/>
        </p:nvSpPr>
        <p:spPr bwMode="auto">
          <a:xfrm rot="19790199">
            <a:off x="11823700" y="4573588"/>
            <a:ext cx="327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Gift-based</a:t>
            </a:r>
            <a:br>
              <a:rPr lang="en-US" sz="3800" b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ministry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 rot="1795172">
            <a:off x="11663363" y="78628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Need-oriented evangelism</a:t>
            </a: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 rot="5400000">
            <a:off x="8805863" y="95392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Loving relationships</a:t>
            </a:r>
          </a:p>
        </p:txBody>
      </p:sp>
      <p:sp>
        <p:nvSpPr>
          <p:cNvPr id="30728" name="Rectangle 8"/>
          <p:cNvSpPr>
            <a:spLocks/>
          </p:cNvSpPr>
          <p:nvPr/>
        </p:nvSpPr>
        <p:spPr bwMode="auto">
          <a:xfrm rot="8990026">
            <a:off x="5770563" y="77231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Passionate</a:t>
            </a:r>
          </a:p>
          <a:p>
            <a:pPr algn="l"/>
            <a:r>
              <a:rPr lang="en-US" sz="3800" b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spirituality</a:t>
            </a:r>
          </a:p>
        </p:txBody>
      </p:sp>
      <p:sp>
        <p:nvSpPr>
          <p:cNvPr id="30729" name="Rectangle 9"/>
          <p:cNvSpPr>
            <a:spLocks/>
          </p:cNvSpPr>
          <p:nvPr/>
        </p:nvSpPr>
        <p:spPr bwMode="auto">
          <a:xfrm rot="12586406">
            <a:off x="5859463" y="43449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Inspiring</a:t>
            </a:r>
            <a:br>
              <a:rPr lang="en-US" sz="3800" b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worship</a:t>
            </a:r>
          </a:p>
        </p:txBody>
      </p:sp>
      <p:sp>
        <p:nvSpPr>
          <p:cNvPr id="30730" name="Rectangle 10"/>
          <p:cNvSpPr>
            <a:spLocks/>
          </p:cNvSpPr>
          <p:nvPr/>
        </p:nvSpPr>
        <p:spPr bwMode="auto">
          <a:xfrm rot="16175505">
            <a:off x="8831263" y="26939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Effective</a:t>
            </a:r>
            <a:b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structures</a:t>
            </a:r>
          </a:p>
        </p:txBody>
      </p:sp>
      <p:sp>
        <p:nvSpPr>
          <p:cNvPr id="30731" name="Rectangle 11"/>
          <p:cNvSpPr>
            <a:spLocks/>
          </p:cNvSpPr>
          <p:nvPr/>
        </p:nvSpPr>
        <p:spPr bwMode="auto">
          <a:xfrm rot="-1809801">
            <a:off x="11823700" y="4586288"/>
            <a:ext cx="327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600" b="1">
                <a:solidFill>
                  <a:srgbClr val="A40800"/>
                </a:solidFill>
                <a:latin typeface="Verdana" charset="0"/>
                <a:ea typeface="ＭＳ Ｐゴシック" charset="0"/>
                <a:cs typeface="ＭＳ Ｐゴシック" charset="0"/>
                <a:sym typeface="Sb 2Stone Sans Semibold" charset="0"/>
              </a:rPr>
              <a:t>Envy</a:t>
            </a:r>
          </a:p>
        </p:txBody>
      </p:sp>
      <p:sp>
        <p:nvSpPr>
          <p:cNvPr id="30732" name="Rectangle 12"/>
          <p:cNvSpPr>
            <a:spLocks/>
          </p:cNvSpPr>
          <p:nvPr/>
        </p:nvSpPr>
        <p:spPr bwMode="auto">
          <a:xfrm rot="1795172">
            <a:off x="11663363" y="78628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600" b="1">
                <a:solidFill>
                  <a:srgbClr val="A40800"/>
                </a:solidFill>
                <a:latin typeface="Verdana" charset="0"/>
                <a:ea typeface="ＭＳ Ｐゴシック" charset="0"/>
                <a:cs typeface="ＭＳ Ｐゴシック" charset="0"/>
                <a:sym typeface="Sb 2Stone Sans Semibold" charset="0"/>
              </a:rPr>
              <a:t>Greed</a:t>
            </a:r>
          </a:p>
        </p:txBody>
      </p:sp>
      <p:sp>
        <p:nvSpPr>
          <p:cNvPr id="30733" name="Rectangle 13"/>
          <p:cNvSpPr>
            <a:spLocks/>
          </p:cNvSpPr>
          <p:nvPr/>
        </p:nvSpPr>
        <p:spPr bwMode="auto">
          <a:xfrm rot="5400000">
            <a:off x="8805863" y="95392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600" b="1">
                <a:solidFill>
                  <a:srgbClr val="A40800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Anger</a:t>
            </a:r>
          </a:p>
        </p:txBody>
      </p:sp>
      <p:sp>
        <p:nvSpPr>
          <p:cNvPr id="30734" name="Rectangle 14"/>
          <p:cNvSpPr>
            <a:spLocks/>
          </p:cNvSpPr>
          <p:nvPr/>
        </p:nvSpPr>
        <p:spPr bwMode="auto">
          <a:xfrm rot="8990026">
            <a:off x="5770563" y="77231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600" b="1">
                <a:solidFill>
                  <a:srgbClr val="A40800"/>
                </a:solidFill>
                <a:latin typeface="Verdana" charset="0"/>
                <a:ea typeface="ＭＳ Ｐゴシック" charset="0"/>
                <a:cs typeface="ＭＳ Ｐゴシック" charset="0"/>
                <a:sym typeface="Sb 2Stone Sans Semibold" charset="0"/>
              </a:rPr>
              <a:t>Sloth</a:t>
            </a: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 rot="-9013594">
            <a:off x="5859463" y="43449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600" b="1">
                <a:solidFill>
                  <a:srgbClr val="A40800"/>
                </a:solidFill>
                <a:latin typeface="Verdana" charset="0"/>
                <a:ea typeface="ＭＳ Ｐゴシック" charset="0"/>
                <a:cs typeface="ＭＳ Ｐゴシック" charset="0"/>
                <a:sym typeface="Sb 2Stone Sans Semibold" charset="0"/>
              </a:rPr>
              <a:t>Lust</a:t>
            </a:r>
          </a:p>
        </p:txBody>
      </p:sp>
      <p:sp>
        <p:nvSpPr>
          <p:cNvPr id="30736" name="Rectangle 16"/>
          <p:cNvSpPr>
            <a:spLocks/>
          </p:cNvSpPr>
          <p:nvPr/>
        </p:nvSpPr>
        <p:spPr bwMode="auto">
          <a:xfrm rot="-5424495">
            <a:off x="8831263" y="26939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600" b="1">
                <a:solidFill>
                  <a:srgbClr val="A40800"/>
                </a:solidFill>
                <a:latin typeface="Verdana" charset="0"/>
                <a:ea typeface="ＭＳ Ｐゴシック" charset="0"/>
                <a:cs typeface="ＭＳ Ｐゴシック" charset="0"/>
                <a:sym typeface="Sb 2Stone Sans Semibold" charset="0"/>
              </a:rPr>
              <a:t>Gluttony</a:t>
            </a: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 rot="-14577">
            <a:off x="9537700" y="6061075"/>
            <a:ext cx="2146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 b="1">
                <a:solidFill>
                  <a:srgbClr val="A40800"/>
                </a:solidFill>
                <a:latin typeface="Verdana" charset="0"/>
                <a:ea typeface="ＭＳ Ｐゴシック" charset="0"/>
                <a:cs typeface="ＭＳ Ｐゴシック" charset="0"/>
                <a:sym typeface="Sb 2Stone Sans Semibold" charset="0"/>
              </a:rPr>
              <a:t>Pride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21354997">
            <a:off x="9587880" y="5705971"/>
            <a:ext cx="2016248" cy="2016207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0000"/>
                </a:solidFill>
                <a:latin typeface="Tahoma"/>
                <a:cs typeface="Tahoma"/>
              </a:rPr>
              <a:t>Empowering   leadership </a:t>
            </a:r>
            <a:endParaRPr lang="en-US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utoUpdateAnimBg="0"/>
      <p:bldP spid="30730" grpId="0" autoUpdateAnimBg="0"/>
      <p:bldP spid="30731" grpId="0" autoUpdateAnimBg="0"/>
      <p:bldP spid="30732" grpId="0" autoUpdateAnimBg="0"/>
      <p:bldP spid="30733" grpId="0" autoUpdateAnimBg="0"/>
      <p:bldP spid="30734" grpId="0" autoUpdateAnimBg="0"/>
      <p:bldP spid="30735" grpId="0" autoUpdateAnimBg="0"/>
      <p:bldP spid="30736" grpId="0" autoUpdateAnimBg="0"/>
      <p:bldP spid="3073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914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The </a:t>
            </a:r>
            <a:r>
              <a:rPr lang="en-US" dirty="0">
                <a:latin typeface="Tahoma"/>
                <a:cs typeface="Tahoma"/>
              </a:rPr>
              <a:t>n</a:t>
            </a:r>
            <a:r>
              <a:rPr lang="en-US" dirty="0" smtClean="0">
                <a:latin typeface="Tahoma"/>
                <a:cs typeface="Tahoma"/>
              </a:rPr>
              <a:t>ature of typologies</a:t>
            </a:r>
          </a:p>
        </p:txBody>
      </p:sp>
      <p:pic>
        <p:nvPicPr>
          <p:cNvPr id="32770" name="Picture 1" descr="Messages Image(602813460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274888"/>
            <a:ext cx="6948488" cy="991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Messages Image(7436113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274888"/>
            <a:ext cx="7013575" cy="99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17364075" y="7388225"/>
            <a:ext cx="403383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4325"/>
              </a:lnSpc>
              <a:spcBef>
                <a:spcPts val="275"/>
              </a:spcBef>
            </a:pPr>
            <a:r>
              <a:rPr lang="en-US" sz="3600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I 2Stone Sans Italic" charset="0"/>
              </a:rPr>
              <a:t>The tree of vices (left) and the tree of virtues (right), from: De fructibus carnis et spiritus, Salzburg, 12th century.</a:t>
            </a:r>
          </a:p>
          <a:p>
            <a:pPr algn="l">
              <a:lnSpc>
                <a:spcPts val="1350"/>
              </a:lnSpc>
              <a:spcBef>
                <a:spcPts val="275"/>
              </a:spcBef>
            </a:pPr>
            <a:endParaRPr lang="en-US" sz="32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450" y="-5518150"/>
            <a:ext cx="24472900" cy="244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 rot="3596812">
            <a:off x="7046807" y="3025803"/>
            <a:ext cx="7198435" cy="719999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576574"/>
              </a:avLst>
            </a:prstTxWarp>
            <a:spAutoFit/>
          </a:bodyPr>
          <a:lstStyle/>
          <a:p>
            <a:pPr>
              <a:defRPr/>
            </a:pPr>
            <a:r>
              <a:rPr lang="en-AU" sz="4200" dirty="0">
                <a:ln w="12700">
                  <a:noFill/>
                  <a:prstDash val="solid"/>
                </a:ln>
                <a:solidFill>
                  <a:schemeClr val="bg2"/>
                </a:solidFill>
                <a:latin typeface="Verdana"/>
                <a:cs typeface="Verdana"/>
              </a:rPr>
              <a:t>“Love the Lord your God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 rot="18047658">
            <a:off x="7035827" y="3042361"/>
            <a:ext cx="7199362" cy="720171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576574"/>
              </a:avLst>
            </a:prstTxWarp>
            <a:spAutoFit/>
          </a:bodyPr>
          <a:lstStyle/>
          <a:p>
            <a:pPr>
              <a:defRPr/>
            </a:pPr>
            <a:r>
              <a:rPr lang="en-AU" sz="4200" dirty="0">
                <a:ln w="12700">
                  <a:noFill/>
                  <a:prstDash val="solid"/>
                </a:ln>
                <a:solidFill>
                  <a:schemeClr val="bg2"/>
                </a:solidFill>
                <a:latin typeface="Verdana"/>
                <a:cs typeface="Verdana"/>
              </a:rPr>
              <a:t>… and love your neighbour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 rot="10800000">
            <a:off x="6995593" y="3075720"/>
            <a:ext cx="7199362" cy="720171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576574"/>
              </a:avLst>
            </a:prstTxWarp>
            <a:spAutoFit/>
          </a:bodyPr>
          <a:lstStyle/>
          <a:p>
            <a:pPr>
              <a:defRPr/>
            </a:pPr>
            <a:r>
              <a:rPr lang="en-AU" sz="4200" dirty="0">
                <a:ln w="12700">
                  <a:noFill/>
                  <a:prstDash val="solid"/>
                </a:ln>
                <a:solidFill>
                  <a:schemeClr val="bg2"/>
                </a:solidFill>
                <a:latin typeface="Verdana"/>
                <a:cs typeface="Verdana"/>
              </a:rPr>
              <a:t>… as you love yourself.”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30700" y="555625"/>
            <a:ext cx="12746038" cy="12385675"/>
            <a:chOff x="4330700" y="555167"/>
            <a:chExt cx="12746038" cy="12385675"/>
          </a:xfrm>
        </p:grpSpPr>
        <p:pic>
          <p:nvPicPr>
            <p:cNvPr id="33799" name="Picture 13" descr="Messages Image(1841879437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00" y="555167"/>
              <a:ext cx="12746038" cy="1238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>
              <a:spLocks noChangeAspect="1"/>
            </p:cNvSpPr>
            <p:nvPr/>
          </p:nvSpPr>
          <p:spPr>
            <a:xfrm>
              <a:off x="5195392" y="1059768"/>
              <a:ext cx="10799760" cy="10800928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chemeClr val="bg1"/>
                  </a:solidFill>
                  <a:latin typeface="Trebuchet MS"/>
                  <a:cs typeface="Trebuchet MS"/>
                </a:rPr>
                <a:t>relationship to yourself</a:t>
              </a:r>
            </a:p>
          </p:txBody>
        </p:sp>
        <p:sp>
          <p:nvSpPr>
            <p:cNvPr id="12" name="TextBox 11"/>
            <p:cNvSpPr txBox="1">
              <a:spLocks noChangeAspect="1"/>
            </p:cNvSpPr>
            <p:nvPr/>
          </p:nvSpPr>
          <p:spPr>
            <a:xfrm rot="3601321">
              <a:off x="4939384" y="1306746"/>
              <a:ext cx="10799760" cy="10800928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chemeClr val="bg1"/>
                  </a:solidFill>
                  <a:latin typeface="Trebuchet MS"/>
                  <a:cs typeface="Trebuchet MS"/>
                </a:rPr>
                <a:t>relationship to God</a:t>
              </a:r>
            </a:p>
          </p:txBody>
        </p:sp>
        <p:sp>
          <p:nvSpPr>
            <p:cNvPr id="13" name="TextBox 12"/>
            <p:cNvSpPr txBox="1">
              <a:spLocks noChangeAspect="1"/>
            </p:cNvSpPr>
            <p:nvPr/>
          </p:nvSpPr>
          <p:spPr>
            <a:xfrm rot="18014837">
              <a:off x="5299604" y="1163334"/>
              <a:ext cx="10799760" cy="10800928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chemeClr val="bg1"/>
                  </a:solidFill>
                  <a:latin typeface="Trebuchet MS"/>
                  <a:cs typeface="Trebuchet MS"/>
                </a:rPr>
                <a:t>r</a:t>
              </a:r>
              <a:r>
                <a:rPr lang="en-US" sz="38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elationship </a:t>
              </a:r>
              <a:r>
                <a:rPr lang="en-US" sz="3800" dirty="0">
                  <a:solidFill>
                    <a:schemeClr val="bg1"/>
                  </a:solidFill>
                  <a:latin typeface="Trebuchet MS"/>
                  <a:cs typeface="Trebuchet MS"/>
                </a:rPr>
                <a:t>to others</a:t>
              </a:r>
            </a:p>
          </p:txBody>
        </p:sp>
      </p:grpSp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5483225" y="6316663"/>
            <a:ext cx="105140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en-US" sz="5000" b="1">
                <a:latin typeface="Verdana" charset="0"/>
                <a:cs typeface="Verdana" charset="0"/>
              </a:rPr>
              <a:t>Luke 10:27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914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The communal test</a:t>
            </a: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4619625" y="3211513"/>
            <a:ext cx="3816350" cy="88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 </a:t>
            </a:r>
            <a:r>
              <a:rPr lang="en-US" sz="2100" b="1">
                <a:latin typeface="Tahoma" charset="0"/>
                <a:cs typeface="Tahoma" charset="0"/>
              </a:rPr>
              <a:t>Pride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Empowering leadership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Gluttony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Effective structures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Envy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Gift-based ministry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Greed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Need-oriented evangelism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Anger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Loving relationships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Sloth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Passionate spirituality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Lust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Inspiring worship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867775" y="3211513"/>
            <a:ext cx="7200900" cy="8712200"/>
            <a:chOff x="8867775" y="3211513"/>
            <a:chExt cx="7200900" cy="8712200"/>
          </a:xfrm>
        </p:grpSpPr>
        <p:grpSp>
          <p:nvGrpSpPr>
            <p:cNvPr id="34820" name="Group 7"/>
            <p:cNvGrpSpPr>
              <a:grpSpLocks/>
            </p:cNvGrpSpPr>
            <p:nvPr/>
          </p:nvGrpSpPr>
          <p:grpSpPr bwMode="auto">
            <a:xfrm>
              <a:off x="8867775" y="3211513"/>
              <a:ext cx="7200900" cy="1008062"/>
              <a:chOff x="8435752" y="1770956"/>
              <a:chExt cx="7200800" cy="1008112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8435752" y="1770956"/>
                <a:ext cx="7129364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8AB2C9"/>
                  </a:solidFill>
                </a:endParaRPr>
              </a:p>
            </p:txBody>
          </p:sp>
          <p:sp>
            <p:nvSpPr>
              <p:cNvPr id="34842" name="TextBox 6"/>
              <p:cNvSpPr txBox="1">
                <a:spLocks noChangeArrowheads="1"/>
              </p:cNvSpPr>
              <p:nvPr/>
            </p:nvSpPr>
            <p:spPr bwMode="auto">
              <a:xfrm>
                <a:off x="8507760" y="1885936"/>
                <a:ext cx="7128792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power</a:t>
                </a:r>
              </a:p>
            </p:txBody>
          </p:sp>
        </p:grpSp>
        <p:grpSp>
          <p:nvGrpSpPr>
            <p:cNvPr id="34821" name="Group 9"/>
            <p:cNvGrpSpPr>
              <a:grpSpLocks/>
            </p:cNvGrpSpPr>
            <p:nvPr/>
          </p:nvGrpSpPr>
          <p:grpSpPr bwMode="auto">
            <a:xfrm>
              <a:off x="8867775" y="4506913"/>
              <a:ext cx="4608513" cy="1008062"/>
              <a:chOff x="14340408" y="4651276"/>
              <a:chExt cx="4608512" cy="1008112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4340408" y="4651276"/>
                <a:ext cx="460851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0" name="TextBox 12"/>
              <p:cNvSpPr txBox="1">
                <a:spLocks noChangeArrowheads="1"/>
              </p:cNvSpPr>
              <p:nvPr/>
            </p:nvSpPr>
            <p:spPr bwMode="auto">
              <a:xfrm>
                <a:off x="14412416" y="47662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pleasure</a:t>
                </a:r>
              </a:p>
            </p:txBody>
          </p:sp>
        </p:grpSp>
        <p:grpSp>
          <p:nvGrpSpPr>
            <p:cNvPr id="34822" name="Group 14"/>
            <p:cNvGrpSpPr>
              <a:grpSpLocks/>
            </p:cNvGrpSpPr>
            <p:nvPr/>
          </p:nvGrpSpPr>
          <p:grpSpPr bwMode="auto">
            <a:xfrm>
              <a:off x="8867775" y="5803900"/>
              <a:ext cx="5688013" cy="1008063"/>
              <a:chOff x="8651776" y="5227340"/>
              <a:chExt cx="5688632" cy="1008112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8" name="TextBox 16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identity</a:t>
                </a:r>
              </a:p>
            </p:txBody>
          </p:sp>
        </p:grpSp>
        <p:grpSp>
          <p:nvGrpSpPr>
            <p:cNvPr id="34823" name="Group 17"/>
            <p:cNvGrpSpPr>
              <a:grpSpLocks/>
            </p:cNvGrpSpPr>
            <p:nvPr/>
          </p:nvGrpSpPr>
          <p:grpSpPr bwMode="auto">
            <a:xfrm>
              <a:off x="8867775" y="7099300"/>
              <a:ext cx="6624638" cy="1008063"/>
              <a:chOff x="8651776" y="5227340"/>
              <a:chExt cx="5688632" cy="1008112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6" name="TextBox 19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sustenance</a:t>
                </a:r>
              </a:p>
            </p:txBody>
          </p:sp>
        </p:grp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8867775" y="8323263"/>
              <a:ext cx="6337300" cy="1008062"/>
              <a:chOff x="8651776" y="5227340"/>
              <a:chExt cx="5688632" cy="1008112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4" name="TextBox 22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justice</a:t>
                </a:r>
              </a:p>
            </p:txBody>
          </p:sp>
        </p:grpSp>
        <p:grpSp>
          <p:nvGrpSpPr>
            <p:cNvPr id="34825" name="Group 10"/>
            <p:cNvGrpSpPr>
              <a:grpSpLocks/>
            </p:cNvGrpSpPr>
            <p:nvPr/>
          </p:nvGrpSpPr>
          <p:grpSpPr bwMode="auto">
            <a:xfrm>
              <a:off x="8867775" y="9620250"/>
              <a:ext cx="3816350" cy="1008063"/>
              <a:chOff x="14700448" y="10483924"/>
              <a:chExt cx="3816425" cy="1008112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14700448" y="10483924"/>
                <a:ext cx="3816425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2" name="TextBox 25"/>
              <p:cNvSpPr txBox="1">
                <a:spLocks noChangeArrowheads="1"/>
              </p:cNvSpPr>
              <p:nvPr/>
            </p:nvSpPr>
            <p:spPr bwMode="auto">
              <a:xfrm>
                <a:off x="14700448" y="10627940"/>
                <a:ext cx="324035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renewal</a:t>
                </a:r>
              </a:p>
            </p:txBody>
          </p:sp>
        </p:grpSp>
        <p:grpSp>
          <p:nvGrpSpPr>
            <p:cNvPr id="34826" name="Group 13"/>
            <p:cNvGrpSpPr>
              <a:grpSpLocks/>
            </p:cNvGrpSpPr>
            <p:nvPr/>
          </p:nvGrpSpPr>
          <p:grpSpPr bwMode="auto">
            <a:xfrm>
              <a:off x="8867775" y="10915650"/>
              <a:ext cx="5040313" cy="1008063"/>
              <a:chOff x="8867800" y="10915972"/>
              <a:chExt cx="5040560" cy="1008112"/>
            </a:xfrm>
          </p:grpSpPr>
          <p:grpSp>
            <p:nvGrpSpPr>
              <p:cNvPr id="34827" name="Group 27"/>
              <p:cNvGrpSpPr>
                <a:grpSpLocks/>
              </p:cNvGrpSpPr>
              <p:nvPr/>
            </p:nvGrpSpPr>
            <p:grpSpPr bwMode="auto">
              <a:xfrm>
                <a:off x="8867800" y="10915972"/>
                <a:ext cx="5040560" cy="1008112"/>
                <a:chOff x="14700448" y="10483924"/>
                <a:chExt cx="3816425" cy="1008112"/>
              </a:xfrm>
            </p:grpSpPr>
            <p:sp>
              <p:nvSpPr>
                <p:cNvPr id="34829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4700448" y="10627940"/>
                  <a:ext cx="3240359" cy="677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1pPr>
                  <a:lvl2pPr marL="742950" indent="-28575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2pPr>
                  <a:lvl3pPr marL="11430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3pPr>
                  <a:lvl4pPr marL="16002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4pPr>
                  <a:lvl5pPr marL="20574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9pPr>
                </a:lstStyle>
                <a:p>
                  <a:pPr algn="l" eaLnBrk="1" hangingPunct="1"/>
                  <a:r>
                    <a:rPr lang="en-US" sz="3800">
                      <a:solidFill>
                        <a:schemeClr val="bg1"/>
                      </a:solidFill>
                      <a:latin typeface="Trebuchet MS" charset="0"/>
                      <a:cs typeface="Trebuchet MS" charset="0"/>
                    </a:rPr>
                    <a:t>intimacy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14700448" y="10483924"/>
                  <a:ext cx="3816425" cy="1008112"/>
                </a:xfrm>
                <a:prstGeom prst="rect">
                  <a:avLst/>
                </a:prstGeom>
                <a:solidFill>
                  <a:srgbClr val="8AB2C9"/>
                </a:solidFill>
                <a:ln>
                  <a:noFill/>
                </a:ln>
                <a:effectLst>
                  <a:outerShdw blurRad="107950" dist="190500" dir="2700000" algn="tl" rotWithShape="0">
                    <a:schemeClr val="tx1"/>
                  </a:outerShd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4828" name="TextBox 30"/>
              <p:cNvSpPr txBox="1">
                <a:spLocks noChangeArrowheads="1"/>
              </p:cNvSpPr>
              <p:nvPr/>
            </p:nvSpPr>
            <p:spPr bwMode="auto">
              <a:xfrm>
                <a:off x="8939808" y="11059988"/>
                <a:ext cx="324035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intimacy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914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The </a:t>
            </a:r>
            <a:r>
              <a:rPr lang="en-AU" dirty="0" smtClean="0">
                <a:latin typeface="Tahoma"/>
                <a:cs typeface="Tahoma"/>
              </a:rPr>
              <a:t>“</a:t>
            </a:r>
            <a:r>
              <a:rPr lang="en-US" dirty="0" smtClean="0">
                <a:latin typeface="Tahoma"/>
                <a:cs typeface="Tahoma"/>
              </a:rPr>
              <a:t>Energies</a:t>
            </a:r>
            <a:r>
              <a:rPr lang="en-AU" dirty="0" smtClean="0">
                <a:latin typeface="Tahoma"/>
                <a:cs typeface="Tahoma"/>
              </a:rPr>
              <a:t>”</a:t>
            </a:r>
            <a:r>
              <a:rPr lang="en-US" dirty="0" smtClean="0">
                <a:latin typeface="Tahoma"/>
                <a:cs typeface="Tahoma"/>
              </a:rPr>
              <a:t> in Scripture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555625" y="2635250"/>
            <a:ext cx="10040938" cy="91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200"/>
              </a:spcBef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ea typeface="ＭＳ Ｐゴシック" charset="0"/>
                <a:cs typeface="ＭＳ Ｐゴシック" charset="0"/>
                <a:sym typeface="Arial Bold" charset="0"/>
              </a:rPr>
              <a:t>Eph. 4:16: </a:t>
            </a:r>
            <a:r>
              <a:rPr lang="en-AU" sz="2900">
                <a:solidFill>
                  <a:srgbClr val="040F19"/>
                </a:solidFill>
                <a:latin typeface="Verdana" charset="0"/>
                <a:ea typeface="ＭＳ Ｐゴシック" charset="0"/>
                <a:cs typeface="ＭＳ Ｐゴシック" charset="0"/>
                <a:sym typeface="Arial" charset="0"/>
              </a:rPr>
              <a:t>“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... from whom the whole body, being fitted and held together by what every joint supplies, according to the proper working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ἐνέργειαν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 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of each individual part, causes the growth of the body for the building up of itself in love.”</a:t>
            </a:r>
          </a:p>
          <a:p>
            <a:pPr algn="l">
              <a:spcBef>
                <a:spcPts val="2200"/>
              </a:spcBef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chemeClr val="bg2"/>
                </a:solidFill>
                <a:latin typeface="Verdana" charset="0"/>
                <a:cs typeface="Verdana" charset="0"/>
                <a:sym typeface="Helvetica" charset="0"/>
              </a:rPr>
              <a:t>Phil. 2:13</a:t>
            </a:r>
            <a:r>
              <a:rPr lang="en-US" sz="2900" b="1">
                <a:solidFill>
                  <a:srgbClr val="000000"/>
                </a:solidFill>
                <a:latin typeface="Verdana" charset="0"/>
                <a:cs typeface="Verdana" charset="0"/>
                <a:sym typeface="Helvetica" charset="0"/>
              </a:rPr>
              <a:t>: </a:t>
            </a:r>
            <a:r>
              <a:rPr lang="en-US" sz="2900">
                <a:solidFill>
                  <a:srgbClr val="000000"/>
                </a:solidFill>
                <a:latin typeface="Verdana" charset="0"/>
                <a:cs typeface="Verdana" charset="0"/>
                <a:sym typeface="Helvetica" charset="0"/>
              </a:rPr>
              <a:t>“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For it is God who is at work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ἐνεργῶν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 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in you, both to will and to work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ἐνεργεῖν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</a:t>
            </a:r>
            <a:r>
              <a:rPr lang="en-US" altLang="ja-JP" sz="2900">
                <a:solidFill>
                  <a:srgbClr val="1D79F8"/>
                </a:solidFill>
                <a:latin typeface="Verdana" charset="0"/>
                <a:cs typeface="Verdana" charset="0"/>
                <a:sym typeface="Arial" charset="0"/>
              </a:rPr>
              <a:t> 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for his good pleasure.</a:t>
            </a:r>
            <a:r>
              <a:rPr lang="en-AU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”</a:t>
            </a:r>
            <a:endParaRPr lang="en-US" altLang="ja-JP" sz="2900">
              <a:solidFill>
                <a:srgbClr val="040F19"/>
              </a:solidFill>
              <a:latin typeface="Verdana" charset="0"/>
              <a:cs typeface="Verdana" charset="0"/>
              <a:sym typeface="Arial" charset="0"/>
            </a:endParaRPr>
          </a:p>
          <a:p>
            <a:pPr algn="l">
              <a:spcBef>
                <a:spcPts val="2200"/>
              </a:spcBef>
              <a:buClr>
                <a:srgbClr val="040F19"/>
              </a:buClr>
              <a:buSzPct val="12500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 Bold" charset="0"/>
              </a:rPr>
              <a:t>2 Thess. 2:9: </a:t>
            </a:r>
            <a:r>
              <a:rPr lang="en-AU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“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That is, the one whose coming is in accord with the activity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 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ἐνέργειαν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 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of Satan, with all power and signs and false wonders…</a:t>
            </a:r>
            <a:r>
              <a:rPr lang="en-AU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”</a:t>
            </a:r>
            <a:endParaRPr lang="en-US" altLang="ja-JP" sz="2900">
              <a:solidFill>
                <a:srgbClr val="040F19"/>
              </a:solidFill>
              <a:latin typeface="Verdana" charset="0"/>
              <a:cs typeface="Verdana" charset="0"/>
              <a:sym typeface="Arial" charset="0"/>
            </a:endParaRPr>
          </a:p>
          <a:p>
            <a:pPr algn="l">
              <a:spcBef>
                <a:spcPts val="2200"/>
              </a:spcBef>
              <a:buClr>
                <a:srgbClr val="040F19"/>
              </a:buClr>
              <a:buSzPct val="12500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 Bold" charset="0"/>
              </a:rPr>
              <a:t>1 Cor. 12:6</a:t>
            </a:r>
            <a:r>
              <a:rPr lang="en-US" sz="2900">
                <a:solidFill>
                  <a:srgbClr val="040F19"/>
                </a:solidFill>
                <a:latin typeface="Verdana" charset="0"/>
                <a:cs typeface="Verdana" charset="0"/>
                <a:sym typeface="Arial Bold" charset="0"/>
              </a:rPr>
              <a:t>: </a:t>
            </a:r>
            <a:r>
              <a:rPr lang="en-AU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“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There are varieties of effects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ἐνεργημάτων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, but the same God who works all things in all persons.</a:t>
            </a:r>
            <a:r>
              <a:rPr lang="en-AU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”</a:t>
            </a:r>
            <a:endParaRPr lang="en-US" altLang="ja-JP" sz="2900">
              <a:solidFill>
                <a:srgbClr val="040F19"/>
              </a:solidFill>
              <a:latin typeface="Verdana" charset="0"/>
              <a:cs typeface="Verdana" charset="0"/>
              <a:sym typeface="Arial" charset="0"/>
            </a:endParaRPr>
          </a:p>
          <a:p>
            <a:pPr algn="l">
              <a:spcBef>
                <a:spcPts val="2200"/>
              </a:spcBef>
              <a:buClr>
                <a:srgbClr val="040F19"/>
              </a:buClr>
              <a:buSzPct val="12500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 Bold" charset="0"/>
              </a:rPr>
              <a:t>Galatians 3:5: </a:t>
            </a:r>
            <a:r>
              <a:rPr lang="en-AU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“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Does he who provides you with the Spirit and works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 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ἐνεργῶν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</a:t>
            </a:r>
            <a:r>
              <a:rPr lang="en-US" altLang="ja-JP" sz="2900">
                <a:solidFill>
                  <a:srgbClr val="8ECAFF"/>
                </a:solidFill>
                <a:latin typeface="Verdana" charset="0"/>
                <a:cs typeface="Verdana" charset="0"/>
                <a:sym typeface="Arial" charset="0"/>
              </a:rPr>
              <a:t> 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miracles among you, do it by the works of the law, or by hearing with faith?</a:t>
            </a:r>
            <a:r>
              <a:rPr lang="en-AU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”</a:t>
            </a:r>
            <a:endParaRPr lang="en-US" sz="2900">
              <a:solidFill>
                <a:srgbClr val="040F19"/>
              </a:solidFill>
              <a:latin typeface="Verdana" charset="0"/>
              <a:cs typeface="Verdana" charset="0"/>
              <a:sym typeface="Arial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11028363" y="2614613"/>
            <a:ext cx="9847262" cy="88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300"/>
              </a:spcBef>
              <a:buClr>
                <a:srgbClr val="040F19"/>
              </a:buClr>
              <a:buSzPct val="12500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ea typeface="ＭＳ Ｐゴシック" charset="0"/>
                <a:cs typeface="ＭＳ Ｐゴシック" charset="0"/>
                <a:sym typeface="Arial Bold" charset="0"/>
              </a:rPr>
              <a:t>Ephesians 3:7: </a:t>
            </a:r>
            <a:r>
              <a:rPr lang="en-US" sz="2900" b="1">
                <a:solidFill>
                  <a:srgbClr val="040F19"/>
                </a:solidFill>
                <a:latin typeface="Verdana" charset="0"/>
                <a:ea typeface="ＭＳ Ｐゴシック" charset="0"/>
                <a:cs typeface="ＭＳ Ｐゴシック" charset="0"/>
                <a:sym typeface="Arial" charset="0"/>
              </a:rPr>
              <a:t> </a:t>
            </a:r>
            <a:r>
              <a:rPr lang="en-AU" sz="2900">
                <a:solidFill>
                  <a:srgbClr val="040F19"/>
                </a:solidFill>
                <a:latin typeface="Verdana" charset="0"/>
                <a:ea typeface="ＭＳ Ｐゴシック" charset="0"/>
                <a:cs typeface="ＭＳ Ｐゴシック" charset="0"/>
                <a:sym typeface="Arial" charset="0"/>
              </a:rPr>
              <a:t>“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... of which I was made a minister, according to the gift of God's grace which was given to me according to the working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ἐνέργειαν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</a:t>
            </a:r>
            <a:r>
              <a:rPr lang="en-US" altLang="ja-JP" sz="2900">
                <a:solidFill>
                  <a:srgbClr val="1D79F8"/>
                </a:solidFill>
                <a:latin typeface="Verdana" charset="0"/>
                <a:cs typeface="Verdana" charset="0"/>
                <a:sym typeface="Arial" charset="0"/>
              </a:rPr>
              <a:t> 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of his power.</a:t>
            </a:r>
            <a:r>
              <a:rPr lang="en-AU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”</a:t>
            </a:r>
            <a:endParaRPr lang="en-US" altLang="ja-JP" sz="2900">
              <a:solidFill>
                <a:srgbClr val="040F19"/>
              </a:solidFill>
              <a:latin typeface="Verdana" charset="0"/>
              <a:cs typeface="Verdana" charset="0"/>
              <a:sym typeface="Arial" charset="0"/>
            </a:endParaRPr>
          </a:p>
          <a:p>
            <a:pPr algn="l">
              <a:spcBef>
                <a:spcPts val="1300"/>
              </a:spcBef>
              <a:buClr>
                <a:srgbClr val="040F19"/>
              </a:buClr>
              <a:buSzPct val="12500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 Bold" charset="0"/>
              </a:rPr>
              <a:t>Col. 1:29:</a:t>
            </a: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 </a:t>
            </a:r>
            <a:r>
              <a:rPr lang="en-AU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“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For this purpose also I labor, striving according to His power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ἐνέργειαν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, which mightily works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(ενεργουμένην)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 within me.</a:t>
            </a:r>
            <a:r>
              <a:rPr lang="en-AU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”</a:t>
            </a:r>
            <a:endParaRPr lang="en-US" altLang="ja-JP" sz="2900">
              <a:solidFill>
                <a:srgbClr val="040F19"/>
              </a:solidFill>
              <a:latin typeface="Verdana" charset="0"/>
              <a:cs typeface="Verdana" charset="0"/>
              <a:sym typeface="Arial" charset="0"/>
            </a:endParaRPr>
          </a:p>
          <a:p>
            <a:pPr algn="l">
              <a:spcBef>
                <a:spcPts val="1300"/>
              </a:spcBef>
              <a:buClr>
                <a:srgbClr val="040F19"/>
              </a:buClr>
              <a:buSzPct val="12500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 Bold" charset="0"/>
              </a:rPr>
              <a:t>Phil. 2:13: </a:t>
            </a:r>
            <a:r>
              <a:rPr lang="en-AU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“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For it is God who works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ἐνεργῶν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 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in you to will and to act 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ἐνεργεῖν</a:t>
            </a:r>
            <a:r>
              <a:rPr lang="en-US" altLang="ja-JP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</a:t>
            </a:r>
            <a:r>
              <a:rPr lang="en-US" altLang="ja-JP" sz="2900">
                <a:solidFill>
                  <a:srgbClr val="1D79F8"/>
                </a:solidFill>
                <a:latin typeface="Verdana" charset="0"/>
                <a:cs typeface="Verdana" charset="0"/>
                <a:sym typeface="Arial" charset="0"/>
              </a:rPr>
              <a:t> </a:t>
            </a:r>
            <a:r>
              <a:rPr lang="en-US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according to his good purpose.</a:t>
            </a:r>
            <a:r>
              <a:rPr lang="en-AU" altLang="ja-JP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”</a:t>
            </a:r>
            <a:endParaRPr lang="en-US" altLang="ja-JP" sz="2900">
              <a:solidFill>
                <a:srgbClr val="040F19"/>
              </a:solidFill>
              <a:latin typeface="Verdana" charset="0"/>
              <a:cs typeface="Verdana" charset="0"/>
              <a:sym typeface="Arial" charset="0"/>
            </a:endParaRPr>
          </a:p>
          <a:p>
            <a:pPr algn="l">
              <a:spcBef>
                <a:spcPts val="1300"/>
              </a:spcBef>
              <a:buClr>
                <a:srgbClr val="040F19"/>
              </a:buClr>
              <a:buSzPct val="12500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 Bold" charset="0"/>
              </a:rPr>
              <a:t>Romans 7:5: </a:t>
            </a:r>
            <a:r>
              <a:rPr lang="en-US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“For while we were in the flesh, the sinful passions, which were aroused by the law, were at work </a:t>
            </a:r>
            <a:r>
              <a:rPr lang="en-US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ἐνηργεῖτο</a:t>
            </a:r>
            <a:r>
              <a:rPr lang="en-US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</a:t>
            </a:r>
            <a:r>
              <a:rPr lang="en-US" sz="2900">
                <a:solidFill>
                  <a:srgbClr val="1D79F8"/>
                </a:solidFill>
                <a:latin typeface="Verdana" charset="0"/>
                <a:cs typeface="Verdana" charset="0"/>
                <a:sym typeface="Arial" charset="0"/>
              </a:rPr>
              <a:t> </a:t>
            </a:r>
            <a:r>
              <a:rPr lang="en-US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in the members of our body to bear fruit for death.”</a:t>
            </a:r>
          </a:p>
          <a:p>
            <a:pPr algn="l">
              <a:spcBef>
                <a:spcPts val="1300"/>
              </a:spcBef>
              <a:buClr>
                <a:srgbClr val="040F19"/>
              </a:buClr>
              <a:buSzPct val="12500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 Bold" charset="0"/>
              </a:rPr>
              <a:t>2 Cor. 4:12:</a:t>
            </a:r>
            <a:r>
              <a:rPr lang="en-US" sz="2900" b="1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 </a:t>
            </a:r>
            <a:r>
              <a:rPr lang="en-US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“So death works </a:t>
            </a:r>
            <a:r>
              <a:rPr lang="en-US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(</a:t>
            </a:r>
            <a:r>
              <a:rPr lang="en-US" sz="2900">
                <a:solidFill>
                  <a:srgbClr val="FF0080"/>
                </a:solidFill>
                <a:latin typeface="Verdana" charset="0"/>
                <a:cs typeface="Verdana" charset="0"/>
                <a:sym typeface="Lucida Grande" charset="0"/>
              </a:rPr>
              <a:t>ἐνεργεῖται</a:t>
            </a:r>
            <a:r>
              <a:rPr lang="en-US" sz="2900">
                <a:solidFill>
                  <a:srgbClr val="FF0080"/>
                </a:solidFill>
                <a:latin typeface="Verdana" charset="0"/>
                <a:cs typeface="Verdana" charset="0"/>
                <a:sym typeface="Arial" charset="0"/>
              </a:rPr>
              <a:t>) </a:t>
            </a:r>
            <a:r>
              <a:rPr lang="en-US" sz="2900">
                <a:solidFill>
                  <a:srgbClr val="040F19"/>
                </a:solidFill>
                <a:latin typeface="Verdana" charset="0"/>
                <a:cs typeface="Verdana" charset="0"/>
                <a:sym typeface="Arial" charset="0"/>
              </a:rPr>
              <a:t>in us, but life in you.”</a:t>
            </a:r>
          </a:p>
          <a:p>
            <a:pPr>
              <a:spcBef>
                <a:spcPts val="1300"/>
              </a:spcBef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endParaRPr lang="en-US" sz="2900">
              <a:solidFill>
                <a:schemeClr val="tx1"/>
              </a:solidFill>
              <a:latin typeface="Verdana" charset="0"/>
              <a:cs typeface="Verdana" charset="0"/>
            </a:endParaRP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370856" y="8467700"/>
            <a:ext cx="10337800" cy="1574800"/>
          </a:xfrm>
          <a:prstGeom prst="roundRect">
            <a:avLst>
              <a:gd name="adj" fmla="val 12093"/>
            </a:avLst>
          </a:prstGeom>
          <a:noFill/>
          <a:ln w="114300">
            <a:solidFill>
              <a:srgbClr val="FF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  <p:bldP spid="34819" grpId="0" build="p" autoUpdateAnimBg="0"/>
      <p:bldP spid="34820" grpId="0" animBg="1"/>
    </p:bldLst>
  </p:timing>
</p:sld>
</file>

<file path=ppt/theme/theme1.xml><?xml version="1.0" encoding="utf-8"?>
<a:theme xmlns:a="http://schemas.openxmlformats.org/drawingml/2006/main" name="Logo moving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moving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ogo mov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Foto - Horizontal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Horizontal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&amp; Untertitel - Foto Kopi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- Foto Kopi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- Foto K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 &amp; Untertitel - F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- F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-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&amp; Untertitel - Foto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- Foto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- Foto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el &amp; Aufzählung - Rech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Rech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Rec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el &amp; Aufzählung - 2 Spalte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2 Spalt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el &amp; Untertit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el &amp; Aufzählung - Link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Link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el, Aufzählung &amp; F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Aufzählung &amp; F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, Aufzählung &amp;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&amp; Aufzählung - 2 Spalten Kopie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 Kopi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2 Spalten K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Aufzählung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Aufzählung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el &amp; Aufzählung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Logo moving plus video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moving plus video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ogo moving plus vide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el - Obe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Ob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el - Oben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Oben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el &amp; Untertitel Kopi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Kopie">
      <a:majorFont>
        <a:latin typeface="Gill Sans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K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eer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eer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eer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ogo moving without facebook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moving without faceboo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ogo moving without facebo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CD background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NCD background">
      <a:majorFont>
        <a:latin typeface="Trajan Pro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NCD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Vertik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- Vertikal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Vertikal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el - Mitt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Mitt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Mit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24718</TotalTime>
  <Pages>0</Pages>
  <Words>892</Words>
  <Characters>0</Characters>
  <Application>Microsoft Macintosh PowerPoint</Application>
  <PresentationFormat>Custom</PresentationFormat>
  <Lines>0</Lines>
  <Paragraphs>244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Logo moving</vt:lpstr>
      <vt:lpstr>Titel &amp; Aufzählung - 2 Spalten Kopie</vt:lpstr>
      <vt:lpstr>Leer</vt:lpstr>
      <vt:lpstr>Leer - Dunkel</vt:lpstr>
      <vt:lpstr>Logo moving without facebook</vt:lpstr>
      <vt:lpstr>NCD background</vt:lpstr>
      <vt:lpstr>Foto - Vertikal</vt:lpstr>
      <vt:lpstr>Foto - Vertikal - Dunkel</vt:lpstr>
      <vt:lpstr>Titel - Mitte</vt:lpstr>
      <vt:lpstr>Foto - Horizontal</vt:lpstr>
      <vt:lpstr>Foto - Horizontal - Dunkel</vt:lpstr>
      <vt:lpstr>Titel &amp; Untertitel - Foto Kopie</vt:lpstr>
      <vt:lpstr>Titel &amp; Untertitel - Foto</vt:lpstr>
      <vt:lpstr>Titel &amp; Untertitel - Foto - Dunkel</vt:lpstr>
      <vt:lpstr>Titel &amp; Aufzählung - Rechts</vt:lpstr>
      <vt:lpstr>Titel &amp; Aufzählung - 2 Spalten</vt:lpstr>
      <vt:lpstr>Titel &amp; Untertitel</vt:lpstr>
      <vt:lpstr>Titel &amp; Aufzählung - Links</vt:lpstr>
      <vt:lpstr>Titel, Aufzählung &amp; Foto</vt:lpstr>
      <vt:lpstr>Aufzählung</vt:lpstr>
      <vt:lpstr>Titel &amp; Aufzählung</vt:lpstr>
      <vt:lpstr>Logo moving plus videos</vt:lpstr>
      <vt:lpstr>Titel - Oben</vt:lpstr>
      <vt:lpstr>Titel - Oben - Dunkel</vt:lpstr>
      <vt:lpstr>Titel &amp; Untertitel Kopie</vt:lpstr>
      <vt:lpstr>Developing Christian Community —How consumers become disciples</vt:lpstr>
      <vt:lpstr>Small groups—defined</vt:lpstr>
      <vt:lpstr>PowerPoint Presentation</vt:lpstr>
      <vt:lpstr>PowerPoint Presentation</vt:lpstr>
      <vt:lpstr>PowerPoint Presentation</vt:lpstr>
      <vt:lpstr>The nature of typologies</vt:lpstr>
      <vt:lpstr>PowerPoint Presentation</vt:lpstr>
      <vt:lpstr>The communal test</vt:lpstr>
      <vt:lpstr>The “Energies” in Scripture</vt:lpstr>
      <vt:lpstr>Eastern and Western Paradigms</vt:lpstr>
      <vt:lpstr>Eastern and Western Paradigms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Communal Test</vt:lpstr>
      <vt:lpstr>PowerPoint Presentation</vt:lpstr>
      <vt:lpstr>PowerPoint Presentation</vt:lpstr>
      <vt:lpstr>When we follow the path of Isolation... </vt:lpstr>
      <vt:lpstr>Two wrong paths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Christian Community—How consumers become disciples</dc:title>
  <dc:subject/>
  <dc:creator/>
  <cp:keywords/>
  <dc:description/>
  <cp:lastModifiedBy>Adam Johnstone</cp:lastModifiedBy>
  <cp:revision>141</cp:revision>
  <dcterms:modified xsi:type="dcterms:W3CDTF">2012-08-17T01:52:31Z</dcterms:modified>
</cp:coreProperties>
</file>