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–Joe Bloggs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3.png"/><Relationship Id="rId9" Type="http://schemas.openxmlformats.org/officeDocument/2006/relationships/image" Target="../media/image7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What happens when you enter the room?"/>
          <p:cNvSpPr txBox="1"/>
          <p:nvPr/>
        </p:nvSpPr>
        <p:spPr>
          <a:xfrm>
            <a:off x="502698" y="4328619"/>
            <a:ext cx="11518954" cy="453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2000"/>
            </a:lvl1pPr>
          </a:lstStyle>
          <a:p>
            <a:pPr/>
            <a:r>
              <a:t>What happens when you enter the room?</a:t>
            </a:r>
          </a:p>
        </p:txBody>
      </p:sp>
      <p:sp>
        <p:nvSpPr>
          <p:cNvPr id="122" name="Adam Johnstone, Lara Johnstone &amp; Callum Greenaway"/>
          <p:cNvSpPr txBox="1"/>
          <p:nvPr/>
        </p:nvSpPr>
        <p:spPr>
          <a:xfrm>
            <a:off x="4605039" y="12145324"/>
            <a:ext cx="1515963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Adam Johnstone, Lara Johnstone &amp; Callum Greenaway</a:t>
            </a:r>
          </a:p>
        </p:txBody>
      </p:sp>
      <p:pic>
        <p:nvPicPr>
          <p:cNvPr id="123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0" grpId="2"/>
      <p:bldP build="whole" bldLvl="1" animBg="1" rev="0" advAuto="0" spid="121" grpId="3"/>
      <p:bldP build="whole" bldLvl="1" animBg="1" rev="0" advAuto="0" spid="12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How could this 3 color paradigm of every moment inspiration change the way people think about inspiring worship?"/>
          <p:cNvSpPr txBox="1"/>
          <p:nvPr/>
        </p:nvSpPr>
        <p:spPr>
          <a:xfrm>
            <a:off x="1543093" y="3549802"/>
            <a:ext cx="21297814" cy="661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0800"/>
            </a:lvl1pPr>
          </a:lstStyle>
          <a:p>
            <a:pPr/>
            <a:r>
              <a:t>How could this 3 color paradigm of every moment inspiration change the way people think about inspiring worship?</a:t>
            </a:r>
          </a:p>
        </p:txBody>
      </p:sp>
      <p:pic>
        <p:nvPicPr>
          <p:cNvPr id="243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Group discussion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Group discussion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3596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3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More and better worship gatherings… naturally"/>
          <p:cNvSpPr txBox="1"/>
          <p:nvPr/>
        </p:nvSpPr>
        <p:spPr>
          <a:xfrm>
            <a:off x="1374629" y="407800"/>
            <a:ext cx="21634741" cy="119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7200"/>
            </a:lvl1pPr>
          </a:lstStyle>
          <a:p>
            <a:pPr/>
            <a:r>
              <a:t>More and better worship gatherings… naturally</a:t>
            </a:r>
          </a:p>
        </p:txBody>
      </p:sp>
      <p:sp>
        <p:nvSpPr>
          <p:cNvPr id="251" name="The 3 Colors of Worship"/>
          <p:cNvSpPr txBox="1"/>
          <p:nvPr/>
        </p:nvSpPr>
        <p:spPr>
          <a:xfrm>
            <a:off x="10109412" y="6187278"/>
            <a:ext cx="4165176" cy="134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4800"/>
            </a:lvl1pPr>
          </a:lstStyle>
          <a:p>
            <a:pPr/>
            <a:r>
              <a:t>The 3 Colors of Worship</a:t>
            </a:r>
          </a:p>
        </p:txBody>
      </p:sp>
      <p:sp>
        <p:nvSpPr>
          <p:cNvPr id="252" name="What if people recognised every gathering as an opportunity for inspiration?"/>
          <p:cNvSpPr txBox="1"/>
          <p:nvPr/>
        </p:nvSpPr>
        <p:spPr>
          <a:xfrm>
            <a:off x="233408" y="4862600"/>
            <a:ext cx="6887370" cy="3937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0" sz="6000"/>
            </a:lvl1pPr>
          </a:lstStyle>
          <a:p>
            <a:pPr/>
            <a:r>
              <a:t>What if people recognised every gathering as an opportunity for inspiration?</a:t>
            </a:r>
          </a:p>
        </p:txBody>
      </p:sp>
      <p:pic>
        <p:nvPicPr>
          <p:cNvPr id="253" name="searching" descr="search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02211" y="2930400"/>
            <a:ext cx="7579578" cy="785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steadfast" descr="steadfast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31481" y="1906893"/>
            <a:ext cx="9921038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wonder-filled" descr="wonder-fille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40893" y="1906893"/>
            <a:ext cx="9902214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acrificial" descr="sacrificial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grateful" descr="grateful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47925" y="3055575"/>
            <a:ext cx="7488151" cy="7604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surrendered" descr="surrendered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teachability" descr="teachability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19731" y="3987785"/>
            <a:ext cx="5344538" cy="5740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iscipline" descr="disciplin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13447" y="3279447"/>
            <a:ext cx="7157106" cy="7157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humility" descr="humility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668210" y="3322017"/>
            <a:ext cx="7047580" cy="7071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4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In the next 24 hours, you and everyone you work with will repeatedly either inspire or drain life from those around you.   Which will it be?"/>
          <p:cNvSpPr txBox="1"/>
          <p:nvPr/>
        </p:nvSpPr>
        <p:spPr>
          <a:xfrm>
            <a:off x="3581218" y="2854791"/>
            <a:ext cx="17221565" cy="9632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b="0" sz="10800"/>
            </a:pPr>
            <a:r>
              <a:t>In the next 24 hours, you and everyone you work with will repeatedly either </a:t>
            </a:r>
            <a:r>
              <a:rPr b="1"/>
              <a:t>inspire</a:t>
            </a:r>
            <a:r>
              <a:t> or </a:t>
            </a:r>
            <a:r>
              <a:rPr b="1"/>
              <a:t>drain life</a:t>
            </a:r>
            <a:br>
              <a:rPr b="1"/>
            </a:br>
            <a:r>
              <a:t>from those around you. </a:t>
            </a:r>
            <a:br/>
            <a:br/>
            <a:r>
              <a:t>Which will it be?</a:t>
            </a:r>
          </a:p>
        </p:txBody>
      </p:sp>
      <p:pic>
        <p:nvPicPr>
          <p:cNvPr id="267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In the next 24 hours…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In the next 24 hours…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Interactive personal and group result profiles…"/>
          <p:cNvSpPr txBox="1"/>
          <p:nvPr/>
        </p:nvSpPr>
        <p:spPr>
          <a:xfrm>
            <a:off x="3581218" y="2093467"/>
            <a:ext cx="17221565" cy="221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355600">
              <a:spcBef>
                <a:spcPts val="2400"/>
              </a:spcBef>
              <a:defRPr b="0" sz="6000"/>
            </a:pPr>
            <a:r>
              <a:t>Interactive personal and group result profiles</a:t>
            </a:r>
          </a:p>
          <a:p>
            <a:pPr defTabSz="355600">
              <a:spcBef>
                <a:spcPts val="2400"/>
              </a:spcBef>
              <a:defRPr b="0" sz="6000"/>
            </a:pPr>
            <a:r>
              <a:t>Prompt question</a:t>
            </a:r>
          </a:p>
        </p:txBody>
      </p:sp>
      <p:pic>
        <p:nvPicPr>
          <p:cNvPr id="274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he toolbox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The toolbox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44211" y="3117951"/>
            <a:ext cx="15895578" cy="11239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p" bldLvl="5" animBg="1" rev="0" advAuto="0" spid="27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Your Inspiration network…"/>
          <p:cNvSpPr txBox="1"/>
          <p:nvPr/>
        </p:nvSpPr>
        <p:spPr>
          <a:xfrm>
            <a:off x="3581218" y="4531867"/>
            <a:ext cx="17221565" cy="709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defTabSz="355600">
              <a:spcBef>
                <a:spcPts val="2400"/>
              </a:spcBef>
              <a:defRPr b="0" sz="6000"/>
            </a:pPr>
            <a:r>
              <a:t>Your Inspiration network</a:t>
            </a:r>
          </a:p>
          <a:p>
            <a:pPr defTabSz="355600">
              <a:spcBef>
                <a:spcPts val="2400"/>
              </a:spcBef>
              <a:defRPr b="0" sz="6000"/>
            </a:pPr>
            <a:r>
              <a:t>Song database</a:t>
            </a:r>
          </a:p>
          <a:p>
            <a:pPr defTabSz="355600">
              <a:spcBef>
                <a:spcPts val="2400"/>
              </a:spcBef>
              <a:defRPr b="0" sz="6000"/>
            </a:pPr>
            <a:r>
              <a:t>Scripture database</a:t>
            </a:r>
          </a:p>
          <a:p>
            <a:pPr defTabSz="355600">
              <a:spcBef>
                <a:spcPts val="2400"/>
              </a:spcBef>
              <a:defRPr b="0" sz="6000"/>
            </a:pPr>
            <a:r>
              <a:t>Quote database </a:t>
            </a:r>
          </a:p>
          <a:p>
            <a:pPr defTabSz="355600">
              <a:spcBef>
                <a:spcPts val="2400"/>
              </a:spcBef>
              <a:defRPr b="0" sz="6000"/>
            </a:pPr>
            <a:r>
              <a:t>4 week Inspiration trainer training</a:t>
            </a:r>
          </a:p>
          <a:p>
            <a:pPr defTabSz="355600">
              <a:spcBef>
                <a:spcPts val="2400"/>
              </a:spcBef>
              <a:defRPr b="0" sz="6000"/>
            </a:pPr>
            <a:r>
              <a:t>Dedicated Inspiration support team</a:t>
            </a:r>
          </a:p>
        </p:txBody>
      </p:sp>
      <p:pic>
        <p:nvPicPr>
          <p:cNvPr id="282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The toolbox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The toolbox</a:t>
            </a:r>
          </a:p>
        </p:txBody>
      </p:sp>
      <p:sp>
        <p:nvSpPr>
          <p:cNvPr id="284" name="Interactive personal and group result profiles…"/>
          <p:cNvSpPr txBox="1"/>
          <p:nvPr/>
        </p:nvSpPr>
        <p:spPr>
          <a:xfrm>
            <a:off x="3581218" y="2093467"/>
            <a:ext cx="17221565" cy="221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355600">
              <a:spcBef>
                <a:spcPts val="2400"/>
              </a:spcBef>
              <a:defRPr b="0" sz="6000"/>
            </a:pPr>
            <a:r>
              <a:t>Interactive personal and group result profiles</a:t>
            </a:r>
          </a:p>
          <a:p>
            <a:pPr defTabSz="355600">
              <a:spcBef>
                <a:spcPts val="2400"/>
              </a:spcBef>
              <a:defRPr b="0" sz="6000"/>
            </a:pPr>
            <a:r>
              <a:t>Prompt question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7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Right now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Right now</a:t>
            </a:r>
          </a:p>
        </p:txBody>
      </p:sp>
      <p:sp>
        <p:nvSpPr>
          <p:cNvPr id="291" name="You can……"/>
          <p:cNvSpPr txBox="1"/>
          <p:nvPr/>
        </p:nvSpPr>
        <p:spPr>
          <a:xfrm>
            <a:off x="1534651" y="2019401"/>
            <a:ext cx="21314697" cy="967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355600">
              <a:spcBef>
                <a:spcPts val="2400"/>
              </a:spcBef>
              <a:defRPr sz="7200"/>
            </a:pPr>
            <a:r>
              <a:t>You can…</a:t>
            </a:r>
          </a:p>
          <a:p>
            <a:pPr lvl="1" algn="l" defTabSz="355600">
              <a:spcBef>
                <a:spcPts val="2400"/>
              </a:spcBef>
              <a:defRPr sz="7200"/>
            </a:pPr>
            <a:r>
              <a:t>1. Help out with the Inspiration research phase</a:t>
            </a:r>
          </a:p>
          <a:p>
            <a:pPr lvl="4" algn="l" defTabSz="355600">
              <a:spcBef>
                <a:spcPts val="2400"/>
              </a:spcBef>
              <a:defRPr b="0" sz="7200"/>
            </a:pPr>
            <a:r>
              <a:t>3colorworld.org/inspiration/research</a:t>
            </a:r>
          </a:p>
          <a:p>
            <a:pPr lvl="1" algn="l" defTabSz="355600">
              <a:spcBef>
                <a:spcPts val="2400"/>
              </a:spcBef>
              <a:defRPr sz="7200"/>
            </a:pPr>
            <a:r>
              <a:t>2. Follow the Inspiration project on</a:t>
            </a:r>
          </a:p>
          <a:p>
            <a:pPr lvl="4" algn="l" defTabSz="355600">
              <a:spcBef>
                <a:spcPts val="2400"/>
              </a:spcBef>
              <a:defRPr sz="7200"/>
            </a:pPr>
            <a:r>
              <a:t>Facebook: </a:t>
            </a:r>
            <a:r>
              <a:rPr b="0"/>
              <a:t>facebook.com/3ColorInspiration</a:t>
            </a:r>
          </a:p>
          <a:p>
            <a:pPr lvl="1" algn="l" defTabSz="355600">
              <a:spcBef>
                <a:spcPts val="2400"/>
              </a:spcBef>
              <a:defRPr sz="7200"/>
            </a:pPr>
            <a:r>
              <a:t>3. Support Callum and Lara</a:t>
            </a:r>
          </a:p>
          <a:p>
            <a:pPr lvl="4" algn="l" defTabSz="355600">
              <a:spcBef>
                <a:spcPts val="2400"/>
              </a:spcBef>
              <a:defRPr b="0" sz="7200"/>
            </a:pPr>
            <a:r>
              <a:t>facebook.com/callumandlara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3596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3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5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3" name="Group"/>
          <p:cNvGrpSpPr/>
          <p:nvPr/>
        </p:nvGrpSpPr>
        <p:grpSpPr>
          <a:xfrm>
            <a:off x="7093597" y="1759596"/>
            <a:ext cx="10196807" cy="10196808"/>
            <a:chOff x="0" y="0"/>
            <a:chExt cx="10196806" cy="10196806"/>
          </a:xfrm>
        </p:grpSpPr>
        <p:pic>
          <p:nvPicPr>
            <p:cNvPr id="297" name="searching" descr="searchi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08613" y="1170803"/>
              <a:ext cx="7579579" cy="785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steadfast" descr="steadfast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883" y="147296"/>
              <a:ext cx="9921039" cy="9902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wonder-filled" descr="wonder-filled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7296" y="147296"/>
              <a:ext cx="9902214" cy="9902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sacrificial" descr="sacrificial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0196807" cy="10196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grateful" descr="grateful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54328" y="1295979"/>
              <a:ext cx="7488151" cy="7604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" name="surrendered" descr="surrendered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0196807" cy="10196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7" name="Group"/>
          <p:cNvGrpSpPr/>
          <p:nvPr/>
        </p:nvGrpSpPr>
        <p:grpSpPr>
          <a:xfrm>
            <a:off x="8613447" y="3279447"/>
            <a:ext cx="7157106" cy="7157106"/>
            <a:chOff x="0" y="0"/>
            <a:chExt cx="7157105" cy="7157105"/>
          </a:xfrm>
        </p:grpSpPr>
        <p:pic>
          <p:nvPicPr>
            <p:cNvPr id="304" name="teachability" descr="teachability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6284" y="708338"/>
              <a:ext cx="5344538" cy="5740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discipline" descr="discipline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7157106" cy="7157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humility" descr="humility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763" y="42570"/>
              <a:ext cx="7047580" cy="7071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8" name="What happens when you enter the room?"/>
          <p:cNvSpPr txBox="1"/>
          <p:nvPr/>
        </p:nvSpPr>
        <p:spPr>
          <a:xfrm>
            <a:off x="-1" y="5820"/>
            <a:ext cx="24384002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What happens when you enter the room?</a:t>
            </a:r>
          </a:p>
        </p:txBody>
      </p:sp>
      <p:sp>
        <p:nvSpPr>
          <p:cNvPr id="309" name="Inspiration"/>
          <p:cNvSpPr txBox="1"/>
          <p:nvPr/>
        </p:nvSpPr>
        <p:spPr>
          <a:xfrm>
            <a:off x="10109412" y="6447741"/>
            <a:ext cx="416517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4800"/>
            </a:lvl1pPr>
          </a:lstStyle>
          <a:p>
            <a:pPr/>
            <a:r>
              <a:t>Inspiration</a:t>
            </a:r>
          </a:p>
        </p:txBody>
      </p:sp>
      <p:sp>
        <p:nvSpPr>
          <p:cNvPr id="310" name="Thoughts and questions"/>
          <p:cNvSpPr txBox="1"/>
          <p:nvPr/>
        </p:nvSpPr>
        <p:spPr>
          <a:xfrm>
            <a:off x="500508" y="11885045"/>
            <a:ext cx="23382985" cy="151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/>
            </a:lvl1pPr>
          </a:lstStyle>
          <a:p>
            <a:pPr/>
            <a:r>
              <a:t>Thoughts and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3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3"/>
      <p:bldP build="whole" bldLvl="1" animBg="1" rev="0" advAuto="0" spid="295" grpId="2"/>
      <p:bldP build="whole" bldLvl="1" animBg="1" rev="0" advAuto="0" spid="310" grpId="6"/>
      <p:bldP build="whole" bldLvl="1" animBg="1" rev="0" advAuto="0" spid="296" grpId="1"/>
      <p:bldP build="whole" bldLvl="1" animBg="1" rev="0" advAuto="0" spid="303" grpId="5"/>
      <p:bldP build="whole" bldLvl="1" animBg="1" rev="0" advAuto="0" spid="307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7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Every moment, you’re either inspiring those around you or draining life from them. There is no middle ground."/>
          <p:cNvSpPr txBox="1"/>
          <p:nvPr/>
        </p:nvSpPr>
        <p:spPr>
          <a:xfrm>
            <a:off x="-47189" y="4009174"/>
            <a:ext cx="24478378" cy="569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b="0" sz="10800"/>
            </a:pPr>
            <a:r>
              <a:t>Every moment, you’re either</a:t>
            </a:r>
            <a:br/>
            <a:r>
              <a:rPr b="1"/>
              <a:t>inspiring those around you </a:t>
            </a:r>
            <a:r>
              <a:t>or</a:t>
            </a:r>
            <a:br/>
            <a:r>
              <a:rPr b="1"/>
              <a:t>draining life from them</a:t>
            </a:r>
            <a:r>
              <a:t>.</a:t>
            </a:r>
            <a:br/>
            <a:r>
              <a:t>There is no middle ground.</a:t>
            </a:r>
          </a:p>
        </p:txBody>
      </p:sp>
      <p:pic>
        <p:nvPicPr>
          <p:cNvPr id="130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3596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3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4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What do you bring to the room?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What do you bring to the room?</a:t>
            </a:r>
          </a:p>
        </p:txBody>
      </p:sp>
      <p:sp>
        <p:nvSpPr>
          <p:cNvPr id="136" name="Inspiration"/>
          <p:cNvSpPr txBox="1"/>
          <p:nvPr/>
        </p:nvSpPr>
        <p:spPr>
          <a:xfrm>
            <a:off x="8881316" y="6447741"/>
            <a:ext cx="662136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4800"/>
            </a:lvl1pPr>
          </a:lstStyle>
          <a:p>
            <a:pPr/>
            <a:r>
              <a:t>Inspiration</a:t>
            </a:r>
          </a:p>
        </p:txBody>
      </p:sp>
      <p:pic>
        <p:nvPicPr>
          <p:cNvPr id="137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earching" descr="search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02211" y="2930400"/>
            <a:ext cx="7579578" cy="785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teadfast" descr="steadfast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31481" y="1906893"/>
            <a:ext cx="9921038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wonder-filled" descr="wonder-fille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40893" y="1906893"/>
            <a:ext cx="9902214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sacrificial" descr="sacrificial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rateful" descr="grateful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47925" y="3055575"/>
            <a:ext cx="7488151" cy="7604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urrendered" descr="surrendered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4"/>
      <p:bldP build="whole" bldLvl="1" animBg="1" rev="0" advAuto="0" spid="143" grpId="6"/>
      <p:bldP build="whole" bldLvl="1" animBg="1" rev="0" advAuto="0" spid="141" grpId="7"/>
      <p:bldP build="whole" bldLvl="1" animBg="1" rev="0" advAuto="0" spid="140" grpId="8"/>
      <p:bldP build="whole" bldLvl="1" animBg="1" rev="0" advAuto="0" spid="132" grpId="1"/>
      <p:bldP build="whole" bldLvl="1" animBg="1" rev="0" advAuto="0" spid="136" grpId="2"/>
      <p:bldP build="whole" bldLvl="1" animBg="1" rev="0" advAuto="0" spid="139" grpId="5"/>
      <p:bldP build="whole" bldLvl="1" animBg="1" rev="0" advAuto="0" spid="13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59430" y="3250628"/>
            <a:ext cx="7214745" cy="7214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4627" y="3250628"/>
            <a:ext cx="7214745" cy="721474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Capacity"/>
          <p:cNvSpPr txBox="1"/>
          <p:nvPr/>
        </p:nvSpPr>
        <p:spPr>
          <a:xfrm>
            <a:off x="8881316" y="6534430"/>
            <a:ext cx="6621368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3600"/>
            </a:lvl1pPr>
          </a:lstStyle>
          <a:p>
            <a:pPr/>
            <a:r>
              <a:t>Capacity</a:t>
            </a:r>
          </a:p>
        </p:txBody>
      </p:sp>
      <p:pic>
        <p:nvPicPr>
          <p:cNvPr id="148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226" y="3250628"/>
            <a:ext cx="7214744" cy="721474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Hope"/>
          <p:cNvSpPr txBox="1"/>
          <p:nvPr/>
        </p:nvSpPr>
        <p:spPr>
          <a:xfrm>
            <a:off x="1031913" y="6534430"/>
            <a:ext cx="6621369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3600"/>
            </a:lvl1pPr>
          </a:lstStyle>
          <a:p>
            <a:pPr/>
            <a:r>
              <a:t>Hope</a:t>
            </a:r>
          </a:p>
        </p:txBody>
      </p:sp>
      <p:sp>
        <p:nvSpPr>
          <p:cNvPr id="150" name="Resilience"/>
          <p:cNvSpPr txBox="1"/>
          <p:nvPr/>
        </p:nvSpPr>
        <p:spPr>
          <a:xfrm>
            <a:off x="16756118" y="6534430"/>
            <a:ext cx="6621369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3600"/>
            </a:lvl1pPr>
          </a:lstStyle>
          <a:p>
            <a:pPr/>
            <a:r>
              <a:t>Resilience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4342598" y="4633844"/>
            <a:ext cx="1" cy="4448311"/>
            <a:chOff x="0" y="0"/>
            <a:chExt cx="0" cy="4448310"/>
          </a:xfrm>
        </p:grpSpPr>
        <p:sp>
          <p:nvSpPr>
            <p:cNvPr id="151" name="Line"/>
            <p:cNvSpPr/>
            <p:nvPr/>
          </p:nvSpPr>
          <p:spPr>
            <a:xfrm flipH="1">
              <a:off x="-1" y="0"/>
              <a:ext cx="2" cy="15648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" name="Line"/>
            <p:cNvSpPr/>
            <p:nvPr/>
          </p:nvSpPr>
          <p:spPr>
            <a:xfrm flipV="1">
              <a:off x="-1" y="2883475"/>
              <a:ext cx="2" cy="156483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" name="Group"/>
          <p:cNvGrpSpPr/>
          <p:nvPr/>
        </p:nvGrpSpPr>
        <p:grpSpPr>
          <a:xfrm rot="18000000">
            <a:off x="12242799" y="4633845"/>
            <a:ext cx="1" cy="4448311"/>
            <a:chOff x="0" y="0"/>
            <a:chExt cx="0" cy="4448310"/>
          </a:xfrm>
        </p:grpSpPr>
        <p:sp>
          <p:nvSpPr>
            <p:cNvPr id="154" name="Line"/>
            <p:cNvSpPr/>
            <p:nvPr/>
          </p:nvSpPr>
          <p:spPr>
            <a:xfrm flipH="1">
              <a:off x="-1" y="0"/>
              <a:ext cx="2" cy="15648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5" name="Line"/>
            <p:cNvSpPr/>
            <p:nvPr/>
          </p:nvSpPr>
          <p:spPr>
            <a:xfrm flipV="1">
              <a:off x="-1" y="2883475"/>
              <a:ext cx="2" cy="156483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9" name="Group"/>
          <p:cNvGrpSpPr/>
          <p:nvPr/>
        </p:nvGrpSpPr>
        <p:grpSpPr>
          <a:xfrm rot="14400000">
            <a:off x="20041403" y="4633845"/>
            <a:ext cx="1" cy="4448311"/>
            <a:chOff x="0" y="0"/>
            <a:chExt cx="0" cy="4448310"/>
          </a:xfrm>
        </p:grpSpPr>
        <p:sp>
          <p:nvSpPr>
            <p:cNvPr id="157" name="Line"/>
            <p:cNvSpPr/>
            <p:nvPr/>
          </p:nvSpPr>
          <p:spPr>
            <a:xfrm flipH="1">
              <a:off x="-1" y="0"/>
              <a:ext cx="2" cy="156483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8" name="Line"/>
            <p:cNvSpPr/>
            <p:nvPr/>
          </p:nvSpPr>
          <p:spPr>
            <a:xfrm flipV="1">
              <a:off x="-1" y="2883475"/>
              <a:ext cx="2" cy="156483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60" name="searching" descr="search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5307" y="4062626"/>
            <a:ext cx="5394581" cy="5590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rateful" descr="gratefu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5307" y="4118674"/>
            <a:ext cx="5394581" cy="5478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wonder-filled" descr="wonder-filled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78355" y="3344355"/>
            <a:ext cx="7027290" cy="7027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acrificial" descr="sacrificia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93213" y="3259213"/>
            <a:ext cx="7197575" cy="7197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teadfast" descr="steadfast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76755" y="3374575"/>
            <a:ext cx="6980095" cy="6966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urrendered" descr="surrendered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414705" y="3205903"/>
            <a:ext cx="7304194" cy="7304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6"/>
      <p:bldP build="whole" bldLvl="1" animBg="1" rev="0" advAuto="0" spid="153" grpId="1"/>
      <p:bldP build="whole" bldLvl="1" animBg="1" rev="0" advAuto="0" spid="159" grpId="5"/>
      <p:bldP build="whole" bldLvl="1" animBg="1" rev="0" advAuto="0" spid="149" grpId="2"/>
      <p:bldP build="whole" bldLvl="1" animBg="1" rev="0" advAuto="0" spid="156" grpId="3"/>
      <p:bldP build="whole" bldLvl="1" animBg="1" rev="0" advAuto="0" spid="14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3596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3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9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Bringing hope to the room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Bringing hope to the room</a:t>
            </a:r>
          </a:p>
        </p:txBody>
      </p:sp>
      <p:sp>
        <p:nvSpPr>
          <p:cNvPr id="171" name="Hope"/>
          <p:cNvSpPr txBox="1"/>
          <p:nvPr/>
        </p:nvSpPr>
        <p:spPr>
          <a:xfrm>
            <a:off x="8881316" y="6447741"/>
            <a:ext cx="662136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4800"/>
            </a:lvl1pPr>
          </a:lstStyle>
          <a:p>
            <a:pPr/>
            <a:r>
              <a:t>Hope</a:t>
            </a:r>
          </a:p>
        </p:txBody>
      </p:sp>
      <p:grpSp>
        <p:nvGrpSpPr>
          <p:cNvPr id="174" name="Group"/>
          <p:cNvGrpSpPr/>
          <p:nvPr/>
        </p:nvGrpSpPr>
        <p:grpSpPr>
          <a:xfrm>
            <a:off x="12192000" y="4633845"/>
            <a:ext cx="0" cy="4448311"/>
            <a:chOff x="0" y="0"/>
            <a:chExt cx="0" cy="4448310"/>
          </a:xfrm>
        </p:grpSpPr>
        <p:sp>
          <p:nvSpPr>
            <p:cNvPr id="172" name="Line"/>
            <p:cNvSpPr/>
            <p:nvPr/>
          </p:nvSpPr>
          <p:spPr>
            <a:xfrm flipH="1">
              <a:off x="-1" y="0"/>
              <a:ext cx="2" cy="156483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3" name="Line"/>
            <p:cNvSpPr/>
            <p:nvPr/>
          </p:nvSpPr>
          <p:spPr>
            <a:xfrm flipV="1">
              <a:off x="-1" y="2883475"/>
              <a:ext cx="2" cy="156483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75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earching" descr="search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02211" y="2930400"/>
            <a:ext cx="7579578" cy="785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rateful" descr="grateful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47925" y="3055575"/>
            <a:ext cx="7488151" cy="7604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must be better" descr="must be bett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92610" y="3728842"/>
            <a:ext cx="5998780" cy="625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ould be worse" descr="could be wors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65770" y="3896407"/>
            <a:ext cx="5852460" cy="5923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Circle" descr="Circl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44132302" y="-49303304"/>
            <a:ext cx="112648530" cy="112472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overwhelmedness" descr="overwhelmedness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91973" y="2998063"/>
            <a:ext cx="7600054" cy="771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obliviousness" descr="obliviousness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345722" y="2848233"/>
            <a:ext cx="7692556" cy="8019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" dur="10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000" fill="hold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xit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" dur="1000" fill="hold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5455 -1.203425" origin="layout" pathEditMode="relative">
                                      <p:cBhvr>
                                        <p:cTn id="3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3" dur="1000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5455 -1.203425 L 0.000789 -0.001845" origin="layout" pathEditMode="relative">
                                      <p:cBhvr>
                                        <p:cTn id="4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789 -0.001845 L 0.001464 1.198066" origin="layout" pathEditMode="relative">
                                      <p:cBhvr>
                                        <p:cTn id="5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0" dur="1000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path" nodeType="after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1464 1.198066 L -0.000224 0.005317" origin="layout" pathEditMode="relative">
                                      <p:cBhvr>
                                        <p:cTn id="6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4"/>
      <p:bldP build="whole" bldLvl="1" animBg="1" rev="0" advAuto="0" spid="182" grpId="13"/>
      <p:bldP build="whole" bldLvl="1" animBg="1" rev="0" advAuto="0" spid="169" grpId="5"/>
      <p:bldP build="whole" bldLvl="1" animBg="1" rev="0" advAuto="0" spid="170" grpId="6"/>
      <p:bldP build="whole" bldLvl="1" animBg="1" rev="0" advAuto="0" spid="181" grpId="8"/>
      <p:bldP build="whole" bldLvl="1" animBg="1" rev="0" advAuto="0" spid="179" grpId="2"/>
      <p:bldP build="whole" bldLvl="1" animBg="1" rev="0" advAuto="0" spid="181" grpId="9"/>
      <p:bldP build="whole" bldLvl="1" animBg="1" rev="0" advAuto="0" spid="178" grpId="1"/>
      <p:bldP build="whole" bldLvl="1" animBg="1" rev="0" advAuto="0" spid="175" grpId="3"/>
      <p:bldP build="whole" bldLvl="1" animBg="1" rev="0" advAuto="0" spid="182" grpId="1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3596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3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79468">
            <a:off x="19382373" y="7273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Capacity"/>
          <p:cNvSpPr txBox="1"/>
          <p:nvPr/>
        </p:nvSpPr>
        <p:spPr>
          <a:xfrm>
            <a:off x="8881316" y="6447741"/>
            <a:ext cx="662136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4800"/>
            </a:lvl1pPr>
          </a:lstStyle>
          <a:p>
            <a:pPr/>
            <a:r>
              <a:t>Capacity</a:t>
            </a:r>
          </a:p>
        </p:txBody>
      </p:sp>
      <p:grpSp>
        <p:nvGrpSpPr>
          <p:cNvPr id="191" name="Group"/>
          <p:cNvGrpSpPr/>
          <p:nvPr/>
        </p:nvGrpSpPr>
        <p:grpSpPr>
          <a:xfrm rot="18000000">
            <a:off x="12242799" y="4633845"/>
            <a:ext cx="1" cy="4448311"/>
            <a:chOff x="0" y="0"/>
            <a:chExt cx="0" cy="4448310"/>
          </a:xfrm>
        </p:grpSpPr>
        <p:sp>
          <p:nvSpPr>
            <p:cNvPr id="189" name="Line"/>
            <p:cNvSpPr/>
            <p:nvPr/>
          </p:nvSpPr>
          <p:spPr>
            <a:xfrm flipH="1">
              <a:off x="-1" y="0"/>
              <a:ext cx="2" cy="156483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90" name="Line"/>
            <p:cNvSpPr/>
            <p:nvPr/>
          </p:nvSpPr>
          <p:spPr>
            <a:xfrm flipV="1">
              <a:off x="-1" y="2883475"/>
              <a:ext cx="2" cy="156483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92" name="Circle" descr="Circ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4132302" y="-49303304"/>
            <a:ext cx="112648530" cy="112472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wonder-filled" descr="wonder-fille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40893" y="1906893"/>
            <a:ext cx="9902214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acrificial" descr="sacrificial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exhaustion" descr="exhaustion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75719" y="1728123"/>
            <a:ext cx="10489964" cy="10507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wishful-thinking" descr="wishful-thinki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829330" y="2482710"/>
            <a:ext cx="9236742" cy="925195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Bringing capacity to the room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Bringing capacity to the room</a:t>
            </a:r>
          </a:p>
        </p:txBody>
      </p:sp>
      <p:pic>
        <p:nvPicPr>
          <p:cNvPr id="198" name="filling up" descr="filling up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323266" y="2993771"/>
            <a:ext cx="7733757" cy="773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ouring out" descr="pouring out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533631" y="3199631"/>
            <a:ext cx="7570738" cy="7570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" dur="10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000" fill="hold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xit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" dur="1000" fill="hold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620865 0.605013" origin="layout" pathEditMode="relative">
                                      <p:cBhvr>
                                        <p:cTn id="3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3" dur="1000" fill="hold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20865 0.605013 L 0.000789 -0.001845" origin="layout" pathEditMode="relative">
                                      <p:cBhvr>
                                        <p:cTn id="47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789 -0.001845 L -0.623688 -0.620732" origin="layout" pathEditMode="relative">
                                      <p:cBhvr>
                                        <p:cTn id="5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0" dur="1000" fill="hold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path" nodeType="with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623688 -0.620732 L -0.000224 0.005317" origin="layout" pathEditMode="relative">
                                      <p:cBhvr>
                                        <p:cTn id="6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  <p:bldP build="whole" bldLvl="1" animBg="1" rev="0" advAuto="0" spid="196" grpId="12"/>
      <p:bldP build="whole" bldLvl="1" animBg="1" rev="0" advAuto="0" spid="196" grpId="13"/>
      <p:bldP build="whole" bldLvl="1" animBg="1" rev="0" advAuto="0" spid="185" grpId="4"/>
      <p:bldP build="whole" bldLvl="1" animBg="1" rev="0" advAuto="0" spid="195" grpId="8"/>
      <p:bldP build="whole" bldLvl="1" animBg="1" rev="0" advAuto="0" spid="186" grpId="5"/>
      <p:bldP build="whole" bldLvl="1" animBg="1" rev="0" advAuto="0" spid="195" grpId="9"/>
      <p:bldP build="whole" bldLvl="1" animBg="1" rev="0" advAuto="0" spid="197" grpId="6"/>
      <p:bldP build="whole" bldLvl="1" animBg="1" rev="0" advAuto="0" spid="199" grpId="2"/>
      <p:bldP build="whole" bldLvl="1" animBg="1" rev="0" advAuto="0" spid="18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3596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3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79468">
            <a:off x="19382373" y="727385"/>
            <a:ext cx="6375031" cy="398738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silience"/>
          <p:cNvSpPr txBox="1"/>
          <p:nvPr/>
        </p:nvSpPr>
        <p:spPr>
          <a:xfrm>
            <a:off x="8881316" y="6447741"/>
            <a:ext cx="662136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4800"/>
            </a:lvl1pPr>
          </a:lstStyle>
          <a:p>
            <a:pPr/>
            <a:r>
              <a:t>Resilience</a:t>
            </a:r>
          </a:p>
        </p:txBody>
      </p:sp>
      <p:grpSp>
        <p:nvGrpSpPr>
          <p:cNvPr id="208" name="Group"/>
          <p:cNvGrpSpPr/>
          <p:nvPr/>
        </p:nvGrpSpPr>
        <p:grpSpPr>
          <a:xfrm rot="14400000">
            <a:off x="12242799" y="4633845"/>
            <a:ext cx="1" cy="4448311"/>
            <a:chOff x="0" y="0"/>
            <a:chExt cx="0" cy="4448310"/>
          </a:xfrm>
        </p:grpSpPr>
        <p:sp>
          <p:nvSpPr>
            <p:cNvPr id="206" name="Line"/>
            <p:cNvSpPr/>
            <p:nvPr/>
          </p:nvSpPr>
          <p:spPr>
            <a:xfrm flipH="1">
              <a:off x="-1" y="0"/>
              <a:ext cx="2" cy="156483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7" name="Line"/>
            <p:cNvSpPr/>
            <p:nvPr/>
          </p:nvSpPr>
          <p:spPr>
            <a:xfrm flipV="1">
              <a:off x="-1" y="2883475"/>
              <a:ext cx="2" cy="156483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09" name="Circle" descr="Circ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4132302" y="-49303304"/>
            <a:ext cx="112648530" cy="11247265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ringing resilience to the room"/>
          <p:cNvSpPr txBox="1"/>
          <p:nvPr/>
        </p:nvSpPr>
        <p:spPr>
          <a:xfrm>
            <a:off x="2635471" y="5820"/>
            <a:ext cx="19113058" cy="1564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pPr/>
            <a:r>
              <a:t>Bringing resilience to the room</a:t>
            </a:r>
          </a:p>
        </p:txBody>
      </p:sp>
      <p:pic>
        <p:nvPicPr>
          <p:cNvPr id="211" name="holding on" descr="holding o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20027" y="3061117"/>
            <a:ext cx="7743946" cy="774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letting go" descr="letting go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58445" y="2815521"/>
            <a:ext cx="8067110" cy="8084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teadfast" descr="steadfas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31481" y="1906893"/>
            <a:ext cx="9921038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urrendered" descr="surrendered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defeatedness" descr="defeatedness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82556" y="1840357"/>
            <a:ext cx="10018888" cy="10035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brittleness" descr="brittleness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033552" y="1708037"/>
            <a:ext cx="10316895" cy="10299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000" fill="hold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xit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" dur="10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path" nodeType="with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631151 -0.636241" origin="layout" pathEditMode="relative">
                                      <p:cBhvr>
                                        <p:cTn id="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3" dur="1000" fill="hold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31151 -0.636241 L 0.000789 -0.001845" origin="layout" pathEditMode="relative">
                                      <p:cBhvr>
                                        <p:cTn id="47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789 -0.001845 L -0.629713 0.623022" origin="layout" pathEditMode="relative">
                                      <p:cBhvr>
                                        <p:cTn id="5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0" dur="1000" fill="hold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path" nodeType="with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629713 0.623022 L -0.000224 0.005317" origin="layout" pathEditMode="relative">
                                      <p:cBhvr>
                                        <p:cTn id="6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6"/>
      <p:bldP build="whole" bldLvl="1" animBg="1" rev="0" advAuto="0" spid="215" grpId="12"/>
      <p:bldP build="whole" bldLvl="1" animBg="1" rev="0" advAuto="0" spid="204" grpId="3"/>
      <p:bldP build="whole" bldLvl="1" animBg="1" rev="0" advAuto="0" spid="216" grpId="8"/>
      <p:bldP build="whole" bldLvl="1" animBg="1" rev="0" advAuto="0" spid="216" grpId="9"/>
      <p:bldP build="whole" bldLvl="1" animBg="1" rev="0" advAuto="0" spid="211" grpId="1"/>
      <p:bldP build="whole" bldLvl="1" animBg="1" rev="0" advAuto="0" spid="202" grpId="4"/>
      <p:bldP build="whole" bldLvl="1" animBg="1" rev="0" advAuto="0" spid="203" grpId="5"/>
      <p:bldP build="whole" bldLvl="1" animBg="1" rev="0" advAuto="0" spid="215" grpId="13"/>
      <p:bldP build="whole" bldLvl="1" animBg="1" rev="0" advAuto="0" spid="21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2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What happens when lots of people enter the room?"/>
          <p:cNvSpPr txBox="1"/>
          <p:nvPr/>
        </p:nvSpPr>
        <p:spPr>
          <a:xfrm>
            <a:off x="502697" y="4230454"/>
            <a:ext cx="11518955" cy="5255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0800"/>
            </a:lvl1pPr>
          </a:lstStyle>
          <a:p>
            <a:pPr/>
            <a:r>
              <a:t>What happens when lots of people enter the room?</a:t>
            </a:r>
          </a:p>
        </p:txBody>
      </p:sp>
      <p:pic>
        <p:nvPicPr>
          <p:cNvPr id="221" name="Trinity-Logo-large.jpg" descr="Trinity-Logo-lar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544" y="11664503"/>
            <a:ext cx="1799844" cy="1799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Wind.png" descr="Wi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3596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vector-fashion-illustration-air-kiss-beauty-lady-women-silhouette-girl-sends-love-gift-card-banner-pretty-woman-sending-141401719.png" descr="vector-fashion-illustration-air-kiss-beauty-lady-women-silhouette-girl-sends-love-gift-card-banner-pretty-woman-sending-141401719.png"/>
          <p:cNvPicPr>
            <a:picLocks noChangeAspect="1"/>
          </p:cNvPicPr>
          <p:nvPr/>
        </p:nvPicPr>
        <p:blipFill>
          <a:blip r:embed="rId3">
            <a:extLst/>
          </a:blip>
          <a:srcRect l="46370" t="18057" r="0" b="0"/>
          <a:stretch>
            <a:fillRect/>
          </a:stretch>
        </p:blipFill>
        <p:spPr>
          <a:xfrm>
            <a:off x="17517223" y="5902819"/>
            <a:ext cx="6887361" cy="857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fill="norm" stroke="1" extrusionOk="0">
                <a:moveTo>
                  <a:pt x="10444" y="5"/>
                </a:moveTo>
                <a:cubicBezTo>
                  <a:pt x="9683" y="-30"/>
                  <a:pt x="9432" y="121"/>
                  <a:pt x="9432" y="478"/>
                </a:cubicBezTo>
                <a:cubicBezTo>
                  <a:pt x="9432" y="698"/>
                  <a:pt x="9250" y="890"/>
                  <a:pt x="8830" y="1110"/>
                </a:cubicBezTo>
                <a:cubicBezTo>
                  <a:pt x="8551" y="1257"/>
                  <a:pt x="7961" y="2185"/>
                  <a:pt x="7870" y="2622"/>
                </a:cubicBezTo>
                <a:cubicBezTo>
                  <a:pt x="7819" y="2865"/>
                  <a:pt x="7688" y="3013"/>
                  <a:pt x="7204" y="3378"/>
                </a:cubicBezTo>
                <a:cubicBezTo>
                  <a:pt x="6873" y="3628"/>
                  <a:pt x="6603" y="3878"/>
                  <a:pt x="6603" y="3934"/>
                </a:cubicBezTo>
                <a:cubicBezTo>
                  <a:pt x="6603" y="3990"/>
                  <a:pt x="6697" y="4097"/>
                  <a:pt x="6812" y="4172"/>
                </a:cubicBezTo>
                <a:cubicBezTo>
                  <a:pt x="6992" y="4288"/>
                  <a:pt x="7008" y="4334"/>
                  <a:pt x="6915" y="4486"/>
                </a:cubicBezTo>
                <a:cubicBezTo>
                  <a:pt x="6724" y="4802"/>
                  <a:pt x="6699" y="5032"/>
                  <a:pt x="6841" y="5158"/>
                </a:cubicBezTo>
                <a:cubicBezTo>
                  <a:pt x="6946" y="5251"/>
                  <a:pt x="6956" y="5337"/>
                  <a:pt x="6884" y="5538"/>
                </a:cubicBezTo>
                <a:cubicBezTo>
                  <a:pt x="6640" y="6221"/>
                  <a:pt x="6813" y="6367"/>
                  <a:pt x="7875" y="6367"/>
                </a:cubicBezTo>
                <a:cubicBezTo>
                  <a:pt x="8581" y="6367"/>
                  <a:pt x="8692" y="6386"/>
                  <a:pt x="8948" y="6558"/>
                </a:cubicBezTo>
                <a:cubicBezTo>
                  <a:pt x="9179" y="6714"/>
                  <a:pt x="10656" y="8087"/>
                  <a:pt x="11106" y="8564"/>
                </a:cubicBezTo>
                <a:cubicBezTo>
                  <a:pt x="11196" y="8659"/>
                  <a:pt x="11144" y="8832"/>
                  <a:pt x="10846" y="9435"/>
                </a:cubicBezTo>
                <a:cubicBezTo>
                  <a:pt x="10450" y="10235"/>
                  <a:pt x="10369" y="10744"/>
                  <a:pt x="10611" y="10905"/>
                </a:cubicBezTo>
                <a:cubicBezTo>
                  <a:pt x="10689" y="10957"/>
                  <a:pt x="10753" y="11114"/>
                  <a:pt x="10753" y="11254"/>
                </a:cubicBezTo>
                <a:cubicBezTo>
                  <a:pt x="10753" y="11440"/>
                  <a:pt x="10843" y="11589"/>
                  <a:pt x="11083" y="11802"/>
                </a:cubicBezTo>
                <a:cubicBezTo>
                  <a:pt x="11264" y="11963"/>
                  <a:pt x="11414" y="12129"/>
                  <a:pt x="11414" y="12171"/>
                </a:cubicBezTo>
                <a:cubicBezTo>
                  <a:pt x="11414" y="12212"/>
                  <a:pt x="11502" y="12336"/>
                  <a:pt x="11610" y="12447"/>
                </a:cubicBezTo>
                <a:cubicBezTo>
                  <a:pt x="11797" y="12638"/>
                  <a:pt x="11800" y="12659"/>
                  <a:pt x="11653" y="12840"/>
                </a:cubicBezTo>
                <a:cubicBezTo>
                  <a:pt x="11565" y="12948"/>
                  <a:pt x="11451" y="13336"/>
                  <a:pt x="11394" y="13727"/>
                </a:cubicBezTo>
                <a:cubicBezTo>
                  <a:pt x="11270" y="14573"/>
                  <a:pt x="11176" y="14685"/>
                  <a:pt x="10753" y="14487"/>
                </a:cubicBezTo>
                <a:cubicBezTo>
                  <a:pt x="10224" y="14240"/>
                  <a:pt x="8779" y="12604"/>
                  <a:pt x="7823" y="11170"/>
                </a:cubicBezTo>
                <a:cubicBezTo>
                  <a:pt x="7343" y="10449"/>
                  <a:pt x="6724" y="9648"/>
                  <a:pt x="6335" y="9244"/>
                </a:cubicBezTo>
                <a:cubicBezTo>
                  <a:pt x="6170" y="9072"/>
                  <a:pt x="6083" y="9055"/>
                  <a:pt x="5177" y="9028"/>
                </a:cubicBezTo>
                <a:cubicBezTo>
                  <a:pt x="4534" y="9008"/>
                  <a:pt x="4148" y="8962"/>
                  <a:pt x="4053" y="8895"/>
                </a:cubicBezTo>
                <a:cubicBezTo>
                  <a:pt x="3894" y="8782"/>
                  <a:pt x="3270" y="8559"/>
                  <a:pt x="3115" y="8559"/>
                </a:cubicBezTo>
                <a:cubicBezTo>
                  <a:pt x="2934" y="8559"/>
                  <a:pt x="3017" y="8835"/>
                  <a:pt x="3251" y="9012"/>
                </a:cubicBezTo>
                <a:cubicBezTo>
                  <a:pt x="3554" y="9240"/>
                  <a:pt x="3481" y="9316"/>
                  <a:pt x="2961" y="9316"/>
                </a:cubicBezTo>
                <a:cubicBezTo>
                  <a:pt x="2454" y="9316"/>
                  <a:pt x="2121" y="9187"/>
                  <a:pt x="1369" y="8699"/>
                </a:cubicBezTo>
                <a:cubicBezTo>
                  <a:pt x="721" y="8279"/>
                  <a:pt x="522" y="8231"/>
                  <a:pt x="663" y="8528"/>
                </a:cubicBezTo>
                <a:cubicBezTo>
                  <a:pt x="714" y="8636"/>
                  <a:pt x="724" y="8763"/>
                  <a:pt x="685" y="8812"/>
                </a:cubicBezTo>
                <a:cubicBezTo>
                  <a:pt x="645" y="8860"/>
                  <a:pt x="614" y="8985"/>
                  <a:pt x="614" y="9089"/>
                </a:cubicBezTo>
                <a:cubicBezTo>
                  <a:pt x="614" y="9257"/>
                  <a:pt x="578" y="9276"/>
                  <a:pt x="306" y="9255"/>
                </a:cubicBezTo>
                <a:cubicBezTo>
                  <a:pt x="138" y="9242"/>
                  <a:pt x="0" y="9247"/>
                  <a:pt x="0" y="9267"/>
                </a:cubicBezTo>
                <a:cubicBezTo>
                  <a:pt x="0" y="9287"/>
                  <a:pt x="214" y="9430"/>
                  <a:pt x="475" y="9583"/>
                </a:cubicBezTo>
                <a:cubicBezTo>
                  <a:pt x="737" y="9737"/>
                  <a:pt x="1033" y="9993"/>
                  <a:pt x="1134" y="10151"/>
                </a:cubicBezTo>
                <a:cubicBezTo>
                  <a:pt x="1235" y="10310"/>
                  <a:pt x="1392" y="10457"/>
                  <a:pt x="1484" y="10478"/>
                </a:cubicBezTo>
                <a:cubicBezTo>
                  <a:pt x="2083" y="10616"/>
                  <a:pt x="3336" y="10748"/>
                  <a:pt x="4386" y="10783"/>
                </a:cubicBezTo>
                <a:lnTo>
                  <a:pt x="5612" y="10824"/>
                </a:lnTo>
                <a:lnTo>
                  <a:pt x="5895" y="11086"/>
                </a:lnTo>
                <a:cubicBezTo>
                  <a:pt x="6050" y="11230"/>
                  <a:pt x="6886" y="12482"/>
                  <a:pt x="7752" y="13868"/>
                </a:cubicBezTo>
                <a:cubicBezTo>
                  <a:pt x="8954" y="15793"/>
                  <a:pt x="9393" y="16577"/>
                  <a:pt x="9611" y="17183"/>
                </a:cubicBezTo>
                <a:cubicBezTo>
                  <a:pt x="9907" y="18005"/>
                  <a:pt x="10000" y="18114"/>
                  <a:pt x="10705" y="18475"/>
                </a:cubicBezTo>
                <a:cubicBezTo>
                  <a:pt x="11372" y="18816"/>
                  <a:pt x="12163" y="18535"/>
                  <a:pt x="13547" y="17466"/>
                </a:cubicBezTo>
                <a:cubicBezTo>
                  <a:pt x="14149" y="17001"/>
                  <a:pt x="14561" y="16738"/>
                  <a:pt x="14630" y="16772"/>
                </a:cubicBezTo>
                <a:cubicBezTo>
                  <a:pt x="14691" y="16802"/>
                  <a:pt x="15034" y="17074"/>
                  <a:pt x="15392" y="17376"/>
                </a:cubicBezTo>
                <a:cubicBezTo>
                  <a:pt x="16182" y="18043"/>
                  <a:pt x="16551" y="18201"/>
                  <a:pt x="17164" y="18135"/>
                </a:cubicBezTo>
                <a:cubicBezTo>
                  <a:pt x="17689" y="18080"/>
                  <a:pt x="17806" y="18158"/>
                  <a:pt x="18065" y="18733"/>
                </a:cubicBezTo>
                <a:cubicBezTo>
                  <a:pt x="18159" y="18941"/>
                  <a:pt x="18440" y="19508"/>
                  <a:pt x="18691" y="19993"/>
                </a:cubicBezTo>
                <a:cubicBezTo>
                  <a:pt x="19180" y="20937"/>
                  <a:pt x="19237" y="21213"/>
                  <a:pt x="18991" y="21431"/>
                </a:cubicBezTo>
                <a:cubicBezTo>
                  <a:pt x="18841" y="21565"/>
                  <a:pt x="18884" y="21570"/>
                  <a:pt x="20217" y="21570"/>
                </a:cubicBezTo>
                <a:lnTo>
                  <a:pt x="21600" y="21570"/>
                </a:lnTo>
                <a:lnTo>
                  <a:pt x="21600" y="16195"/>
                </a:lnTo>
                <a:cubicBezTo>
                  <a:pt x="21600" y="12687"/>
                  <a:pt x="21567" y="10836"/>
                  <a:pt x="21507" y="10866"/>
                </a:cubicBezTo>
                <a:cubicBezTo>
                  <a:pt x="21456" y="10891"/>
                  <a:pt x="21330" y="10800"/>
                  <a:pt x="21227" y="10662"/>
                </a:cubicBezTo>
                <a:cubicBezTo>
                  <a:pt x="21124" y="10525"/>
                  <a:pt x="20900" y="10292"/>
                  <a:pt x="20730" y="10144"/>
                </a:cubicBezTo>
                <a:cubicBezTo>
                  <a:pt x="20560" y="9997"/>
                  <a:pt x="20102" y="9589"/>
                  <a:pt x="19713" y="9238"/>
                </a:cubicBezTo>
                <a:cubicBezTo>
                  <a:pt x="19324" y="8888"/>
                  <a:pt x="18869" y="8493"/>
                  <a:pt x="18702" y="8361"/>
                </a:cubicBezTo>
                <a:cubicBezTo>
                  <a:pt x="18446" y="8158"/>
                  <a:pt x="18420" y="8107"/>
                  <a:pt x="18534" y="8030"/>
                </a:cubicBezTo>
                <a:cubicBezTo>
                  <a:pt x="18677" y="7936"/>
                  <a:pt x="18486" y="7803"/>
                  <a:pt x="17325" y="7191"/>
                </a:cubicBezTo>
                <a:cubicBezTo>
                  <a:pt x="16852" y="6942"/>
                  <a:pt x="16695" y="6736"/>
                  <a:pt x="16695" y="6366"/>
                </a:cubicBezTo>
                <a:cubicBezTo>
                  <a:pt x="16695" y="6088"/>
                  <a:pt x="16877" y="5991"/>
                  <a:pt x="16959" y="6226"/>
                </a:cubicBezTo>
                <a:cubicBezTo>
                  <a:pt x="17033" y="6438"/>
                  <a:pt x="17111" y="6081"/>
                  <a:pt x="17254" y="4869"/>
                </a:cubicBezTo>
                <a:cubicBezTo>
                  <a:pt x="17304" y="4441"/>
                  <a:pt x="17372" y="4024"/>
                  <a:pt x="17404" y="3943"/>
                </a:cubicBezTo>
                <a:cubicBezTo>
                  <a:pt x="17461" y="3798"/>
                  <a:pt x="18343" y="3402"/>
                  <a:pt x="18439" y="3478"/>
                </a:cubicBezTo>
                <a:cubicBezTo>
                  <a:pt x="18465" y="3499"/>
                  <a:pt x="18487" y="3695"/>
                  <a:pt x="18487" y="3913"/>
                </a:cubicBezTo>
                <a:cubicBezTo>
                  <a:pt x="18487" y="4202"/>
                  <a:pt x="18415" y="4419"/>
                  <a:pt x="18219" y="4717"/>
                </a:cubicBezTo>
                <a:lnTo>
                  <a:pt x="17952" y="5125"/>
                </a:lnTo>
                <a:lnTo>
                  <a:pt x="18162" y="5139"/>
                </a:lnTo>
                <a:cubicBezTo>
                  <a:pt x="18320" y="5149"/>
                  <a:pt x="18462" y="5049"/>
                  <a:pt x="18735" y="4732"/>
                </a:cubicBezTo>
                <a:cubicBezTo>
                  <a:pt x="19059" y="4354"/>
                  <a:pt x="19096" y="4264"/>
                  <a:pt x="19085" y="3872"/>
                </a:cubicBezTo>
                <a:cubicBezTo>
                  <a:pt x="19078" y="3632"/>
                  <a:pt x="18983" y="3159"/>
                  <a:pt x="18874" y="2822"/>
                </a:cubicBezTo>
                <a:cubicBezTo>
                  <a:pt x="18764" y="2481"/>
                  <a:pt x="18676" y="1973"/>
                  <a:pt x="18676" y="1675"/>
                </a:cubicBezTo>
                <a:cubicBezTo>
                  <a:pt x="18676" y="1297"/>
                  <a:pt x="18623" y="1057"/>
                  <a:pt x="18495" y="855"/>
                </a:cubicBezTo>
                <a:cubicBezTo>
                  <a:pt x="18136" y="291"/>
                  <a:pt x="17716" y="179"/>
                  <a:pt x="16807" y="402"/>
                </a:cubicBezTo>
                <a:cubicBezTo>
                  <a:pt x="15438" y="738"/>
                  <a:pt x="14946" y="870"/>
                  <a:pt x="14845" y="933"/>
                </a:cubicBezTo>
                <a:cubicBezTo>
                  <a:pt x="14781" y="972"/>
                  <a:pt x="14691" y="950"/>
                  <a:pt x="14616" y="878"/>
                </a:cubicBezTo>
                <a:cubicBezTo>
                  <a:pt x="14383" y="653"/>
                  <a:pt x="13939" y="530"/>
                  <a:pt x="12419" y="267"/>
                </a:cubicBezTo>
                <a:cubicBezTo>
                  <a:pt x="11540" y="115"/>
                  <a:pt x="10900" y="27"/>
                  <a:pt x="10444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6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1328527">
            <a:off x="12394395" y="5166166"/>
            <a:ext cx="6375031" cy="398737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he 3 Colors of Worship"/>
          <p:cNvSpPr txBox="1"/>
          <p:nvPr/>
        </p:nvSpPr>
        <p:spPr>
          <a:xfrm>
            <a:off x="10109412" y="6187278"/>
            <a:ext cx="4165176" cy="134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4800"/>
            </a:lvl1pPr>
          </a:lstStyle>
          <a:p>
            <a:pPr/>
            <a:r>
              <a:t>The 3 Colors of Worship</a:t>
            </a:r>
          </a:p>
        </p:txBody>
      </p:sp>
      <p:pic>
        <p:nvPicPr>
          <p:cNvPr id="228" name="Wind.png" descr="Wi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379468">
            <a:off x="19382373" y="701985"/>
            <a:ext cx="6375031" cy="3987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searching" descr="search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02211" y="2930400"/>
            <a:ext cx="7579578" cy="785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steadfast" descr="steadfast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31481" y="1906893"/>
            <a:ext cx="9921038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wonder-filled" descr="wonder-fille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40893" y="1906893"/>
            <a:ext cx="9902214" cy="990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sacrificial" descr="sacrificial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grateful" descr="grateful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47925" y="3055575"/>
            <a:ext cx="7488151" cy="7604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surrendered" descr="surrendered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093597" y="1759596"/>
            <a:ext cx="10196807" cy="1019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teachability" descr="teachability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519731" y="3987785"/>
            <a:ext cx="5344538" cy="5740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discipline" descr="disciplin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13447" y="3279447"/>
            <a:ext cx="7157106" cy="7157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humility" descr="humility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668210" y="3322017"/>
            <a:ext cx="7047580" cy="7071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  <p:bldP build="whole" bldLvl="1" animBg="1" rev="0" advAuto="0" spid="229" grpId="8"/>
      <p:bldP build="whole" bldLvl="1" animBg="1" rev="0" advAuto="0" spid="233" grpId="9"/>
      <p:bldP build="whole" bldLvl="1" animBg="1" rev="0" advAuto="0" spid="230" grpId="6"/>
      <p:bldP build="whole" bldLvl="1" animBg="1" rev="0" advAuto="0" spid="231" grpId="7"/>
      <p:bldP build="whole" bldLvl="1" animBg="1" rev="0" advAuto="0" spid="232" grpId="5"/>
      <p:bldP build="whole" bldLvl="1" animBg="1" rev="0" advAuto="0" spid="234" grpId="4"/>
      <p:bldP build="whole" bldLvl="1" animBg="1" rev="0" advAuto="0" spid="235" grpId="3"/>
      <p:bldP build="whole" bldLvl="1" animBg="1" rev="0" advAuto="0" spid="23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