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1.jpeg" ContentType="image/jpeg"/>
  <Override PartName="/ppt/media/image2.jpeg" ContentType="image/jpeg"/>
  <Override PartName="/ppt/theme/theme2.xml" ContentType="application/vnd.openxmlformats-officedocument.theme+xml"/>
  <Override PartName="/ppt/charts/chart1.xml" ContentType="application/vnd.openxmlformats-officedocument.drawingml.chart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2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/Relationships>

</file>

<file path=ppt/charts/_rels/chart1.xml.rels><?xml version="1.0" encoding="UTF-8"?>
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686047"/>
          <c:y val="0.0609196"/>
          <c:w val="0.858664"/>
          <c:h val="0.87754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Pre 2008</c:v>
                </c:pt>
              </c:strCache>
            </c:strRef>
          </c:tx>
          <c:spPr>
            <a:solidFill>
              <a:srgbClr val="FFFFFF"/>
            </a:solidFill>
            <a:ln w="50800" cap="flat">
              <a:solidFill>
                <a:schemeClr val="accent3"/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3"/>
                </a:solidFill>
                <a:prstDash val="solid"/>
                <a:miter lim="400000"/>
              </a:ln>
              <a:effectLst/>
            </c:spPr>
          </c:marker>
          <c:dLbls>
            <c:numFmt formatCode="#,##0%" sourceLinked="0"/>
            <c:txPr>
              <a:bodyPr/>
              <a:lstStyle/>
              <a:p>
                <a:pPr>
                  <a:defRPr b="0" i="0" strike="noStrike" sz="240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&lt;20</c:v>
                </c:pt>
                <c:pt idx="1">
                  <c:v>20-35</c:v>
                </c:pt>
                <c:pt idx="2">
                  <c:v>35-50</c:v>
                </c:pt>
                <c:pt idx="3">
                  <c:v>50-65</c:v>
                </c:pt>
                <c:pt idx="4">
                  <c:v>65-80</c:v>
                </c:pt>
                <c:pt idx="5">
                  <c:v>&gt;80</c:v>
                </c:pt>
              </c:strCache>
            </c:strRef>
          </c:cat>
          <c:val>
            <c:numRef>
              <c:f>Sheet1!$B$2:$G$2</c:f>
              <c:numCache>
                <c:ptCount val="6"/>
                <c:pt idx="0">
                  <c:v>-0.027900</c:v>
                </c:pt>
                <c:pt idx="1">
                  <c:v>-0.005100</c:v>
                </c:pt>
                <c:pt idx="2">
                  <c:v>0.024100</c:v>
                </c:pt>
                <c:pt idx="3">
                  <c:v>0.068200</c:v>
                </c:pt>
                <c:pt idx="4">
                  <c:v>0.123600</c:v>
                </c:pt>
                <c:pt idx="5">
                  <c:v>0.192700</c:v>
                </c:pt>
              </c:numCache>
            </c:numRef>
          </c:val>
          <c:smooth val="1"/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Post 2012</c:v>
                </c:pt>
              </c:strCache>
            </c:strRef>
          </c:tx>
          <c:spPr>
            <a:solidFill>
              <a:srgbClr val="FFFFFF"/>
            </a:solidFill>
            <a:ln w="50800" cap="flat">
              <a:solidFill>
                <a:schemeClr val="accent2">
                  <a:hueOff val="260011"/>
                  <a:satOff val="17755"/>
                  <a:lumOff val="-25437"/>
                </a:schemeClr>
              </a:solidFill>
              <a:prstDash val="solid"/>
              <a:miter lim="400000"/>
            </a:ln>
            <a:effectLst/>
          </c:spPr>
          <c:marker>
            <c:symbol val="circle"/>
            <c:size val="14"/>
            <c:spPr>
              <a:solidFill>
                <a:srgbClr val="FFFFFF"/>
              </a:solidFill>
              <a:ln w="76200" cap="flat">
                <a:solidFill>
                  <a:schemeClr val="accent2">
                    <a:hueOff val="260011"/>
                    <a:satOff val="17755"/>
                    <a:lumOff val="-25437"/>
                  </a:schemeClr>
                </a:solidFill>
                <a:prstDash val="solid"/>
                <a:miter lim="400000"/>
              </a:ln>
              <a:effectLst/>
            </c:spPr>
          </c:marker>
          <c:dLbls>
            <c:numFmt formatCode="#,##0%" sourceLinked="0"/>
            <c:txPr>
              <a:bodyPr/>
              <a:lstStyle/>
              <a:p>
                <a:pPr>
                  <a:defRPr b="0" i="0" strike="noStrike" sz="2400" u="none">
                    <a:solidFill>
                      <a:srgbClr val="000000"/>
                    </a:solidFill>
                    <a:latin typeface="Helvetica"/>
                  </a:defRPr>
                </a:pPr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Sheet1!$B$1:$G$1</c:f>
              <c:strCache>
                <c:ptCount val="6"/>
                <c:pt idx="0">
                  <c:v>&lt;20</c:v>
                </c:pt>
                <c:pt idx="1">
                  <c:v>20-35</c:v>
                </c:pt>
                <c:pt idx="2">
                  <c:v>35-50</c:v>
                </c:pt>
                <c:pt idx="3">
                  <c:v>50-65</c:v>
                </c:pt>
                <c:pt idx="4">
                  <c:v>65-80</c:v>
                </c:pt>
                <c:pt idx="5">
                  <c:v>&gt;80</c:v>
                </c:pt>
              </c:strCache>
            </c:strRef>
          </c:cat>
          <c:val>
            <c:numRef>
              <c:f>Sheet1!$B$3:$G$3</c:f>
              <c:numCache>
                <c:ptCount val="6"/>
                <c:pt idx="0">
                  <c:v>-0.040000</c:v>
                </c:pt>
                <c:pt idx="1">
                  <c:v>-0.035400</c:v>
                </c:pt>
                <c:pt idx="2">
                  <c:v>0.004400</c:v>
                </c:pt>
                <c:pt idx="3">
                  <c:v>0.036100</c:v>
                </c:pt>
                <c:pt idx="4">
                  <c:v>0.121900</c:v>
                </c:pt>
                <c:pt idx="5">
                  <c:v>0.185800</c:v>
                </c:pt>
              </c:numCache>
            </c:numRef>
          </c:val>
          <c:smooth val="1"/>
        </c:ser>
        <c:marker val="1"/>
        <c:axId val="2094734552"/>
        <c:axId val="2094734553"/>
      </c:line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rgbClr val="000000"/>
            </a:solidFill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3"/>
        <c:crosses val="autoZero"/>
        <c:auto val="1"/>
        <c:lblAlgn val="ctr"/>
        <c:noMultiLvlLbl val="1"/>
      </c:catAx>
      <c:valAx>
        <c:axId val="2094734553"/>
        <c:scaling>
          <c:orientation val="minMax"/>
        </c:scaling>
        <c:delete val="0"/>
        <c:axPos val="l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#,##0%" sourceLinked="0"/>
        <c:majorTickMark val="none"/>
        <c:minorTickMark val="none"/>
        <c:tickLblPos val="nextTo"/>
        <c:spPr>
          <a:ln w="12700" cap="flat">
            <a:noFill/>
            <a:prstDash val="solid"/>
            <a:miter lim="400000"/>
          </a:ln>
        </c:spPr>
        <c:txPr>
          <a:bodyPr rot="0"/>
          <a:lstStyle/>
          <a:p>
            <a:pPr>
              <a:defRPr b="0" i="0" strike="noStrike" sz="2200" u="none">
                <a:solidFill>
                  <a:srgbClr val="000000"/>
                </a:solidFill>
                <a:latin typeface="Helvetica Neue"/>
              </a:defRPr>
            </a:pPr>
          </a:p>
        </c:txPr>
        <c:crossAx val="2094734552"/>
        <c:crosses val="autoZero"/>
        <c:crossBetween val="midCat"/>
        <c:majorUnit val="0.0625"/>
        <c:minorUnit val="0.03125"/>
      </c:valAx>
      <c:spPr>
        <a:noFill/>
        <a:ln w="12700" cap="flat">
          <a:noFill/>
          <a:miter lim="400000"/>
        </a:ln>
        <a:effectLst/>
      </c:spPr>
    </c:plotArea>
    <c:legend>
      <c:legendPos val="t"/>
      <c:layout>
        <c:manualLayout>
          <c:xMode val="edge"/>
          <c:yMode val="edge"/>
          <c:x val="0.0749055"/>
          <c:y val="0"/>
          <c:w val="0.808831"/>
          <c:h val="0.0627247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2400" u="none">
              <a:solidFill>
                <a:srgbClr val="000000"/>
              </a:solidFill>
              <a:latin typeface="Helvetica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4" name="Shape 17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4833937" y="7090171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4833937" y="8947546"/>
            <a:ext cx="14716126" cy="64770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4833937" y="5997575"/>
            <a:ext cx="14716126" cy="8636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6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1712269" y="0"/>
            <a:ext cx="20959463" cy="1398389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Trinity-Logo-small.jpg" descr="Trinity-Logo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289" y="11577474"/>
            <a:ext cx="1904155" cy="1904156"/>
          </a:xfrm>
          <a:prstGeom prst="rect">
            <a:avLst/>
          </a:prstGeom>
          <a:ln w="12700">
            <a:miter lim="400000"/>
          </a:ln>
        </p:spPr>
      </p:pic>
      <p:sp>
        <p:nvSpPr>
          <p:cNvPr id="11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19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latin typeface="Helvetica"/>
                <a:ea typeface="Helvetica"/>
                <a:cs typeface="Helvetica"/>
                <a:sym typeface="Helvetic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1935767" y="13010554"/>
            <a:ext cx="494607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/>
          <a:lstStyle>
            <a:lvl1pPr marL="617361" indent="-617361">
              <a:buSzPct val="75000"/>
              <a:defRPr sz="5000">
                <a:latin typeface="Trebuchet MS"/>
                <a:ea typeface="Trebuchet MS"/>
                <a:cs typeface="Trebuchet MS"/>
                <a:sym typeface="Trebuchet MS"/>
              </a:defRPr>
            </a:lvl1pPr>
            <a:lvl2pPr marL="1061861" indent="-617361">
              <a:buSzPct val="75000"/>
              <a:defRPr sz="5000">
                <a:latin typeface="Trebuchet MS"/>
                <a:ea typeface="Trebuchet MS"/>
                <a:cs typeface="Trebuchet MS"/>
                <a:sym typeface="Trebuchet MS"/>
              </a:defRPr>
            </a:lvl2pPr>
            <a:lvl3pPr marL="1506361" indent="-617361">
              <a:buSzPct val="75000"/>
              <a:defRPr sz="5000">
                <a:latin typeface="Trebuchet MS"/>
                <a:ea typeface="Trebuchet MS"/>
                <a:cs typeface="Trebuchet MS"/>
                <a:sym typeface="Trebuchet MS"/>
              </a:defRPr>
            </a:lvl3pPr>
            <a:lvl4pPr marL="1950861" indent="-617361">
              <a:buSzPct val="75000"/>
              <a:defRPr sz="5000">
                <a:latin typeface="Trebuchet MS"/>
                <a:ea typeface="Trebuchet MS"/>
                <a:cs typeface="Trebuchet MS"/>
                <a:sym typeface="Trebuchet MS"/>
              </a:defRPr>
            </a:lvl4pPr>
            <a:lvl5pPr marL="2395361" indent="-617361">
              <a:buSzPct val="75000"/>
              <a:defRPr sz="5000"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29" name="Trinity-Logo-small.jpg" descr="Trinity-Logo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00775" y="11532774"/>
            <a:ext cx="1904155" cy="1904155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lide Number"/>
          <p:cNvSpPr txBox="1"/>
          <p:nvPr>
            <p:ph type="sldNum" sz="quarter" idx="2"/>
          </p:nvPr>
        </p:nvSpPr>
        <p:spPr>
          <a:xfrm>
            <a:off x="11935767" y="13010554"/>
            <a:ext cx="494607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–Donald A. McGavran"/>
          <p:cNvSpPr txBox="1"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–Donald A. McGavran</a:t>
            </a:r>
          </a:p>
        </p:txBody>
      </p:sp>
      <p:sp>
        <p:nvSpPr>
          <p:cNvPr id="138" name="“Insert quote here”"/>
          <p:cNvSpPr txBox="1"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5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“Insert quote here” </a:t>
            </a:r>
          </a:p>
        </p:txBody>
      </p:sp>
      <p:pic>
        <p:nvPicPr>
          <p:cNvPr id="139" name="Three-color-logo-small.jpg" descr="Three-color-logo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03640" y="11955177"/>
            <a:ext cx="1589485" cy="1589485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lide Number"/>
          <p:cNvSpPr txBox="1"/>
          <p:nvPr>
            <p:ph type="sldNum" sz="quarter" idx="2"/>
          </p:nvPr>
        </p:nvSpPr>
        <p:spPr>
          <a:xfrm>
            <a:off x="11935767" y="13010554"/>
            <a:ext cx="494607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 Text"/>
          <p:cNvSpPr txBox="1"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>
            <a:lvl1pPr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8" name="Body Level One…"/>
          <p:cNvSpPr txBox="1"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indent="228600" algn="ctr">
              <a:spcBef>
                <a:spcPts val="0"/>
              </a:spcBef>
              <a:buSzTx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indent="457200" algn="ctr">
              <a:spcBef>
                <a:spcPts val="0"/>
              </a:spcBef>
              <a:buSzTx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indent="685800" algn="ctr">
              <a:spcBef>
                <a:spcPts val="0"/>
              </a:spcBef>
              <a:buSzTx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indent="914400" algn="ctr">
              <a:spcBef>
                <a:spcPts val="0"/>
              </a:spcBef>
              <a:buSzTx/>
              <a:buNone/>
              <a:defRPr>
                <a:latin typeface="Trebuchet MS"/>
                <a:ea typeface="Trebuchet MS"/>
                <a:cs typeface="Trebuchet MS"/>
                <a:sym typeface="Trebuchet M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49" name="Three-color-logo-small.jpg" descr="Three-color-logo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72051" y="411114"/>
            <a:ext cx="2382204" cy="2382204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lide Number"/>
          <p:cNvSpPr txBox="1"/>
          <p:nvPr>
            <p:ph type="sldNum" sz="quarter" idx="2"/>
          </p:nvPr>
        </p:nvSpPr>
        <p:spPr>
          <a:xfrm>
            <a:off x="11935767" y="13010554"/>
            <a:ext cx="494607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"/>
          <p:cNvSpPr txBox="1"/>
          <p:nvPr>
            <p:ph type="sldNum" sz="quarter" idx="2"/>
          </p:nvPr>
        </p:nvSpPr>
        <p:spPr>
          <a:xfrm>
            <a:off x="11935767" y="13010554"/>
            <a:ext cx="494607" cy="511176"/>
          </a:xfrm>
          <a:prstGeom prst="rect">
            <a:avLst/>
          </a:prstGeom>
        </p:spPr>
        <p:txBody>
          <a:bodyPr/>
          <a:lstStyle>
            <a:lvl1pPr defTabSz="584200">
              <a:defRPr sz="24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Aufzäh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itle Text"/>
          <p:cNvSpPr txBox="1"/>
          <p:nvPr>
            <p:ph type="title"/>
          </p:nvPr>
        </p:nvSpPr>
        <p:spPr>
          <a:xfrm>
            <a:off x="4387453" y="625078"/>
            <a:ext cx="15609094" cy="3036094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5" name="Body Level One…"/>
          <p:cNvSpPr txBox="1"/>
          <p:nvPr>
            <p:ph type="body" idx="1"/>
          </p:nvPr>
        </p:nvSpPr>
        <p:spPr>
          <a:xfrm>
            <a:off x="4387453" y="3661171"/>
            <a:ext cx="15609094" cy="8840392"/>
          </a:xfrm>
          <a:prstGeom prst="rect">
            <a:avLst/>
          </a:prstGeom>
        </p:spPr>
        <p:txBody>
          <a:bodyPr/>
          <a:lstStyle>
            <a:lvl1pPr marL="617361" indent="-617361">
              <a:buSzPct val="75000"/>
              <a:defRPr sz="5000">
                <a:latin typeface="Gill Sans"/>
                <a:ea typeface="Gill Sans"/>
                <a:cs typeface="Gill Sans"/>
                <a:sym typeface="Gill Sans"/>
              </a:defRPr>
            </a:lvl1pPr>
            <a:lvl2pPr marL="1061861" indent="-617361">
              <a:buSzPct val="75000"/>
              <a:defRPr sz="5000">
                <a:latin typeface="Gill Sans"/>
                <a:ea typeface="Gill Sans"/>
                <a:cs typeface="Gill Sans"/>
                <a:sym typeface="Gill Sans"/>
              </a:defRPr>
            </a:lvl2pPr>
            <a:lvl3pPr marL="1506361" indent="-617361">
              <a:buSzPct val="75000"/>
              <a:defRPr sz="5000">
                <a:latin typeface="Gill Sans"/>
                <a:ea typeface="Gill Sans"/>
                <a:cs typeface="Gill Sans"/>
                <a:sym typeface="Gill Sans"/>
              </a:defRPr>
            </a:lvl3pPr>
            <a:lvl4pPr marL="1950861" indent="-617361">
              <a:buSzPct val="75000"/>
              <a:defRPr sz="5000">
                <a:latin typeface="Gill Sans"/>
                <a:ea typeface="Gill Sans"/>
                <a:cs typeface="Gill Sans"/>
                <a:sym typeface="Gill Sans"/>
              </a:defRPr>
            </a:lvl4pPr>
            <a:lvl5pPr marL="2395361" indent="-617361">
              <a:buSzPct val="75000"/>
              <a:defRPr sz="5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6" name="Trinity-Logo-small.jpg" descr="Trinity-Logo-smal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200775" y="11532774"/>
            <a:ext cx="1904155" cy="1904155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Slide Number"/>
          <p:cNvSpPr txBox="1"/>
          <p:nvPr>
            <p:ph type="sldNum" sz="quarter" idx="2"/>
          </p:nvPr>
        </p:nvSpPr>
        <p:spPr>
          <a:xfrm>
            <a:off x="11935814" y="13010554"/>
            <a:ext cx="494513" cy="511176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29062" y="406546"/>
            <a:ext cx="13716003" cy="914876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4833937" y="11465718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idx="13"/>
          </p:nvPr>
        </p:nvSpPr>
        <p:spPr>
          <a:xfrm>
            <a:off x="6231433" y="863203"/>
            <a:ext cx="17439681" cy="1162645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4387453" y="6643687"/>
            <a:ext cx="7500938" cy="578643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200"/>
            </a:lvl1pPr>
            <a:lvl2pPr marL="0" indent="228600" algn="ctr">
              <a:spcBef>
                <a:spcPts val="0"/>
              </a:spcBef>
              <a:buSzTx/>
              <a:buNone/>
              <a:defRPr sz="5200"/>
            </a:lvl2pPr>
            <a:lvl3pPr marL="0" indent="457200" algn="ctr">
              <a:spcBef>
                <a:spcPts val="0"/>
              </a:spcBef>
              <a:buSzTx/>
              <a:buNone/>
              <a:defRPr sz="5200"/>
            </a:lvl3pPr>
            <a:lvl4pPr marL="0" indent="685800" algn="ctr">
              <a:spcBef>
                <a:spcPts val="0"/>
              </a:spcBef>
              <a:buSzTx/>
              <a:buNone/>
              <a:defRPr sz="5200"/>
            </a:lvl4pPr>
            <a:lvl5pPr marL="0" indent="914400" algn="ctr">
              <a:spcBef>
                <a:spcPts val="0"/>
              </a:spcBef>
              <a:buSzTx/>
              <a:buNone/>
              <a:defRPr sz="5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8794253" y="3637358"/>
            <a:ext cx="13260587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151164" indent="-465364">
              <a:spcBef>
                <a:spcPts val="4500"/>
              </a:spcBef>
              <a:defRPr sz="3800"/>
            </a:lvl3pPr>
            <a:lvl4pPr marL="1494064" indent="-465364">
              <a:spcBef>
                <a:spcPts val="4500"/>
              </a:spcBef>
              <a:defRPr sz="3800"/>
            </a:lvl4pPr>
            <a:lvl5pPr marL="18369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11954061" y="13073062"/>
            <a:ext cx="466353" cy="473076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2442031" y="7072312"/>
            <a:ext cx="8514489" cy="567928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2192000" y="1250156"/>
            <a:ext cx="8251032" cy="55006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-291704" y="1250156"/>
            <a:ext cx="16850320" cy="1123354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4103" y="13073062"/>
            <a:ext cx="466269" cy="477953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b="0" sz="22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11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055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500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944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389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833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278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7226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167187" marR="0" indent="-611187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2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hyperlink" Target="http://3colorworld.org/etests" TargetMode="Externa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Relationship Id="rId3" Type="http://schemas.openxmlformats.org/officeDocument/2006/relationships/image" Target="../media/image19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20.png"/><Relationship Id="rId8" Type="http://schemas.openxmlformats.org/officeDocument/2006/relationships/image" Target="../media/image21.png"/><Relationship Id="rId9" Type="http://schemas.openxmlformats.org/officeDocument/2006/relationships/image" Target="../media/image22.png"/><Relationship Id="rId10" Type="http://schemas.openxmlformats.org/officeDocument/2006/relationships/image" Target="../media/image17.png"/><Relationship Id="rId11" Type="http://schemas.openxmlformats.org/officeDocument/2006/relationships/image" Target="../media/image23.png"/><Relationship Id="rId12" Type="http://schemas.openxmlformats.org/officeDocument/2006/relationships/image" Target="../media/image24.png"/><Relationship Id="rId13" Type="http://schemas.openxmlformats.org/officeDocument/2006/relationships/image" Target="../media/image25.png"/><Relationship Id="rId14" Type="http://schemas.openxmlformats.org/officeDocument/2006/relationships/image" Target="../media/image26.png"/><Relationship Id="rId15" Type="http://schemas.openxmlformats.org/officeDocument/2006/relationships/hyperlink" Target="http://myoikos.life" TargetMode="External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chart" Target="../charts/chart1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Adam Johnstone — NCD International"/>
          <p:cNvSpPr txBox="1"/>
          <p:nvPr/>
        </p:nvSpPr>
        <p:spPr>
          <a:xfrm>
            <a:off x="2428774" y="12104699"/>
            <a:ext cx="14922715" cy="84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lnSpc>
                <a:spcPct val="70000"/>
              </a:lnSpc>
              <a:defRPr b="0" sz="4800">
                <a:solidFill>
                  <a:srgbClr val="424242"/>
                </a:solidFill>
              </a:defRPr>
            </a:lvl1pPr>
          </a:lstStyle>
          <a:p>
            <a:pPr/>
            <a:r>
              <a:t>Adam Johnstone — NCD International</a:t>
            </a:r>
          </a:p>
        </p:txBody>
      </p:sp>
      <p:sp>
        <p:nvSpPr>
          <p:cNvPr id="177" name="Let’s speak honestly about the church…"/>
          <p:cNvSpPr txBox="1"/>
          <p:nvPr/>
        </p:nvSpPr>
        <p:spPr>
          <a:xfrm>
            <a:off x="1700935" y="3451542"/>
            <a:ext cx="20982130" cy="6812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80000"/>
              </a:lnSpc>
              <a:defRPr b="0" sz="14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Let’s speak honestly about the church</a:t>
            </a:r>
            <a:endParaRPr b="1"/>
          </a:p>
          <a:p>
            <a:pPr defTabSz="584200">
              <a:spcBef>
                <a:spcPts val="3600"/>
              </a:spcBef>
              <a:defRPr b="0" sz="9600">
                <a:solidFill>
                  <a:srgbClr val="79797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Representing reality in a world of</a:t>
            </a:r>
            <a:br/>
            <a:r>
              <a:t>fake news and foggy language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01243" y="485235"/>
            <a:ext cx="11181514" cy="12735210"/>
          </a:xfrm>
          <a:prstGeom prst="rect">
            <a:avLst/>
          </a:prstGeom>
          <a:ln w="12700">
            <a:miter lim="400000"/>
          </a:ln>
        </p:spPr>
      </p:pic>
      <p:sp>
        <p:nvSpPr>
          <p:cNvPr id="214" name="Inward AND outward realities must be addressed in church life"/>
          <p:cNvSpPr txBox="1"/>
          <p:nvPr/>
        </p:nvSpPr>
        <p:spPr>
          <a:xfrm>
            <a:off x="346801" y="401589"/>
            <a:ext cx="6956835" cy="364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Inward AND outward realities must be addressed in church life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he realities behind hope…"/>
          <p:cNvSpPr txBox="1"/>
          <p:nvPr/>
        </p:nvSpPr>
        <p:spPr>
          <a:xfrm>
            <a:off x="836833" y="4557712"/>
            <a:ext cx="22710335" cy="46005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785937" indent="-1785937" algn="l" defTabSz="584200">
              <a:spcBef>
                <a:spcPts val="1800"/>
              </a:spcBef>
              <a:buSzPct val="100000"/>
              <a:buAutoNum type="arabicPeriod" startAt="1"/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The realities behind hope</a:t>
            </a:r>
          </a:p>
          <a:p>
            <a:pPr marL="1785937" indent="-1785937" algn="l" defTabSz="584200">
              <a:spcBef>
                <a:spcPts val="1800"/>
              </a:spcBef>
              <a:buSzPct val="100000"/>
              <a:buAutoNum type="arabicPeriod" startAt="1"/>
              <a:defRPr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realities of sickness and health</a:t>
            </a:r>
          </a:p>
          <a:p>
            <a:pPr marL="1785937" indent="-1785937" algn="l" defTabSz="584200">
              <a:spcBef>
                <a:spcPts val="1800"/>
              </a:spcBef>
              <a:buSzPct val="100000"/>
              <a:buAutoNum type="arabicPeriod" startAt="1"/>
              <a:defRPr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Inward and outward realities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Models"/>
          <p:cNvSpPr txBox="1"/>
          <p:nvPr/>
        </p:nvSpPr>
        <p:spPr>
          <a:xfrm>
            <a:off x="855266" y="2727630"/>
            <a:ext cx="3103266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Models</a:t>
            </a:r>
          </a:p>
        </p:txBody>
      </p:sp>
      <p:grpSp>
        <p:nvGrpSpPr>
          <p:cNvPr id="222" name="Group"/>
          <p:cNvGrpSpPr/>
          <p:nvPr/>
        </p:nvGrpSpPr>
        <p:grpSpPr>
          <a:xfrm>
            <a:off x="3337704" y="6730044"/>
            <a:ext cx="22134971" cy="7112956"/>
            <a:chOff x="0" y="0"/>
            <a:chExt cx="22134969" cy="7112954"/>
          </a:xfrm>
        </p:grpSpPr>
        <p:pic>
          <p:nvPicPr>
            <p:cNvPr id="219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32430" r="0" b="34722"/>
            <a:stretch>
              <a:fillRect/>
            </a:stretch>
          </p:blipFill>
          <p:spPr>
            <a:xfrm>
              <a:off x="0" y="508954"/>
              <a:ext cx="22134970" cy="51378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0" name="Rectangle"/>
            <p:cNvSpPr/>
            <p:nvPr/>
          </p:nvSpPr>
          <p:spPr>
            <a:xfrm>
              <a:off x="15547731" y="0"/>
              <a:ext cx="5262382" cy="276711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pic>
          <p:nvPicPr>
            <p:cNvPr id="221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82399" r="0" b="8075"/>
            <a:stretch>
              <a:fillRect/>
            </a:stretch>
          </p:blipFill>
          <p:spPr>
            <a:xfrm>
              <a:off x="0" y="5623045"/>
              <a:ext cx="22134970" cy="14899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" name="Principles"/>
          <p:cNvSpPr txBox="1"/>
          <p:nvPr/>
        </p:nvSpPr>
        <p:spPr>
          <a:xfrm>
            <a:off x="347774" y="9405715"/>
            <a:ext cx="4119464" cy="1235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7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Principles</a:t>
            </a:r>
          </a:p>
        </p:txBody>
      </p:sp>
      <p:sp>
        <p:nvSpPr>
          <p:cNvPr id="224" name="The model layer must complement and bring to life the principle layer."/>
          <p:cNvSpPr txBox="1"/>
          <p:nvPr/>
        </p:nvSpPr>
        <p:spPr>
          <a:xfrm>
            <a:off x="15607433" y="916628"/>
            <a:ext cx="8123921" cy="441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r">
              <a:defRPr b="0" sz="7200">
                <a:solidFill>
                  <a:srgbClr val="424242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model layer must </a:t>
            </a:r>
            <a:r>
              <a:rPr b="1" i="1"/>
              <a:t>complement</a:t>
            </a:r>
            <a:r>
              <a:t> and </a:t>
            </a:r>
            <a:r>
              <a:rPr b="1" i="1"/>
              <a:t>bring to life</a:t>
            </a:r>
            <a:r>
              <a:t> the principle layer.</a:t>
            </a:r>
          </a:p>
        </p:txBody>
      </p:sp>
      <p:grpSp>
        <p:nvGrpSpPr>
          <p:cNvPr id="234" name="Group"/>
          <p:cNvGrpSpPr/>
          <p:nvPr/>
        </p:nvGrpSpPr>
        <p:grpSpPr>
          <a:xfrm>
            <a:off x="0" y="5394138"/>
            <a:ext cx="24384001" cy="2059063"/>
            <a:chOff x="0" y="0"/>
            <a:chExt cx="24384000" cy="2059061"/>
          </a:xfrm>
        </p:grpSpPr>
        <p:sp>
          <p:nvSpPr>
            <p:cNvPr id="225" name="Rectangle"/>
            <p:cNvSpPr/>
            <p:nvPr/>
          </p:nvSpPr>
          <p:spPr>
            <a:xfrm>
              <a:off x="0" y="1289873"/>
              <a:ext cx="24384000" cy="769189"/>
            </a:xfrm>
            <a:prstGeom prst="rect">
              <a:avLst/>
            </a:prstGeom>
            <a:solidFill>
              <a:srgbClr val="000000">
                <a:alpha val="1022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>
                  <a:solidFill>
                    <a:srgbClr val="424242"/>
                  </a:solidFill>
                  <a:latin typeface="Helvetica"/>
                  <a:ea typeface="Helvetica"/>
                  <a:cs typeface="Helvetica"/>
                  <a:sym typeface="Helvetica"/>
                </a:defRPr>
              </a:pPr>
            </a:p>
          </p:txBody>
        </p:sp>
        <p:sp>
          <p:nvSpPr>
            <p:cNvPr id="226" name="Arrow"/>
            <p:cNvSpPr/>
            <p:nvPr/>
          </p:nvSpPr>
          <p:spPr>
            <a:xfrm rot="16196622">
              <a:off x="4658315" y="26330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7" name="Arrow"/>
            <p:cNvSpPr/>
            <p:nvPr/>
          </p:nvSpPr>
          <p:spPr>
            <a:xfrm rot="16196622">
              <a:off x="7176780" y="623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8" name="Arrow"/>
            <p:cNvSpPr/>
            <p:nvPr/>
          </p:nvSpPr>
          <p:spPr>
            <a:xfrm rot="16196622">
              <a:off x="9695245" y="623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29" name="Arrow"/>
            <p:cNvSpPr/>
            <p:nvPr/>
          </p:nvSpPr>
          <p:spPr>
            <a:xfrm rot="16196622">
              <a:off x="12191824" y="623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0" name="Arrow"/>
            <p:cNvSpPr/>
            <p:nvPr/>
          </p:nvSpPr>
          <p:spPr>
            <a:xfrm rot="16196622">
              <a:off x="14688404" y="623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1" name="Arrow"/>
            <p:cNvSpPr/>
            <p:nvPr/>
          </p:nvSpPr>
          <p:spPr>
            <a:xfrm rot="16196622">
              <a:off x="17184983" y="26330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2" name="Arrow"/>
            <p:cNvSpPr/>
            <p:nvPr/>
          </p:nvSpPr>
          <p:spPr>
            <a:xfrm rot="16196622">
              <a:off x="19681563" y="26330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  <p:sp>
          <p:nvSpPr>
            <p:cNvPr id="233" name="Arrow"/>
            <p:cNvSpPr/>
            <p:nvPr/>
          </p:nvSpPr>
          <p:spPr>
            <a:xfrm rot="16196622">
              <a:off x="22200027" y="26330"/>
              <a:ext cx="1270001" cy="1270001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rgbClr val="000000">
                <a:alpha val="10004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b="0" sz="30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</a:p>
          </p:txBody>
        </p:sp>
      </p:grpSp>
      <p:sp>
        <p:nvSpPr>
          <p:cNvPr id="235" name="Programs"/>
          <p:cNvSpPr txBox="1"/>
          <p:nvPr/>
        </p:nvSpPr>
        <p:spPr>
          <a:xfrm>
            <a:off x="4217115" y="943715"/>
            <a:ext cx="4254710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Programs</a:t>
            </a:r>
          </a:p>
        </p:txBody>
      </p:sp>
      <p:sp>
        <p:nvSpPr>
          <p:cNvPr id="236" name="Strategies"/>
          <p:cNvSpPr txBox="1"/>
          <p:nvPr/>
        </p:nvSpPr>
        <p:spPr>
          <a:xfrm>
            <a:off x="5759815" y="2058716"/>
            <a:ext cx="4254709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Strategies</a:t>
            </a:r>
          </a:p>
        </p:txBody>
      </p:sp>
      <p:sp>
        <p:nvSpPr>
          <p:cNvPr id="237" name="Action plans"/>
          <p:cNvSpPr txBox="1"/>
          <p:nvPr/>
        </p:nvSpPr>
        <p:spPr>
          <a:xfrm>
            <a:off x="4827304" y="3173717"/>
            <a:ext cx="4254710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Action plans</a:t>
            </a:r>
          </a:p>
        </p:txBody>
      </p:sp>
      <p:sp>
        <p:nvSpPr>
          <p:cNvPr id="238" name="Intensives"/>
          <p:cNvSpPr txBox="1"/>
          <p:nvPr/>
        </p:nvSpPr>
        <p:spPr>
          <a:xfrm>
            <a:off x="9558466" y="1774850"/>
            <a:ext cx="4254710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Intensives</a:t>
            </a:r>
          </a:p>
        </p:txBody>
      </p:sp>
      <p:sp>
        <p:nvSpPr>
          <p:cNvPr id="239" name="Retreats"/>
          <p:cNvSpPr txBox="1"/>
          <p:nvPr/>
        </p:nvSpPr>
        <p:spPr>
          <a:xfrm>
            <a:off x="9082013" y="4146817"/>
            <a:ext cx="4254709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Retreats</a:t>
            </a:r>
          </a:p>
        </p:txBody>
      </p:sp>
      <p:sp>
        <p:nvSpPr>
          <p:cNvPr id="240" name="Training materials"/>
          <p:cNvSpPr txBox="1"/>
          <p:nvPr/>
        </p:nvSpPr>
        <p:spPr>
          <a:xfrm>
            <a:off x="9082013" y="92498"/>
            <a:ext cx="5697341" cy="184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Training materials</a:t>
            </a:r>
          </a:p>
        </p:txBody>
      </p:sp>
      <p:sp>
        <p:nvSpPr>
          <p:cNvPr id="241" name="College Curriculums"/>
          <p:cNvSpPr txBox="1"/>
          <p:nvPr/>
        </p:nvSpPr>
        <p:spPr>
          <a:xfrm>
            <a:off x="10279781" y="2546001"/>
            <a:ext cx="6113881" cy="1844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College Curriculums</a:t>
            </a:r>
          </a:p>
        </p:txBody>
      </p:sp>
      <p:sp>
        <p:nvSpPr>
          <p:cNvPr id="242" name="Manuals"/>
          <p:cNvSpPr txBox="1"/>
          <p:nvPr/>
        </p:nvSpPr>
        <p:spPr>
          <a:xfrm>
            <a:off x="5303757" y="4248368"/>
            <a:ext cx="4254710" cy="993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i="1" sz="5600">
                <a:solidFill>
                  <a:srgbClr val="9411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Manuals</a:t>
            </a:r>
          </a:p>
        </p:txBody>
      </p:sp>
      <p:sp>
        <p:nvSpPr>
          <p:cNvPr id="243" name="The principles will crush you if you defy them!"/>
          <p:cNvSpPr txBox="1"/>
          <p:nvPr/>
        </p:nvSpPr>
        <p:spPr>
          <a:xfrm>
            <a:off x="10945702" y="7457135"/>
            <a:ext cx="12543478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r">
              <a:defRPr b="0" sz="7200">
                <a:solidFill>
                  <a:srgbClr val="424242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principles will crush you if you defy them!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7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Class="entr" nodeType="with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Class="entr" nodeType="with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3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Class="entr" nodeType="with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Class="entr" nodeType="with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Class="entr" nodeType="after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4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Class="entr" nodeType="with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8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Class="entr" nodeType="after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Class="entr" nodeType="with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Class="entr" nodeType="after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Class="entr" nodeType="with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Class="entr" nodeType="after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Class="entr" nodeType="withEffect" presetSubtype="16" presetID="23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Class="entr" nodeType="click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1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4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Class="entr" nodeType="withEffect" presetSubtype="2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5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Class="entr" nodeType="clickEffect" presetSubtype="4" presetID="7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1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Class="entr" nodeType="click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7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22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Class="entr" nodeType="withEffect" presetSubtype="2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2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35" grpId="3"/>
      <p:bldP build="p" bldLvl="1" animBg="1" rev="0" advAuto="0" spid="238" grpId="6"/>
      <p:bldP build="p" bldLvl="1" animBg="1" rev="0" advAuto="0" spid="243" grpId="11"/>
      <p:bldP build="whole" bldLvl="1" animBg="1" rev="0" advAuto="0" spid="218" grpId="2"/>
      <p:bldP build="whole" bldLvl="1" animBg="1" rev="0" advAuto="0" spid="222" grpId="1"/>
      <p:bldP build="p" bldLvl="1" animBg="1" rev="0" advAuto="0" spid="224" grpId="13"/>
      <p:bldP build="p" bldLvl="1" animBg="1" rev="0" advAuto="0" spid="237" grpId="4"/>
      <p:bldP build="p" bldLvl="1" animBg="1" rev="0" advAuto="0" spid="236" grpId="5"/>
      <p:bldP build="p" bldLvl="1" animBg="1" rev="0" advAuto="0" spid="240" grpId="8"/>
      <p:bldP build="p" bldLvl="1" animBg="1" rev="0" advAuto="0" spid="241" grpId="9"/>
      <p:bldP build="whole" bldLvl="1" animBg="1" rev="0" advAuto="0" spid="234" grpId="12"/>
      <p:bldP build="p" bldLvl="1" animBg="1" rev="0" advAuto="0" spid="242" grpId="10"/>
      <p:bldP build="p" bldLvl="1" animBg="1" rev="0" advAuto="0" spid="239" grpId="7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3590" y="-621963"/>
            <a:ext cx="14959926" cy="14959926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NCD Survey Process"/>
          <p:cNvSpPr txBox="1"/>
          <p:nvPr/>
        </p:nvSpPr>
        <p:spPr>
          <a:xfrm>
            <a:off x="15316476" y="5472112"/>
            <a:ext cx="4154154" cy="2771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NCD Survey Process</a:t>
            </a:r>
          </a:p>
        </p:txBody>
      </p:sp>
      <p:sp>
        <p:nvSpPr>
          <p:cNvPr id="247" name="Complete surveys"/>
          <p:cNvSpPr txBox="1"/>
          <p:nvPr/>
        </p:nvSpPr>
        <p:spPr>
          <a:xfrm>
            <a:off x="12479645" y="4309718"/>
            <a:ext cx="3174992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Complete surveys</a:t>
            </a:r>
          </a:p>
        </p:txBody>
      </p:sp>
      <p:sp>
        <p:nvSpPr>
          <p:cNvPr id="248" name="Calculate results"/>
          <p:cNvSpPr txBox="1"/>
          <p:nvPr/>
        </p:nvSpPr>
        <p:spPr>
          <a:xfrm>
            <a:off x="15806057" y="1911081"/>
            <a:ext cx="3174992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Calculate results</a:t>
            </a:r>
          </a:p>
        </p:txBody>
      </p:sp>
      <p:sp>
        <p:nvSpPr>
          <p:cNvPr id="249" name="Understand results"/>
          <p:cNvSpPr txBox="1"/>
          <p:nvPr/>
        </p:nvSpPr>
        <p:spPr>
          <a:xfrm>
            <a:off x="18990087" y="4309718"/>
            <a:ext cx="3174992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Understand results</a:t>
            </a:r>
          </a:p>
        </p:txBody>
      </p:sp>
      <p:sp>
        <p:nvSpPr>
          <p:cNvPr id="250" name="Apply minimum factor principle"/>
          <p:cNvSpPr txBox="1"/>
          <p:nvPr/>
        </p:nvSpPr>
        <p:spPr>
          <a:xfrm>
            <a:off x="18990087" y="7654806"/>
            <a:ext cx="3174992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Apply minimum factor principle</a:t>
            </a:r>
          </a:p>
        </p:txBody>
      </p:sp>
      <p:sp>
        <p:nvSpPr>
          <p:cNvPr id="251" name="Sacrifice: An act of giving up something valued for the sake of something else regarded as more important or worthy."/>
          <p:cNvSpPr txBox="1"/>
          <p:nvPr/>
        </p:nvSpPr>
        <p:spPr>
          <a:xfrm>
            <a:off x="511929" y="452246"/>
            <a:ext cx="10243390" cy="452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Sacrifice:</a:t>
            </a:r>
            <a:r>
              <a:rPr b="0"/>
              <a:t> An act of giving up something valued for the sake of something else regarded as more important or worthy.</a:t>
            </a:r>
          </a:p>
        </p:txBody>
      </p:sp>
      <p:sp>
        <p:nvSpPr>
          <p:cNvPr id="252" name="“For the joy set before him he endured the cross”"/>
          <p:cNvSpPr txBox="1"/>
          <p:nvPr/>
        </p:nvSpPr>
        <p:spPr>
          <a:xfrm>
            <a:off x="511929" y="5910262"/>
            <a:ext cx="10243390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defRPr i="1"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“For the joy set before him he endured the cross”</a:t>
            </a:r>
          </a:p>
        </p:txBody>
      </p:sp>
      <p:sp>
        <p:nvSpPr>
          <p:cNvPr id="253" name="Do priority stuff"/>
          <p:cNvSpPr txBox="1"/>
          <p:nvPr/>
        </p:nvSpPr>
        <p:spPr>
          <a:xfrm>
            <a:off x="15805997" y="10627007"/>
            <a:ext cx="31749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Do priority stuff</a:t>
            </a:r>
          </a:p>
        </p:txBody>
      </p:sp>
      <p:sp>
        <p:nvSpPr>
          <p:cNvPr id="254" name="Allow God and others to do more stuff"/>
          <p:cNvSpPr txBox="1"/>
          <p:nvPr/>
        </p:nvSpPr>
        <p:spPr>
          <a:xfrm>
            <a:off x="12479645" y="7921506"/>
            <a:ext cx="3174992" cy="174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Allow God and others to do more stuff</a:t>
            </a:r>
          </a:p>
        </p:txBody>
      </p:sp>
      <p:sp>
        <p:nvSpPr>
          <p:cNvPr id="255" name="“Whoever loses their life for my sake will find it”"/>
          <p:cNvSpPr txBox="1"/>
          <p:nvPr/>
        </p:nvSpPr>
        <p:spPr>
          <a:xfrm>
            <a:off x="511929" y="9141625"/>
            <a:ext cx="10243390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defRPr i="1"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“Whoever loses their life for my sake will find it”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sh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Class="entr" nodeType="after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Class="entr" nodeType="after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Class="entr" nodeType="afterEffect" presetSubtype="16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Class="entr" nodeType="afterEffect" presetSubtype="16" presetID="23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Class="entr" nodeType="afterEffect" presetSubtype="16" presetID="23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16" presetID="23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16" presetID="23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1"/>
      <p:bldP build="whole" bldLvl="1" animBg="1" rev="0" advAuto="0" spid="251" grpId="7"/>
      <p:bldP build="whole" bldLvl="1" animBg="1" rev="0" advAuto="0" spid="253" grpId="5"/>
      <p:bldP build="whole" bldLvl="1" animBg="1" rev="0" advAuto="0" spid="248" grpId="2"/>
      <p:bldP build="whole" bldLvl="1" animBg="1" rev="0" advAuto="0" spid="250" grpId="4"/>
      <p:bldP build="whole" bldLvl="1" animBg="1" rev="0" advAuto="0" spid="254" grpId="6"/>
      <p:bldP build="whole" bldLvl="1" animBg="1" rev="0" advAuto="0" spid="252" grpId="8"/>
      <p:bldP build="whole" bldLvl="1" animBg="1" rev="0" advAuto="0" spid="249" grpId="3"/>
      <p:bldP build="whole" bldLvl="1" animBg="1" rev="0" advAuto="0" spid="255" grpId="9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13590" y="-621963"/>
            <a:ext cx="14959926" cy="14959926"/>
          </a:xfrm>
          <a:prstGeom prst="rect">
            <a:avLst/>
          </a:prstGeom>
          <a:ln w="12700">
            <a:miter lim="400000"/>
          </a:ln>
        </p:spPr>
      </p:pic>
      <p:sp>
        <p:nvSpPr>
          <p:cNvPr id="258" name="NCD Survey Process"/>
          <p:cNvSpPr txBox="1"/>
          <p:nvPr/>
        </p:nvSpPr>
        <p:spPr>
          <a:xfrm>
            <a:off x="15316475" y="5472112"/>
            <a:ext cx="4154154" cy="2771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NCD Survey Process</a:t>
            </a:r>
          </a:p>
        </p:txBody>
      </p:sp>
      <p:sp>
        <p:nvSpPr>
          <p:cNvPr id="259" name="Complete surveys"/>
          <p:cNvSpPr txBox="1"/>
          <p:nvPr/>
        </p:nvSpPr>
        <p:spPr>
          <a:xfrm>
            <a:off x="12479646" y="4309718"/>
            <a:ext cx="3174992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Complete surveys</a:t>
            </a:r>
          </a:p>
        </p:txBody>
      </p:sp>
      <p:sp>
        <p:nvSpPr>
          <p:cNvPr id="260" name="Calculate results"/>
          <p:cNvSpPr txBox="1"/>
          <p:nvPr/>
        </p:nvSpPr>
        <p:spPr>
          <a:xfrm>
            <a:off x="15806056" y="1911081"/>
            <a:ext cx="3174993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Calculate results</a:t>
            </a:r>
          </a:p>
        </p:txBody>
      </p:sp>
      <p:sp>
        <p:nvSpPr>
          <p:cNvPr id="261" name="Understand results"/>
          <p:cNvSpPr txBox="1"/>
          <p:nvPr/>
        </p:nvSpPr>
        <p:spPr>
          <a:xfrm>
            <a:off x="18990087" y="4309718"/>
            <a:ext cx="3174992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Understand results</a:t>
            </a:r>
          </a:p>
        </p:txBody>
      </p:sp>
      <p:sp>
        <p:nvSpPr>
          <p:cNvPr id="262" name="Apply minimum factor principle"/>
          <p:cNvSpPr txBox="1"/>
          <p:nvPr/>
        </p:nvSpPr>
        <p:spPr>
          <a:xfrm>
            <a:off x="18990087" y="7654806"/>
            <a:ext cx="3174992" cy="2276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Apply minimum factor principle</a:t>
            </a:r>
          </a:p>
        </p:txBody>
      </p:sp>
      <p:sp>
        <p:nvSpPr>
          <p:cNvPr id="263" name="Applying the minimum factor principle is a call to sacrifice — to taking up your cross."/>
          <p:cNvSpPr txBox="1"/>
          <p:nvPr/>
        </p:nvSpPr>
        <p:spPr>
          <a:xfrm>
            <a:off x="277288" y="503189"/>
            <a:ext cx="10818867" cy="2771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Applying the minimum factor principle is a call to sacrifice — to taking up your cross.</a:t>
            </a:r>
          </a:p>
        </p:txBody>
      </p:sp>
      <p:sp>
        <p:nvSpPr>
          <p:cNvPr id="264" name="Do priority stuff"/>
          <p:cNvSpPr txBox="1"/>
          <p:nvPr/>
        </p:nvSpPr>
        <p:spPr>
          <a:xfrm>
            <a:off x="15805998" y="10627007"/>
            <a:ext cx="3174992" cy="1209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Do priority stuff</a:t>
            </a:r>
          </a:p>
        </p:txBody>
      </p:sp>
      <p:sp>
        <p:nvSpPr>
          <p:cNvPr id="265" name="Allow God and others to do more stuff"/>
          <p:cNvSpPr txBox="1"/>
          <p:nvPr/>
        </p:nvSpPr>
        <p:spPr>
          <a:xfrm>
            <a:off x="12479646" y="7921506"/>
            <a:ext cx="3174992" cy="1743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Allow God and others to do more stuff</a:t>
            </a:r>
          </a:p>
        </p:txBody>
      </p:sp>
      <p:sp>
        <p:nvSpPr>
          <p:cNvPr id="266" name="It is a means of putting aside irrational suffering in the church that is so often passed off as genuine sacrifice."/>
          <p:cNvSpPr txBox="1"/>
          <p:nvPr/>
        </p:nvSpPr>
        <p:spPr>
          <a:xfrm>
            <a:off x="277288" y="4140598"/>
            <a:ext cx="10818867" cy="3648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It is a means of putting aside irrational suffering in the church that is so often passed off as genuine sacrifice.</a:t>
            </a:r>
          </a:p>
        </p:txBody>
      </p:sp>
      <p:sp>
        <p:nvSpPr>
          <p:cNvPr id="267" name="Jesus’s suffering was profoundly purposeful — it was based on the minimum factor of humanity."/>
          <p:cNvSpPr txBox="1"/>
          <p:nvPr/>
        </p:nvSpPr>
        <p:spPr>
          <a:xfrm>
            <a:off x="2193181" y="8603508"/>
            <a:ext cx="8701652" cy="4524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Jesus’s suffering was profoundly purposeful — it was based on the minimum factor of humanity.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6" presetID="23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6" grpId="2"/>
      <p:bldP build="whole" bldLvl="1" animBg="1" rev="0" advAuto="0" spid="267" grpId="3"/>
      <p:bldP build="whole" bldLvl="1" animBg="1" rev="0" advAuto="0" spid="263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The reality of principles AND programs…"/>
          <p:cNvSpPr txBox="1"/>
          <p:nvPr/>
        </p:nvSpPr>
        <p:spPr>
          <a:xfrm>
            <a:off x="2777363" y="4005262"/>
            <a:ext cx="18829275" cy="570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marL="1785937" indent="-1785937" algn="l" defTabSz="584200">
              <a:spcBef>
                <a:spcPts val="1800"/>
              </a:spcBef>
              <a:buSzPct val="100000"/>
              <a:buAutoNum type="arabicPeriod" startAt="4"/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The reality of principles AND programs</a:t>
            </a:r>
          </a:p>
          <a:p>
            <a:pPr marL="1785937" indent="-1785937" algn="l" defTabSz="584200">
              <a:spcBef>
                <a:spcPts val="1800"/>
              </a:spcBef>
              <a:buSzPct val="100000"/>
              <a:buAutoNum type="arabicPeriod" startAt="4"/>
              <a:defRPr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The reality of sacrifice as a means to life in all its fullness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blackringqcs.png" descr="blackringqcs.png"/>
          <p:cNvPicPr>
            <a:picLocks noChangeAspect="0"/>
          </p:cNvPicPr>
          <p:nvPr/>
        </p:nvPicPr>
        <p:blipFill>
          <a:blip r:embed="rId2">
            <a:extLst/>
          </a:blip>
          <a:srcRect l="8686" t="8729" r="8686" b="8729"/>
          <a:stretch>
            <a:fillRect/>
          </a:stretch>
        </p:blipFill>
        <p:spPr>
          <a:xfrm>
            <a:off x="5786208" y="7808912"/>
            <a:ext cx="12814863" cy="593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72" name="Oval"/>
          <p:cNvSpPr/>
          <p:nvPr/>
        </p:nvSpPr>
        <p:spPr>
          <a:xfrm>
            <a:off x="10518119" y="9943376"/>
            <a:ext cx="3347762" cy="164920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3" name="Image" descr="Image"/>
          <p:cNvPicPr>
            <a:picLocks noChangeAspect="1"/>
          </p:cNvPicPr>
          <p:nvPr/>
        </p:nvPicPr>
        <p:blipFill>
          <a:blip r:embed="rId4">
            <a:alphaModFix amt="66272"/>
            <a:extLst/>
          </a:blip>
          <a:stretch>
            <a:fillRect/>
          </a:stretch>
        </p:blipFill>
        <p:spPr>
          <a:xfrm>
            <a:off x="12166536" y="10250314"/>
            <a:ext cx="1458732" cy="97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74" name="Image" descr="Image"/>
          <p:cNvPicPr>
            <a:picLocks noChangeAspect="0"/>
          </p:cNvPicPr>
          <p:nvPr/>
        </p:nvPicPr>
        <p:blipFill>
          <a:blip r:embed="rId5">
            <a:alphaModFix amt="66272"/>
            <a:extLst/>
          </a:blip>
          <a:stretch>
            <a:fillRect/>
          </a:stretch>
        </p:blipFill>
        <p:spPr>
          <a:xfrm>
            <a:off x="9560324" y="8240507"/>
            <a:ext cx="2611187" cy="2982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5" name="Image" descr="Image"/>
          <p:cNvPicPr>
            <a:picLocks noChangeAspect="1"/>
          </p:cNvPicPr>
          <p:nvPr/>
        </p:nvPicPr>
        <p:blipFill>
          <a:blip r:embed="rId6">
            <a:alphaModFix amt="32875"/>
            <a:extLst/>
          </a:blip>
          <a:stretch>
            <a:fillRect/>
          </a:stretch>
        </p:blipFill>
        <p:spPr>
          <a:xfrm flipH="1">
            <a:off x="11212873" y="9263795"/>
            <a:ext cx="958638" cy="730391"/>
          </a:xfrm>
          <a:prstGeom prst="rect">
            <a:avLst/>
          </a:prstGeom>
          <a:ln w="12700">
            <a:miter lim="400000"/>
          </a:ln>
        </p:spPr>
      </p:pic>
      <p:sp>
        <p:nvSpPr>
          <p:cNvPr id="276" name="Shape"/>
          <p:cNvSpPr/>
          <p:nvPr/>
        </p:nvSpPr>
        <p:spPr>
          <a:xfrm flipH="1">
            <a:off x="8806795" y="6813931"/>
            <a:ext cx="3394717" cy="31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1" fill="norm" stroke="1" extrusionOk="0">
                <a:moveTo>
                  <a:pt x="8" y="5194"/>
                </a:moveTo>
                <a:lnTo>
                  <a:pt x="0" y="5"/>
                </a:lnTo>
                <a:cubicBezTo>
                  <a:pt x="1479" y="-19"/>
                  <a:pt x="2959" y="43"/>
                  <a:pt x="4432" y="189"/>
                </a:cubicBezTo>
                <a:cubicBezTo>
                  <a:pt x="5959" y="341"/>
                  <a:pt x="7476" y="586"/>
                  <a:pt x="8972" y="948"/>
                </a:cubicBezTo>
                <a:cubicBezTo>
                  <a:pt x="11887" y="1654"/>
                  <a:pt x="14703" y="2836"/>
                  <a:pt x="17242" y="4476"/>
                </a:cubicBezTo>
                <a:cubicBezTo>
                  <a:pt x="18901" y="5548"/>
                  <a:pt x="20467" y="6862"/>
                  <a:pt x="21221" y="8774"/>
                </a:cubicBezTo>
                <a:cubicBezTo>
                  <a:pt x="21458" y="9377"/>
                  <a:pt x="21600" y="10020"/>
                  <a:pt x="21598" y="10674"/>
                </a:cubicBezTo>
                <a:cubicBezTo>
                  <a:pt x="21596" y="11340"/>
                  <a:pt x="21448" y="11987"/>
                  <a:pt x="21211" y="12603"/>
                </a:cubicBezTo>
                <a:cubicBezTo>
                  <a:pt x="20437" y="14620"/>
                  <a:pt x="18991" y="16012"/>
                  <a:pt x="17287" y="17177"/>
                </a:cubicBezTo>
                <a:cubicBezTo>
                  <a:pt x="14898" y="18811"/>
                  <a:pt x="12043" y="20007"/>
                  <a:pt x="9137" y="20623"/>
                </a:cubicBezTo>
                <a:cubicBezTo>
                  <a:pt x="7587" y="20951"/>
                  <a:pt x="6022" y="21171"/>
                  <a:pt x="4451" y="21323"/>
                </a:cubicBezTo>
                <a:cubicBezTo>
                  <a:pt x="3009" y="21463"/>
                  <a:pt x="1563" y="21548"/>
                  <a:pt x="116" y="21581"/>
                </a:cubicBezTo>
                <a:lnTo>
                  <a:pt x="118" y="16396"/>
                </a:lnTo>
                <a:cubicBezTo>
                  <a:pt x="1307" y="16346"/>
                  <a:pt x="2491" y="16216"/>
                  <a:pt x="3664" y="16006"/>
                </a:cubicBezTo>
                <a:cubicBezTo>
                  <a:pt x="5485" y="15680"/>
                  <a:pt x="7298" y="15150"/>
                  <a:pt x="8795" y="13992"/>
                </a:cubicBezTo>
                <a:cubicBezTo>
                  <a:pt x="9516" y="13434"/>
                  <a:pt x="10145" y="12734"/>
                  <a:pt x="10488" y="11863"/>
                </a:cubicBezTo>
                <a:cubicBezTo>
                  <a:pt x="10629" y="11504"/>
                  <a:pt x="10718" y="11121"/>
                  <a:pt x="10715" y="10727"/>
                </a:cubicBezTo>
                <a:cubicBezTo>
                  <a:pt x="10713" y="10298"/>
                  <a:pt x="10601" y="9880"/>
                  <a:pt x="10424" y="9494"/>
                </a:cubicBezTo>
                <a:cubicBezTo>
                  <a:pt x="10064" y="8709"/>
                  <a:pt x="9461" y="8095"/>
                  <a:pt x="8792" y="7593"/>
                </a:cubicBezTo>
                <a:cubicBezTo>
                  <a:pt x="7242" y="6433"/>
                  <a:pt x="5398" y="5887"/>
                  <a:pt x="3549" y="5560"/>
                </a:cubicBezTo>
                <a:cubicBezTo>
                  <a:pt x="2383" y="5354"/>
                  <a:pt x="1200" y="5231"/>
                  <a:pt x="8" y="5194"/>
                </a:cubicBezTo>
                <a:close/>
              </a:path>
            </a:pathLst>
          </a:custGeom>
          <a:blipFill>
            <a:blip r:embed="rId7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77" name="Image" descr="Image"/>
          <p:cNvPicPr>
            <a:picLocks noChangeAspect="0"/>
          </p:cNvPicPr>
          <p:nvPr/>
        </p:nvPicPr>
        <p:blipFill>
          <a:blip r:embed="rId8">
            <a:alphaModFix amt="66272"/>
            <a:extLst/>
          </a:blip>
          <a:stretch>
            <a:fillRect/>
          </a:stretch>
        </p:blipFill>
        <p:spPr>
          <a:xfrm>
            <a:off x="12141136" y="8240507"/>
            <a:ext cx="3079546" cy="1620813"/>
          </a:xfrm>
          <a:prstGeom prst="rect">
            <a:avLst/>
          </a:prstGeom>
          <a:ln w="12700">
            <a:miter lim="400000"/>
          </a:ln>
        </p:spPr>
      </p:pic>
      <p:sp>
        <p:nvSpPr>
          <p:cNvPr id="278" name="Shape"/>
          <p:cNvSpPr/>
          <p:nvPr/>
        </p:nvSpPr>
        <p:spPr>
          <a:xfrm>
            <a:off x="12171960" y="6816169"/>
            <a:ext cx="3389227" cy="3176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3" fill="norm" stroke="1" extrusionOk="0">
                <a:moveTo>
                  <a:pt x="54" y="5194"/>
                </a:moveTo>
                <a:lnTo>
                  <a:pt x="46" y="4"/>
                </a:lnTo>
                <a:cubicBezTo>
                  <a:pt x="1501" y="-17"/>
                  <a:pt x="2956" y="45"/>
                  <a:pt x="4404" y="188"/>
                </a:cubicBezTo>
                <a:cubicBezTo>
                  <a:pt x="5933" y="340"/>
                  <a:pt x="7453" y="585"/>
                  <a:pt x="8951" y="947"/>
                </a:cubicBezTo>
                <a:cubicBezTo>
                  <a:pt x="11872" y="1654"/>
                  <a:pt x="14692" y="2835"/>
                  <a:pt x="17235" y="4476"/>
                </a:cubicBezTo>
                <a:cubicBezTo>
                  <a:pt x="18896" y="5548"/>
                  <a:pt x="20465" y="6862"/>
                  <a:pt x="21220" y="8775"/>
                </a:cubicBezTo>
                <a:cubicBezTo>
                  <a:pt x="21458" y="9377"/>
                  <a:pt x="21600" y="10020"/>
                  <a:pt x="21598" y="10674"/>
                </a:cubicBezTo>
                <a:cubicBezTo>
                  <a:pt x="21596" y="11341"/>
                  <a:pt x="21448" y="11988"/>
                  <a:pt x="21211" y="12604"/>
                </a:cubicBezTo>
                <a:cubicBezTo>
                  <a:pt x="20435" y="14621"/>
                  <a:pt x="18986" y="16014"/>
                  <a:pt x="17280" y="17178"/>
                </a:cubicBezTo>
                <a:cubicBezTo>
                  <a:pt x="14885" y="18814"/>
                  <a:pt x="12027" y="20008"/>
                  <a:pt x="9117" y="20625"/>
                </a:cubicBezTo>
                <a:cubicBezTo>
                  <a:pt x="7565" y="20954"/>
                  <a:pt x="5997" y="21173"/>
                  <a:pt x="4423" y="21325"/>
                </a:cubicBezTo>
                <a:cubicBezTo>
                  <a:pt x="2952" y="21467"/>
                  <a:pt x="1477" y="21553"/>
                  <a:pt x="0" y="21583"/>
                </a:cubicBezTo>
                <a:lnTo>
                  <a:pt x="3" y="16398"/>
                </a:lnTo>
                <a:cubicBezTo>
                  <a:pt x="1220" y="16352"/>
                  <a:pt x="2433" y="16221"/>
                  <a:pt x="3635" y="16007"/>
                </a:cubicBezTo>
                <a:cubicBezTo>
                  <a:pt x="5459" y="15682"/>
                  <a:pt x="7275" y="15151"/>
                  <a:pt x="8774" y="13993"/>
                </a:cubicBezTo>
                <a:cubicBezTo>
                  <a:pt x="9497" y="13435"/>
                  <a:pt x="10126" y="12735"/>
                  <a:pt x="10470" y="11864"/>
                </a:cubicBezTo>
                <a:cubicBezTo>
                  <a:pt x="10611" y="11504"/>
                  <a:pt x="10700" y="11122"/>
                  <a:pt x="10698" y="10728"/>
                </a:cubicBezTo>
                <a:cubicBezTo>
                  <a:pt x="10695" y="10299"/>
                  <a:pt x="10583" y="9880"/>
                  <a:pt x="10406" y="9495"/>
                </a:cubicBezTo>
                <a:cubicBezTo>
                  <a:pt x="10045" y="8710"/>
                  <a:pt x="9442" y="8095"/>
                  <a:pt x="8771" y="7593"/>
                </a:cubicBezTo>
                <a:cubicBezTo>
                  <a:pt x="7218" y="6433"/>
                  <a:pt x="5371" y="5887"/>
                  <a:pt x="3520" y="5560"/>
                </a:cubicBezTo>
                <a:cubicBezTo>
                  <a:pt x="2378" y="5358"/>
                  <a:pt x="1221" y="5235"/>
                  <a:pt x="54" y="5194"/>
                </a:cubicBezTo>
                <a:close/>
              </a:path>
            </a:pathLst>
          </a:custGeom>
          <a:blipFill>
            <a:blip r:embed="rId9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279" name="The Church sphere"/>
          <p:cNvSpPr txBox="1"/>
          <p:nvPr/>
        </p:nvSpPr>
        <p:spPr>
          <a:xfrm>
            <a:off x="19032943" y="10436225"/>
            <a:ext cx="5189221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0"/>
              <a:t>The</a:t>
            </a:r>
            <a:r>
              <a:t> </a:t>
            </a:r>
            <a:r>
              <a:rPr i="1">
                <a:solidFill>
                  <a:srgbClr val="AE4330"/>
                </a:solidFill>
              </a:rPr>
              <a:t>Church</a:t>
            </a:r>
            <a:r>
              <a:t> </a:t>
            </a:r>
            <a:r>
              <a:rPr b="0"/>
              <a:t>sphere</a:t>
            </a:r>
          </a:p>
        </p:txBody>
      </p:sp>
      <p:sp>
        <p:nvSpPr>
          <p:cNvPr id="280" name="The Character sphere"/>
          <p:cNvSpPr txBox="1"/>
          <p:nvPr/>
        </p:nvSpPr>
        <p:spPr>
          <a:xfrm>
            <a:off x="19032943" y="7911837"/>
            <a:ext cx="5189221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0"/>
              <a:t>The</a:t>
            </a:r>
            <a:r>
              <a:t> </a:t>
            </a:r>
            <a:r>
              <a:rPr i="1">
                <a:solidFill>
                  <a:srgbClr val="2E7CAC"/>
                </a:solidFill>
              </a:rPr>
              <a:t>Character</a:t>
            </a:r>
            <a:r>
              <a:t> </a:t>
            </a:r>
            <a:r>
              <a:rPr b="0"/>
              <a:t>sphere</a:t>
            </a:r>
          </a:p>
        </p:txBody>
      </p:sp>
      <p:sp>
        <p:nvSpPr>
          <p:cNvPr id="281" name="The church is the heads, hands and hearts of its people."/>
          <p:cNvSpPr txBox="1"/>
          <p:nvPr/>
        </p:nvSpPr>
        <p:spPr>
          <a:xfrm>
            <a:off x="393582" y="1891229"/>
            <a:ext cx="6466758" cy="24187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8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church is the heads, hands and hearts of its people.</a:t>
            </a:r>
          </a:p>
        </p:txBody>
      </p:sp>
      <p:sp>
        <p:nvSpPr>
          <p:cNvPr id="282" name="Organizational focus"/>
          <p:cNvSpPr txBox="1"/>
          <p:nvPr/>
        </p:nvSpPr>
        <p:spPr>
          <a:xfrm>
            <a:off x="19034028" y="10933682"/>
            <a:ext cx="6466758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Organizational focus</a:t>
            </a:r>
          </a:p>
        </p:txBody>
      </p:sp>
      <p:sp>
        <p:nvSpPr>
          <p:cNvPr id="283" name="Head, hand, heart focus"/>
          <p:cNvSpPr txBox="1"/>
          <p:nvPr/>
        </p:nvSpPr>
        <p:spPr>
          <a:xfrm>
            <a:off x="19034028" y="8436847"/>
            <a:ext cx="6466758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Head, hand, heart focus</a:t>
            </a:r>
          </a:p>
        </p:txBody>
      </p:sp>
      <p:sp>
        <p:nvSpPr>
          <p:cNvPr id="284" name="The heads, hands and hearts reality of the church"/>
          <p:cNvSpPr txBox="1"/>
          <p:nvPr/>
        </p:nvSpPr>
        <p:spPr>
          <a:xfrm>
            <a:off x="346801" y="386349"/>
            <a:ext cx="19041114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lnSpc>
                <a:spcPct val="80000"/>
              </a:lnSpc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heads, hands and hearts reality of the church</a:t>
            </a:r>
          </a:p>
        </p:txBody>
      </p:sp>
      <p:sp>
        <p:nvSpPr>
          <p:cNvPr id="285" name="Serious progress cannot be made unless you help your churches expand their NCD process to address their minimum factor at the personal character level."/>
          <p:cNvSpPr txBox="1"/>
          <p:nvPr/>
        </p:nvSpPr>
        <p:spPr>
          <a:xfrm>
            <a:off x="448625" y="4700376"/>
            <a:ext cx="7330028" cy="5547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Serious progress</a:t>
            </a:r>
            <a:br/>
            <a:r>
              <a:t>cannot be made unless you help your churches expand their NCD process to address their minimum</a:t>
            </a:r>
            <a:br/>
            <a:r>
              <a:t>factor at the personal character level.</a:t>
            </a:r>
          </a:p>
        </p:txBody>
      </p:sp>
      <p:sp>
        <p:nvSpPr>
          <p:cNvPr id="286" name="3colorworld.org/etests"/>
          <p:cNvSpPr txBox="1"/>
          <p:nvPr/>
        </p:nvSpPr>
        <p:spPr>
          <a:xfrm>
            <a:off x="143825" y="12511236"/>
            <a:ext cx="7330028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800" u="sng">
                <a:latin typeface="Trebuchet MS"/>
                <a:ea typeface="Trebuchet MS"/>
                <a:cs typeface="Trebuchet MS"/>
                <a:sym typeface="Trebuchet MS"/>
                <a:hlinkClick r:id="rId10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0" invalidUrl="" action="" tgtFrame="" tooltip="" history="1" highlightClick="0" endSnd="0"/>
              </a:rPr>
              <a:t>3colorworld.org/etests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4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11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Class="entr" nodeType="after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Class="entr" nodeType="afterEffect" presetSubtype="2" presetID="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0"/>
                            </p:stCondLst>
                            <p:childTnLst>
                              <p:par>
                                <p:cTn id="36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Class="entr" nodeType="clickEffect" presetSubtype="8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Class="entr" nodeType="clickEffect" presetSubtype="8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74" grpId="2"/>
      <p:bldP build="whole" bldLvl="1" animBg="1" rev="0" advAuto="0" spid="277" grpId="3"/>
      <p:bldP build="whole" bldLvl="1" animBg="1" rev="0" advAuto="0" spid="283" grpId="8"/>
      <p:bldP build="whole" bldLvl="1" animBg="1" rev="0" advAuto="0" spid="275" grpId="4"/>
      <p:bldP build="whole" bldLvl="1" animBg="1" rev="0" advAuto="0" spid="273" grpId="1"/>
      <p:bldP build="whole" bldLvl="1" animBg="1" rev="0" advAuto="0" spid="281" grpId="9"/>
      <p:bldP build="whole" bldLvl="1" animBg="1" rev="0" advAuto="0" spid="278" grpId="6"/>
      <p:bldP build="whole" bldLvl="1" animBg="1" rev="0" advAuto="0" spid="280" grpId="7"/>
      <p:bldP build="whole" bldLvl="1" animBg="1" rev="0" advAuto="0" spid="286" grpId="11"/>
      <p:bldP build="whole" bldLvl="1" animBg="1" rev="0" advAuto="0" spid="285" grpId="10"/>
      <p:bldP build="whole" bldLvl="1" animBg="1" rev="0" advAuto="0" spid="276" grpId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blackringqcs.png" descr="blackringqcs.png"/>
          <p:cNvPicPr>
            <a:picLocks noChangeAspect="0"/>
          </p:cNvPicPr>
          <p:nvPr/>
        </p:nvPicPr>
        <p:blipFill>
          <a:blip r:embed="rId2">
            <a:extLst/>
          </a:blip>
          <a:srcRect l="8686" t="8729" r="8686" b="8729"/>
          <a:stretch>
            <a:fillRect/>
          </a:stretch>
        </p:blipFill>
        <p:spPr>
          <a:xfrm>
            <a:off x="5786208" y="7808912"/>
            <a:ext cx="12814863" cy="5930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9" name="Oval"/>
          <p:cNvSpPr/>
          <p:nvPr/>
        </p:nvSpPr>
        <p:spPr>
          <a:xfrm>
            <a:off x="10518119" y="9943376"/>
            <a:ext cx="3347762" cy="1649205"/>
          </a:xfrm>
          <a:prstGeom prst="ellipse">
            <a:avLst/>
          </a:prstGeom>
          <a:blipFill>
            <a:blip r:embed="rId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0" name="Image" descr="Image"/>
          <p:cNvPicPr>
            <a:picLocks noChangeAspect="1"/>
          </p:cNvPicPr>
          <p:nvPr/>
        </p:nvPicPr>
        <p:blipFill>
          <a:blip r:embed="rId4">
            <a:alphaModFix amt="66272"/>
            <a:extLst/>
          </a:blip>
          <a:stretch>
            <a:fillRect/>
          </a:stretch>
        </p:blipFill>
        <p:spPr>
          <a:xfrm>
            <a:off x="12166536" y="10250314"/>
            <a:ext cx="1458732" cy="972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1" name="Image" descr="Image"/>
          <p:cNvPicPr>
            <a:picLocks noChangeAspect="0"/>
          </p:cNvPicPr>
          <p:nvPr/>
        </p:nvPicPr>
        <p:blipFill>
          <a:blip r:embed="rId5">
            <a:alphaModFix amt="66272"/>
            <a:extLst/>
          </a:blip>
          <a:stretch>
            <a:fillRect/>
          </a:stretch>
        </p:blipFill>
        <p:spPr>
          <a:xfrm>
            <a:off x="9560324" y="8240507"/>
            <a:ext cx="2611187" cy="29822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Image" descr="Image"/>
          <p:cNvPicPr>
            <a:picLocks noChangeAspect="1"/>
          </p:cNvPicPr>
          <p:nvPr/>
        </p:nvPicPr>
        <p:blipFill>
          <a:blip r:embed="rId6">
            <a:alphaModFix amt="32875"/>
            <a:extLst/>
          </a:blip>
          <a:stretch>
            <a:fillRect/>
          </a:stretch>
        </p:blipFill>
        <p:spPr>
          <a:xfrm flipH="1">
            <a:off x="11212873" y="9263795"/>
            <a:ext cx="958638" cy="730391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Shape"/>
          <p:cNvSpPr/>
          <p:nvPr/>
        </p:nvSpPr>
        <p:spPr>
          <a:xfrm flipH="1">
            <a:off x="8806795" y="6813931"/>
            <a:ext cx="3394717" cy="3176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1" fill="norm" stroke="1" extrusionOk="0">
                <a:moveTo>
                  <a:pt x="8" y="5194"/>
                </a:moveTo>
                <a:lnTo>
                  <a:pt x="0" y="5"/>
                </a:lnTo>
                <a:cubicBezTo>
                  <a:pt x="1479" y="-19"/>
                  <a:pt x="2959" y="43"/>
                  <a:pt x="4432" y="189"/>
                </a:cubicBezTo>
                <a:cubicBezTo>
                  <a:pt x="5959" y="341"/>
                  <a:pt x="7476" y="586"/>
                  <a:pt x="8972" y="948"/>
                </a:cubicBezTo>
                <a:cubicBezTo>
                  <a:pt x="11887" y="1654"/>
                  <a:pt x="14703" y="2836"/>
                  <a:pt x="17242" y="4476"/>
                </a:cubicBezTo>
                <a:cubicBezTo>
                  <a:pt x="18901" y="5548"/>
                  <a:pt x="20467" y="6862"/>
                  <a:pt x="21221" y="8774"/>
                </a:cubicBezTo>
                <a:cubicBezTo>
                  <a:pt x="21458" y="9377"/>
                  <a:pt x="21600" y="10020"/>
                  <a:pt x="21598" y="10674"/>
                </a:cubicBezTo>
                <a:cubicBezTo>
                  <a:pt x="21596" y="11340"/>
                  <a:pt x="21448" y="11987"/>
                  <a:pt x="21211" y="12603"/>
                </a:cubicBezTo>
                <a:cubicBezTo>
                  <a:pt x="20437" y="14620"/>
                  <a:pt x="18991" y="16012"/>
                  <a:pt x="17287" y="17177"/>
                </a:cubicBezTo>
                <a:cubicBezTo>
                  <a:pt x="14898" y="18811"/>
                  <a:pt x="12043" y="20007"/>
                  <a:pt x="9137" y="20623"/>
                </a:cubicBezTo>
                <a:cubicBezTo>
                  <a:pt x="7587" y="20951"/>
                  <a:pt x="6022" y="21171"/>
                  <a:pt x="4451" y="21323"/>
                </a:cubicBezTo>
                <a:cubicBezTo>
                  <a:pt x="3009" y="21463"/>
                  <a:pt x="1563" y="21548"/>
                  <a:pt x="116" y="21581"/>
                </a:cubicBezTo>
                <a:lnTo>
                  <a:pt x="118" y="16396"/>
                </a:lnTo>
                <a:cubicBezTo>
                  <a:pt x="1307" y="16346"/>
                  <a:pt x="2491" y="16216"/>
                  <a:pt x="3664" y="16006"/>
                </a:cubicBezTo>
                <a:cubicBezTo>
                  <a:pt x="5485" y="15680"/>
                  <a:pt x="7298" y="15150"/>
                  <a:pt x="8795" y="13992"/>
                </a:cubicBezTo>
                <a:cubicBezTo>
                  <a:pt x="9516" y="13434"/>
                  <a:pt x="10145" y="12734"/>
                  <a:pt x="10488" y="11863"/>
                </a:cubicBezTo>
                <a:cubicBezTo>
                  <a:pt x="10629" y="11504"/>
                  <a:pt x="10718" y="11121"/>
                  <a:pt x="10715" y="10727"/>
                </a:cubicBezTo>
                <a:cubicBezTo>
                  <a:pt x="10713" y="10298"/>
                  <a:pt x="10601" y="9880"/>
                  <a:pt x="10424" y="9494"/>
                </a:cubicBezTo>
                <a:cubicBezTo>
                  <a:pt x="10064" y="8709"/>
                  <a:pt x="9461" y="8095"/>
                  <a:pt x="8792" y="7593"/>
                </a:cubicBezTo>
                <a:cubicBezTo>
                  <a:pt x="7242" y="6433"/>
                  <a:pt x="5398" y="5887"/>
                  <a:pt x="3549" y="5560"/>
                </a:cubicBezTo>
                <a:cubicBezTo>
                  <a:pt x="2383" y="5354"/>
                  <a:pt x="1200" y="5231"/>
                  <a:pt x="8" y="5194"/>
                </a:cubicBezTo>
                <a:close/>
              </a:path>
            </a:pathLst>
          </a:custGeom>
          <a:blipFill>
            <a:blip r:embed="rId7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4" name="Image" descr="Image"/>
          <p:cNvPicPr>
            <a:picLocks noChangeAspect="0"/>
          </p:cNvPicPr>
          <p:nvPr/>
        </p:nvPicPr>
        <p:blipFill>
          <a:blip r:embed="rId8">
            <a:alphaModFix amt="66272"/>
            <a:extLst/>
          </a:blip>
          <a:stretch>
            <a:fillRect/>
          </a:stretch>
        </p:blipFill>
        <p:spPr>
          <a:xfrm>
            <a:off x="8377966" y="5290629"/>
            <a:ext cx="3813261" cy="45706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Image" descr="Image"/>
          <p:cNvPicPr>
            <a:picLocks noChangeAspect="1"/>
          </p:cNvPicPr>
          <p:nvPr/>
        </p:nvPicPr>
        <p:blipFill>
          <a:blip r:embed="rId6">
            <a:alphaModFix amt="66272"/>
            <a:extLst/>
          </a:blip>
          <a:stretch>
            <a:fillRect/>
          </a:stretch>
        </p:blipFill>
        <p:spPr>
          <a:xfrm flipH="1">
            <a:off x="11207169" y="7169349"/>
            <a:ext cx="959367" cy="730947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Shape"/>
          <p:cNvSpPr/>
          <p:nvPr/>
        </p:nvSpPr>
        <p:spPr>
          <a:xfrm flipH="1">
            <a:off x="7139774" y="3228693"/>
            <a:ext cx="5055646" cy="46758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4" fill="norm" stroke="1" extrusionOk="0">
                <a:moveTo>
                  <a:pt x="27" y="3446"/>
                </a:moveTo>
                <a:lnTo>
                  <a:pt x="19" y="6"/>
                </a:lnTo>
                <a:cubicBezTo>
                  <a:pt x="1456" y="-21"/>
                  <a:pt x="2893" y="42"/>
                  <a:pt x="4323" y="193"/>
                </a:cubicBezTo>
                <a:cubicBezTo>
                  <a:pt x="5861" y="356"/>
                  <a:pt x="7387" y="622"/>
                  <a:pt x="8899" y="966"/>
                </a:cubicBezTo>
                <a:cubicBezTo>
                  <a:pt x="11820" y="1633"/>
                  <a:pt x="14702" y="2634"/>
                  <a:pt x="17234" y="4297"/>
                </a:cubicBezTo>
                <a:cubicBezTo>
                  <a:pt x="18884" y="5380"/>
                  <a:pt x="20384" y="6763"/>
                  <a:pt x="21163" y="8675"/>
                </a:cubicBezTo>
                <a:cubicBezTo>
                  <a:pt x="21428" y="9323"/>
                  <a:pt x="21596" y="10016"/>
                  <a:pt x="21598" y="10726"/>
                </a:cubicBezTo>
                <a:cubicBezTo>
                  <a:pt x="21600" y="11383"/>
                  <a:pt x="21461" y="12023"/>
                  <a:pt x="21235" y="12633"/>
                </a:cubicBezTo>
                <a:cubicBezTo>
                  <a:pt x="20475" y="14686"/>
                  <a:pt x="19012" y="16091"/>
                  <a:pt x="17280" y="17233"/>
                </a:cubicBezTo>
                <a:cubicBezTo>
                  <a:pt x="14869" y="18823"/>
                  <a:pt x="11968" y="19920"/>
                  <a:pt x="9066" y="20567"/>
                </a:cubicBezTo>
                <a:cubicBezTo>
                  <a:pt x="7502" y="20916"/>
                  <a:pt x="5929" y="21200"/>
                  <a:pt x="4342" y="21368"/>
                </a:cubicBezTo>
                <a:cubicBezTo>
                  <a:pt x="2900" y="21522"/>
                  <a:pt x="1450" y="21579"/>
                  <a:pt x="0" y="21543"/>
                </a:cubicBezTo>
                <a:lnTo>
                  <a:pt x="3" y="18020"/>
                </a:lnTo>
                <a:cubicBezTo>
                  <a:pt x="1216" y="18024"/>
                  <a:pt x="2428" y="17950"/>
                  <a:pt x="3632" y="17797"/>
                </a:cubicBezTo>
                <a:cubicBezTo>
                  <a:pt x="6185" y="17473"/>
                  <a:pt x="8726" y="16778"/>
                  <a:pt x="10939" y="15417"/>
                </a:cubicBezTo>
                <a:cubicBezTo>
                  <a:pt x="11869" y="14845"/>
                  <a:pt x="12730" y="14161"/>
                  <a:pt x="13417" y="13257"/>
                </a:cubicBezTo>
                <a:cubicBezTo>
                  <a:pt x="13982" y="12512"/>
                  <a:pt x="14404" y="11627"/>
                  <a:pt x="14403" y="10664"/>
                </a:cubicBezTo>
                <a:cubicBezTo>
                  <a:pt x="14401" y="9740"/>
                  <a:pt x="14010" y="8883"/>
                  <a:pt x="13456" y="8177"/>
                </a:cubicBezTo>
                <a:cubicBezTo>
                  <a:pt x="12796" y="7334"/>
                  <a:pt x="11962" y="6737"/>
                  <a:pt x="11078" y="6211"/>
                </a:cubicBezTo>
                <a:cubicBezTo>
                  <a:pt x="8834" y="4875"/>
                  <a:pt x="6304" y="3998"/>
                  <a:pt x="3724" y="3634"/>
                </a:cubicBezTo>
                <a:cubicBezTo>
                  <a:pt x="2498" y="3462"/>
                  <a:pt x="1262" y="3399"/>
                  <a:pt x="27" y="3446"/>
                </a:cubicBezTo>
                <a:close/>
              </a:path>
            </a:pathLst>
          </a:custGeom>
          <a:blipFill>
            <a:blip r:embed="rId9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7" name="Image" descr="Image"/>
          <p:cNvPicPr>
            <a:picLocks noChangeAspect="0"/>
          </p:cNvPicPr>
          <p:nvPr/>
        </p:nvPicPr>
        <p:blipFill>
          <a:blip r:embed="rId10">
            <a:alphaModFix amt="66272"/>
            <a:extLst/>
          </a:blip>
          <a:stretch>
            <a:fillRect/>
          </a:stretch>
        </p:blipFill>
        <p:spPr>
          <a:xfrm>
            <a:off x="12141136" y="8240507"/>
            <a:ext cx="3079546" cy="1620813"/>
          </a:xfrm>
          <a:prstGeom prst="rect">
            <a:avLst/>
          </a:prstGeom>
          <a:ln w="12700">
            <a:miter lim="400000"/>
          </a:ln>
        </p:spPr>
      </p:pic>
      <p:sp>
        <p:nvSpPr>
          <p:cNvPr id="298" name="Shape"/>
          <p:cNvSpPr/>
          <p:nvPr/>
        </p:nvSpPr>
        <p:spPr>
          <a:xfrm>
            <a:off x="12171960" y="6816169"/>
            <a:ext cx="3389227" cy="31767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83" fill="norm" stroke="1" extrusionOk="0">
                <a:moveTo>
                  <a:pt x="54" y="5194"/>
                </a:moveTo>
                <a:lnTo>
                  <a:pt x="46" y="4"/>
                </a:lnTo>
                <a:cubicBezTo>
                  <a:pt x="1501" y="-17"/>
                  <a:pt x="2956" y="45"/>
                  <a:pt x="4404" y="188"/>
                </a:cubicBezTo>
                <a:cubicBezTo>
                  <a:pt x="5933" y="340"/>
                  <a:pt x="7453" y="585"/>
                  <a:pt x="8951" y="947"/>
                </a:cubicBezTo>
                <a:cubicBezTo>
                  <a:pt x="11872" y="1654"/>
                  <a:pt x="14692" y="2835"/>
                  <a:pt x="17235" y="4476"/>
                </a:cubicBezTo>
                <a:cubicBezTo>
                  <a:pt x="18896" y="5548"/>
                  <a:pt x="20465" y="6862"/>
                  <a:pt x="21220" y="8775"/>
                </a:cubicBezTo>
                <a:cubicBezTo>
                  <a:pt x="21458" y="9377"/>
                  <a:pt x="21600" y="10020"/>
                  <a:pt x="21598" y="10674"/>
                </a:cubicBezTo>
                <a:cubicBezTo>
                  <a:pt x="21596" y="11341"/>
                  <a:pt x="21448" y="11988"/>
                  <a:pt x="21211" y="12604"/>
                </a:cubicBezTo>
                <a:cubicBezTo>
                  <a:pt x="20435" y="14621"/>
                  <a:pt x="18986" y="16014"/>
                  <a:pt x="17280" y="17178"/>
                </a:cubicBezTo>
                <a:cubicBezTo>
                  <a:pt x="14885" y="18814"/>
                  <a:pt x="12027" y="20008"/>
                  <a:pt x="9117" y="20625"/>
                </a:cubicBezTo>
                <a:cubicBezTo>
                  <a:pt x="7565" y="20954"/>
                  <a:pt x="5997" y="21173"/>
                  <a:pt x="4423" y="21325"/>
                </a:cubicBezTo>
                <a:cubicBezTo>
                  <a:pt x="2952" y="21467"/>
                  <a:pt x="1477" y="21553"/>
                  <a:pt x="0" y="21583"/>
                </a:cubicBezTo>
                <a:lnTo>
                  <a:pt x="3" y="16398"/>
                </a:lnTo>
                <a:cubicBezTo>
                  <a:pt x="1220" y="16352"/>
                  <a:pt x="2433" y="16221"/>
                  <a:pt x="3635" y="16007"/>
                </a:cubicBezTo>
                <a:cubicBezTo>
                  <a:pt x="5459" y="15682"/>
                  <a:pt x="7275" y="15151"/>
                  <a:pt x="8774" y="13993"/>
                </a:cubicBezTo>
                <a:cubicBezTo>
                  <a:pt x="9497" y="13435"/>
                  <a:pt x="10126" y="12735"/>
                  <a:pt x="10470" y="11864"/>
                </a:cubicBezTo>
                <a:cubicBezTo>
                  <a:pt x="10611" y="11504"/>
                  <a:pt x="10700" y="11122"/>
                  <a:pt x="10698" y="10728"/>
                </a:cubicBezTo>
                <a:cubicBezTo>
                  <a:pt x="10695" y="10299"/>
                  <a:pt x="10583" y="9880"/>
                  <a:pt x="10406" y="9495"/>
                </a:cubicBezTo>
                <a:cubicBezTo>
                  <a:pt x="10045" y="8710"/>
                  <a:pt x="9442" y="8095"/>
                  <a:pt x="8771" y="7593"/>
                </a:cubicBezTo>
                <a:cubicBezTo>
                  <a:pt x="7218" y="6433"/>
                  <a:pt x="5371" y="5887"/>
                  <a:pt x="3520" y="5560"/>
                </a:cubicBezTo>
                <a:cubicBezTo>
                  <a:pt x="2378" y="5358"/>
                  <a:pt x="1221" y="5235"/>
                  <a:pt x="54" y="5194"/>
                </a:cubicBezTo>
                <a:close/>
              </a:path>
            </a:pathLst>
          </a:custGeom>
          <a:blipFill>
            <a:blip r:embed="rId11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299" name="Image" descr="Image"/>
          <p:cNvPicPr>
            <a:picLocks noChangeAspect="0"/>
          </p:cNvPicPr>
          <p:nvPr/>
        </p:nvPicPr>
        <p:blipFill>
          <a:blip r:embed="rId12">
            <a:alphaModFix amt="66272"/>
            <a:extLst/>
          </a:blip>
          <a:stretch>
            <a:fillRect/>
          </a:stretch>
        </p:blipFill>
        <p:spPr>
          <a:xfrm>
            <a:off x="12158810" y="5290629"/>
            <a:ext cx="4462521" cy="2496052"/>
          </a:xfrm>
          <a:prstGeom prst="rect">
            <a:avLst/>
          </a:prstGeom>
          <a:ln w="12700">
            <a:miter lim="400000"/>
          </a:ln>
        </p:spPr>
      </p:pic>
      <p:sp>
        <p:nvSpPr>
          <p:cNvPr id="300" name="Shape"/>
          <p:cNvSpPr/>
          <p:nvPr/>
        </p:nvSpPr>
        <p:spPr>
          <a:xfrm>
            <a:off x="12161807" y="3229188"/>
            <a:ext cx="5063860" cy="46759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52" fill="norm" stroke="1" extrusionOk="0">
                <a:moveTo>
                  <a:pt x="8" y="3446"/>
                </a:moveTo>
                <a:lnTo>
                  <a:pt x="0" y="7"/>
                </a:lnTo>
                <a:cubicBezTo>
                  <a:pt x="1453" y="-22"/>
                  <a:pt x="2906" y="41"/>
                  <a:pt x="4351" y="194"/>
                </a:cubicBezTo>
                <a:cubicBezTo>
                  <a:pt x="5886" y="358"/>
                  <a:pt x="7410" y="623"/>
                  <a:pt x="8919" y="967"/>
                </a:cubicBezTo>
                <a:cubicBezTo>
                  <a:pt x="11836" y="1634"/>
                  <a:pt x="14713" y="2635"/>
                  <a:pt x="17241" y="4297"/>
                </a:cubicBezTo>
                <a:cubicBezTo>
                  <a:pt x="18889" y="5380"/>
                  <a:pt x="20386" y="6764"/>
                  <a:pt x="21164" y="8675"/>
                </a:cubicBezTo>
                <a:cubicBezTo>
                  <a:pt x="21428" y="9324"/>
                  <a:pt x="21596" y="10016"/>
                  <a:pt x="21598" y="10726"/>
                </a:cubicBezTo>
                <a:cubicBezTo>
                  <a:pt x="21600" y="11383"/>
                  <a:pt x="21461" y="12023"/>
                  <a:pt x="21236" y="12633"/>
                </a:cubicBezTo>
                <a:cubicBezTo>
                  <a:pt x="20477" y="14685"/>
                  <a:pt x="19016" y="16090"/>
                  <a:pt x="17287" y="17232"/>
                </a:cubicBezTo>
                <a:cubicBezTo>
                  <a:pt x="14880" y="18822"/>
                  <a:pt x="11984" y="19919"/>
                  <a:pt x="9086" y="20566"/>
                </a:cubicBezTo>
                <a:cubicBezTo>
                  <a:pt x="7525" y="20915"/>
                  <a:pt x="5954" y="21199"/>
                  <a:pt x="4370" y="21367"/>
                </a:cubicBezTo>
                <a:cubicBezTo>
                  <a:pt x="2930" y="21521"/>
                  <a:pt x="1482" y="21578"/>
                  <a:pt x="35" y="21542"/>
                </a:cubicBezTo>
                <a:lnTo>
                  <a:pt x="38" y="18019"/>
                </a:lnTo>
                <a:cubicBezTo>
                  <a:pt x="1540" y="18026"/>
                  <a:pt x="3041" y="17913"/>
                  <a:pt x="4528" y="17679"/>
                </a:cubicBezTo>
                <a:cubicBezTo>
                  <a:pt x="7311" y="17242"/>
                  <a:pt x="10066" y="16368"/>
                  <a:pt x="12270" y="14476"/>
                </a:cubicBezTo>
                <a:cubicBezTo>
                  <a:pt x="12956" y="13887"/>
                  <a:pt x="13579" y="13195"/>
                  <a:pt x="13986" y="12362"/>
                </a:cubicBezTo>
                <a:cubicBezTo>
                  <a:pt x="14244" y="11835"/>
                  <a:pt x="14408" y="11264"/>
                  <a:pt x="14414" y="10664"/>
                </a:cubicBezTo>
                <a:cubicBezTo>
                  <a:pt x="14420" y="10062"/>
                  <a:pt x="14269" y="9489"/>
                  <a:pt x="13998" y="8971"/>
                </a:cubicBezTo>
                <a:cubicBezTo>
                  <a:pt x="13604" y="8221"/>
                  <a:pt x="12985" y="7634"/>
                  <a:pt x="12332" y="7124"/>
                </a:cubicBezTo>
                <a:cubicBezTo>
                  <a:pt x="10046" y="5336"/>
                  <a:pt x="7346" y="4314"/>
                  <a:pt x="4565" y="3811"/>
                </a:cubicBezTo>
                <a:cubicBezTo>
                  <a:pt x="3060" y="3538"/>
                  <a:pt x="1534" y="3416"/>
                  <a:pt x="8" y="3446"/>
                </a:cubicBezTo>
                <a:close/>
              </a:path>
            </a:pathLst>
          </a:custGeom>
          <a:blipFill>
            <a:blip r:embed="rId13"/>
          </a:blip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584200">
              <a:defRPr b="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301" name="Image" descr="Image"/>
          <p:cNvPicPr>
            <a:picLocks noChangeAspect="0"/>
          </p:cNvPicPr>
          <p:nvPr/>
        </p:nvPicPr>
        <p:blipFill>
          <a:blip r:embed="rId14">
            <a:alphaModFix amt="66272"/>
            <a:extLst/>
          </a:blip>
          <a:stretch>
            <a:fillRect/>
          </a:stretch>
        </p:blipFill>
        <p:spPr>
          <a:xfrm>
            <a:off x="6749733" y="2053944"/>
            <a:ext cx="5421779" cy="5732737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age" descr="Image"/>
          <p:cNvPicPr>
            <a:picLocks noChangeAspect="1"/>
          </p:cNvPicPr>
          <p:nvPr/>
        </p:nvPicPr>
        <p:blipFill>
          <a:blip r:embed="rId6">
            <a:alphaModFix amt="66272"/>
            <a:extLst/>
          </a:blip>
          <a:stretch>
            <a:fillRect/>
          </a:stretch>
        </p:blipFill>
        <p:spPr>
          <a:xfrm>
            <a:off x="12164911" y="1763297"/>
            <a:ext cx="1361483" cy="1037321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The Community sphere"/>
          <p:cNvSpPr txBox="1"/>
          <p:nvPr/>
        </p:nvSpPr>
        <p:spPr>
          <a:xfrm>
            <a:off x="19032943" y="5355461"/>
            <a:ext cx="5189221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0"/>
              <a:t>The</a:t>
            </a:r>
            <a:r>
              <a:t> </a:t>
            </a:r>
            <a:r>
              <a:rPr i="1">
                <a:solidFill>
                  <a:srgbClr val="2B943F"/>
                </a:solidFill>
              </a:rPr>
              <a:t>Community</a:t>
            </a:r>
            <a:r>
              <a:t> </a:t>
            </a:r>
            <a:r>
              <a:rPr b="0"/>
              <a:t>sphere</a:t>
            </a:r>
          </a:p>
        </p:txBody>
      </p:sp>
      <p:sp>
        <p:nvSpPr>
          <p:cNvPr id="304" name="Community transformation"/>
          <p:cNvSpPr txBox="1"/>
          <p:nvPr/>
        </p:nvSpPr>
        <p:spPr>
          <a:xfrm>
            <a:off x="13688993" y="1785125"/>
            <a:ext cx="9861605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Community transformation</a:t>
            </a:r>
          </a:p>
        </p:txBody>
      </p:sp>
      <p:sp>
        <p:nvSpPr>
          <p:cNvPr id="305" name="The Church sphere"/>
          <p:cNvSpPr txBox="1"/>
          <p:nvPr/>
        </p:nvSpPr>
        <p:spPr>
          <a:xfrm>
            <a:off x="19032943" y="10436225"/>
            <a:ext cx="5189221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0"/>
              <a:t>The</a:t>
            </a:r>
            <a:r>
              <a:t> </a:t>
            </a:r>
            <a:r>
              <a:rPr i="1">
                <a:solidFill>
                  <a:srgbClr val="AE4330"/>
                </a:solidFill>
              </a:rPr>
              <a:t>Church</a:t>
            </a:r>
            <a:r>
              <a:t> </a:t>
            </a:r>
            <a:r>
              <a:rPr b="0"/>
              <a:t>sphere</a:t>
            </a:r>
          </a:p>
        </p:txBody>
      </p:sp>
      <p:sp>
        <p:nvSpPr>
          <p:cNvPr id="306" name="The Character sphere"/>
          <p:cNvSpPr txBox="1"/>
          <p:nvPr/>
        </p:nvSpPr>
        <p:spPr>
          <a:xfrm>
            <a:off x="19032943" y="7911837"/>
            <a:ext cx="5189221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584200">
              <a:defRPr sz="36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0"/>
              <a:t>The</a:t>
            </a:r>
            <a:r>
              <a:t> </a:t>
            </a:r>
            <a:r>
              <a:rPr i="1">
                <a:solidFill>
                  <a:srgbClr val="2E7CAC"/>
                </a:solidFill>
              </a:rPr>
              <a:t>Character</a:t>
            </a:r>
            <a:r>
              <a:t> </a:t>
            </a:r>
            <a:r>
              <a:rPr b="0"/>
              <a:t>sphere</a:t>
            </a:r>
          </a:p>
        </p:txBody>
      </p:sp>
      <p:sp>
        <p:nvSpPr>
          <p:cNvPr id="307" name="Even active church members usually spend less than 10% of their waking hours in church- organised activities."/>
          <p:cNvSpPr txBox="1"/>
          <p:nvPr/>
        </p:nvSpPr>
        <p:spPr>
          <a:xfrm>
            <a:off x="338539" y="1932943"/>
            <a:ext cx="8241676" cy="3983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Even active church members usually spend less than</a:t>
            </a:r>
            <a:br/>
            <a:r>
              <a:t>10% of their waking</a:t>
            </a:r>
            <a:br/>
            <a:r>
              <a:t>hours in church-</a:t>
            </a:r>
            <a:br/>
            <a:r>
              <a:t>organised activities.</a:t>
            </a:r>
          </a:p>
        </p:txBody>
      </p:sp>
      <p:sp>
        <p:nvSpPr>
          <p:cNvPr id="308" name="Organizational focus"/>
          <p:cNvSpPr txBox="1"/>
          <p:nvPr/>
        </p:nvSpPr>
        <p:spPr>
          <a:xfrm>
            <a:off x="19034028" y="10933682"/>
            <a:ext cx="646675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Organizational focus</a:t>
            </a:r>
          </a:p>
        </p:txBody>
      </p:sp>
      <p:sp>
        <p:nvSpPr>
          <p:cNvPr id="309" name="Head, hand, heart focus"/>
          <p:cNvSpPr txBox="1"/>
          <p:nvPr/>
        </p:nvSpPr>
        <p:spPr>
          <a:xfrm>
            <a:off x="19034028" y="8436847"/>
            <a:ext cx="646675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Head, hand, heart focus</a:t>
            </a:r>
          </a:p>
        </p:txBody>
      </p:sp>
      <p:sp>
        <p:nvSpPr>
          <p:cNvPr id="310" name="All of life focus"/>
          <p:cNvSpPr txBox="1"/>
          <p:nvPr/>
        </p:nvSpPr>
        <p:spPr>
          <a:xfrm>
            <a:off x="19034028" y="5876512"/>
            <a:ext cx="6466759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i="1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All of life focus</a:t>
            </a:r>
          </a:p>
        </p:txBody>
      </p:sp>
      <p:sp>
        <p:nvSpPr>
          <p:cNvPr id="311" name="The everyday reality of the principles"/>
          <p:cNvSpPr txBox="1"/>
          <p:nvPr/>
        </p:nvSpPr>
        <p:spPr>
          <a:xfrm>
            <a:off x="346801" y="386349"/>
            <a:ext cx="19041114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lnSpc>
                <a:spcPct val="80000"/>
              </a:lnSpc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everyday reality of the principles</a:t>
            </a:r>
          </a:p>
        </p:txBody>
      </p:sp>
      <p:sp>
        <p:nvSpPr>
          <p:cNvPr id="312" name="Community transformation will remain only a dream unless the principles of God’s Kingdom are brought to life in the everyday world of people."/>
          <p:cNvSpPr txBox="1"/>
          <p:nvPr/>
        </p:nvSpPr>
        <p:spPr>
          <a:xfrm>
            <a:off x="347025" y="6476599"/>
            <a:ext cx="7621476" cy="554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8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Community transformation will remain only a dream unless the principles of God’s Kingdom are</a:t>
            </a:r>
            <a:br/>
            <a:r>
              <a:t>brought to life in</a:t>
            </a:r>
            <a:br/>
            <a:r>
              <a:t>the everyday world</a:t>
            </a:r>
            <a:br/>
            <a:r>
              <a:t>of people.</a:t>
            </a:r>
          </a:p>
        </p:txBody>
      </p:sp>
      <p:sp>
        <p:nvSpPr>
          <p:cNvPr id="313" name="myoikos.life"/>
          <p:cNvSpPr txBox="1"/>
          <p:nvPr/>
        </p:nvSpPr>
        <p:spPr>
          <a:xfrm>
            <a:off x="4125" y="12511236"/>
            <a:ext cx="7330028" cy="854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642937">
              <a:lnSpc>
                <a:spcPct val="110000"/>
              </a:lnSpc>
              <a:tabLst>
                <a:tab pos="495300" algn="l"/>
                <a:tab pos="990600" algn="l"/>
                <a:tab pos="1498600" algn="l"/>
                <a:tab pos="1993900" algn="l"/>
                <a:tab pos="2489200" algn="l"/>
                <a:tab pos="2997200" algn="l"/>
                <a:tab pos="3492500" algn="l"/>
                <a:tab pos="4000500" algn="l"/>
                <a:tab pos="4495800" algn="l"/>
                <a:tab pos="4991100" algn="l"/>
                <a:tab pos="5499100" algn="l"/>
                <a:tab pos="5994400" algn="l"/>
              </a:tabLst>
              <a:defRPr b="0" sz="4800" u="sng">
                <a:latin typeface="Trebuchet MS"/>
                <a:ea typeface="Trebuchet MS"/>
                <a:cs typeface="Trebuchet MS"/>
                <a:sym typeface="Trebuchet MS"/>
                <a:hlinkClick r:id="rId15" invalidUrl="" action="" tgtFrame="" tooltip="" history="1" highlightClick="0" endSnd="0"/>
              </a:defRPr>
            </a:lvl1pPr>
          </a:lstStyle>
          <a:p>
            <a:pPr>
              <a:defRPr u="none"/>
            </a:pPr>
            <a:r>
              <a:rPr u="sng">
                <a:hlinkClick r:id="rId15" invalidUrl="" action="" tgtFrame="" tooltip="" history="1" highlightClick="0" endSnd="0"/>
              </a:rPr>
              <a:t>myoikos.life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4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7" dur="1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Subtype="1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1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Class="entr" nodeType="after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Class="entr" nodeType="afterEffect" presetSubtype="1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Class="entr" nodeType="afterEffect" presetSubtype="4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id="29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Class="entr" nodeType="afterEffect" presetSubtype="8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3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Class="entr" nodeType="afterEffect" presetSubtype="2" presetID="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Class="entr" nodeType="afterEffect" presetSubtype="2" presetID="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Class="entr" nodeType="clickEffect" presetSubtype="8" presetID="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Class="entr" nodeType="clickEffect" presetSubtype="8" presetID="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Class="entr" nodeType="clickEffect" presetSubtype="8" presetID="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3"/>
      <p:bldP build="whole" bldLvl="1" animBg="1" rev="0" advAuto="0" spid="304" grpId="8"/>
      <p:bldP build="whole" bldLvl="1" animBg="1" rev="0" advAuto="0" spid="302" grpId="7"/>
      <p:bldP build="whole" bldLvl="1" animBg="1" rev="0" advAuto="0" spid="303" grpId="9"/>
      <p:bldP build="whole" bldLvl="1" animBg="1" rev="0" advAuto="0" spid="307" grpId="11"/>
      <p:bldP build="whole" bldLvl="1" animBg="1" rev="0" advAuto="0" spid="301" grpId="6"/>
      <p:bldP build="whole" bldLvl="1" animBg="1" rev="0" advAuto="0" spid="312" grpId="12"/>
      <p:bldP build="whole" bldLvl="1" animBg="1" rev="0" advAuto="0" spid="295" grpId="3"/>
      <p:bldP build="whole" bldLvl="1" animBg="1" rev="0" advAuto="0" spid="310" grpId="10"/>
      <p:bldP build="whole" bldLvl="1" animBg="1" rev="0" advAuto="0" spid="294" grpId="1"/>
      <p:bldP build="whole" bldLvl="1" animBg="1" rev="0" advAuto="0" spid="299" grpId="2"/>
      <p:bldP build="whole" bldLvl="1" animBg="1" rev="0" advAuto="0" spid="296" grpId="4"/>
      <p:bldP build="whole" bldLvl="1" animBg="1" rev="0" advAuto="0" spid="300" grpId="5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Thoughts and questions"/>
          <p:cNvSpPr txBox="1"/>
          <p:nvPr/>
        </p:nvSpPr>
        <p:spPr>
          <a:xfrm>
            <a:off x="2777363" y="6119812"/>
            <a:ext cx="18829275" cy="147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584200">
              <a:spcBef>
                <a:spcPts val="1800"/>
              </a:spcBef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T</a:t>
            </a:r>
            <a:r>
              <a:rPr b="1"/>
              <a:t>houghts and questions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Adam Johnstone — NCD International"/>
          <p:cNvSpPr txBox="1"/>
          <p:nvPr/>
        </p:nvSpPr>
        <p:spPr>
          <a:xfrm>
            <a:off x="2428774" y="12104699"/>
            <a:ext cx="14922715" cy="84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lnSpc>
                <a:spcPct val="70000"/>
              </a:lnSpc>
              <a:defRPr b="0" sz="4800">
                <a:solidFill>
                  <a:srgbClr val="424242"/>
                </a:solidFill>
              </a:defRPr>
            </a:lvl1pPr>
          </a:lstStyle>
          <a:p>
            <a:pPr/>
            <a:r>
              <a:t>Adam Johnstone — NCD International</a:t>
            </a:r>
          </a:p>
        </p:txBody>
      </p:sp>
      <p:sp>
        <p:nvSpPr>
          <p:cNvPr id="318" name="Let’s speak honestly about the church…"/>
          <p:cNvSpPr txBox="1"/>
          <p:nvPr/>
        </p:nvSpPr>
        <p:spPr>
          <a:xfrm>
            <a:off x="1700935" y="3451542"/>
            <a:ext cx="20982130" cy="6812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defTabSz="584200">
              <a:lnSpc>
                <a:spcPct val="80000"/>
              </a:lnSpc>
              <a:defRPr b="0" sz="144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rPr b="1"/>
              <a:t>Let’s speak honestly about the church</a:t>
            </a:r>
            <a:endParaRPr b="1"/>
          </a:p>
          <a:p>
            <a:pPr defTabSz="584200">
              <a:spcBef>
                <a:spcPts val="3600"/>
              </a:spcBef>
              <a:defRPr b="0" sz="9600">
                <a:solidFill>
                  <a:srgbClr val="797979"/>
                </a:solidFill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Representing reality in a world of</a:t>
            </a:r>
            <a:br/>
            <a:r>
              <a:t>fake news and foggy language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cover dir="d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“Let your yes be yes and your no be no.”…"/>
          <p:cNvSpPr txBox="1"/>
          <p:nvPr/>
        </p:nvSpPr>
        <p:spPr>
          <a:xfrm>
            <a:off x="5919827" y="4786312"/>
            <a:ext cx="12544346" cy="4143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584200">
              <a:defRPr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“Let your yes be yes and your no be no.”</a:t>
            </a:r>
          </a:p>
          <a:p>
            <a:pPr algn="r" defTabSz="584200"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~Jesus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pull dir="u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oday we will look at a range of NCD-related topics that could be presented much more clearly within the church."/>
          <p:cNvSpPr txBox="1"/>
          <p:nvPr/>
        </p:nvSpPr>
        <p:spPr>
          <a:xfrm>
            <a:off x="3915902" y="4119562"/>
            <a:ext cx="16552196" cy="5476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584200"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Today w</a:t>
            </a:r>
            <a:r>
              <a:t>e will look at a range of NCD-related topics that could be presented much more clearly within the church.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s we look at each topic,…"/>
          <p:cNvSpPr txBox="1"/>
          <p:nvPr/>
        </p:nvSpPr>
        <p:spPr>
          <a:xfrm>
            <a:off x="3356633" y="2786062"/>
            <a:ext cx="17670734" cy="8143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/>
          <a:p>
            <a:pPr defTabSz="584200"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 we look at each topic,</a:t>
            </a:r>
          </a:p>
          <a:p>
            <a:pPr defTabSz="584200">
              <a:defRPr b="0"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ask yourself,</a:t>
            </a:r>
          </a:p>
          <a:p>
            <a:pPr defTabSz="584200">
              <a:defRPr sz="9000">
                <a:latin typeface="Trebuchet MS"/>
                <a:ea typeface="Trebuchet MS"/>
                <a:cs typeface="Trebuchet MS"/>
                <a:sym typeface="Trebuchet MS"/>
              </a:defRPr>
            </a:pPr>
            <a:r>
              <a:t>“Is this an area in which I need to speak more clearly and honestly when working with churches?”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u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6387" y="427227"/>
            <a:ext cx="12851226" cy="1285122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The realities behind hope"/>
          <p:cNvSpPr txBox="1"/>
          <p:nvPr/>
        </p:nvSpPr>
        <p:spPr>
          <a:xfrm>
            <a:off x="346801" y="200929"/>
            <a:ext cx="6778806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realities behind hope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8484" y="429324"/>
            <a:ext cx="12847032" cy="12847032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he realities behind hope"/>
          <p:cNvSpPr txBox="1"/>
          <p:nvPr/>
        </p:nvSpPr>
        <p:spPr>
          <a:xfrm>
            <a:off x="346801" y="200929"/>
            <a:ext cx="6778806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realities behind hope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4775" y="425615"/>
            <a:ext cx="12854450" cy="12854450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The realities behind hope"/>
          <p:cNvSpPr txBox="1"/>
          <p:nvPr/>
        </p:nvSpPr>
        <p:spPr>
          <a:xfrm>
            <a:off x="346801" y="200929"/>
            <a:ext cx="6778806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realities behind hope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66387" y="427227"/>
            <a:ext cx="12851226" cy="128512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Circle Oval" descr="Circle Oval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3595" y="1651453"/>
            <a:ext cx="10613010" cy="10618674"/>
          </a:xfrm>
          <a:prstGeom prst="rect">
            <a:avLst/>
          </a:prstGeom>
        </p:spPr>
      </p:pic>
      <p:sp>
        <p:nvSpPr>
          <p:cNvPr id="197" name="The realities behind hope"/>
          <p:cNvSpPr txBox="1"/>
          <p:nvPr/>
        </p:nvSpPr>
        <p:spPr>
          <a:xfrm>
            <a:off x="346801" y="200929"/>
            <a:ext cx="6778806" cy="1895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spAutoFit/>
          </a:bodyPr>
          <a:lstStyle>
            <a:lvl1pPr algn="l" defTabSz="584200"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realities behind hope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path" nodeType="click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0.000175 -0.122002" origin="layout" pathEditMode="relative">
                                      <p:cBhvr>
                                        <p:cTn id="12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path" nodeType="clickEffect" presetSubtype="0" presetID="-1" grpId="3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175 -0.122002 L 0.000143 0.115995" origin="layout" pathEditMode="relative">
                                      <p:cBhvr>
                                        <p:cTn id="16" dur="10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9" name="2D Line Graph"/>
          <p:cNvGraphicFramePr/>
          <p:nvPr/>
        </p:nvGraphicFramePr>
        <p:xfrm>
          <a:off x="1659612" y="1799533"/>
          <a:ext cx="16483507" cy="9762825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200" name="NCD Average Score"/>
          <p:cNvSpPr txBox="1"/>
          <p:nvPr/>
        </p:nvSpPr>
        <p:spPr>
          <a:xfrm>
            <a:off x="4635667" y="12191414"/>
            <a:ext cx="10531397" cy="676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80000"/>
              </a:lnSpc>
              <a:defRPr b="0" sz="36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NCD Average Score</a:t>
            </a:r>
          </a:p>
        </p:txBody>
      </p:sp>
      <p:sp>
        <p:nvSpPr>
          <p:cNvPr id="201" name="The realities of sickness and health"/>
          <p:cNvSpPr txBox="1"/>
          <p:nvPr/>
        </p:nvSpPr>
        <p:spPr>
          <a:xfrm>
            <a:off x="346801" y="386349"/>
            <a:ext cx="19041114" cy="10191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 defTabSz="584200">
              <a:lnSpc>
                <a:spcPct val="80000"/>
              </a:lnSpc>
              <a:defRPr sz="6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The realities of sickness and health</a:t>
            </a:r>
          </a:p>
        </p:txBody>
      </p:sp>
      <p:sp>
        <p:nvSpPr>
          <p:cNvPr id="202" name="Having an unhealthy church now has even more drastic consequences."/>
          <p:cNvSpPr txBox="1"/>
          <p:nvPr/>
        </p:nvSpPr>
        <p:spPr>
          <a:xfrm>
            <a:off x="11895656" y="8009937"/>
            <a:ext cx="3207233" cy="29622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Having an unhealthy church now has even more drastic consequences.</a:t>
            </a:r>
          </a:p>
        </p:txBody>
      </p:sp>
      <p:sp>
        <p:nvSpPr>
          <p:cNvPr id="203" name="Healthy churches are remarkably immune to turbulence in the world."/>
          <p:cNvSpPr txBox="1"/>
          <p:nvPr/>
        </p:nvSpPr>
        <p:spPr>
          <a:xfrm>
            <a:off x="6713897" y="4266382"/>
            <a:ext cx="5100029" cy="15525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defRPr b="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Healthy churches are remarkably immune to turbulence in the world.</a:t>
            </a:r>
          </a:p>
        </p:txBody>
      </p:sp>
      <p:pic>
        <p:nvPicPr>
          <p:cNvPr id="204" name="Line Line" descr="Line Line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9771866">
            <a:off x="10841483" y="8606123"/>
            <a:ext cx="1676197" cy="311994"/>
          </a:xfrm>
          <a:prstGeom prst="rect">
            <a:avLst/>
          </a:prstGeom>
        </p:spPr>
      </p:pic>
      <p:pic>
        <p:nvPicPr>
          <p:cNvPr id="206" name="Line Line" descr="Line Line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765272">
            <a:off x="11576686" y="5165049"/>
            <a:ext cx="1561358" cy="311993"/>
          </a:xfrm>
          <a:prstGeom prst="rect">
            <a:avLst/>
          </a:prstGeom>
        </p:spPr>
      </p:pic>
      <p:sp>
        <p:nvSpPr>
          <p:cNvPr id="208" name="Rectangle"/>
          <p:cNvSpPr/>
          <p:nvPr/>
        </p:nvSpPr>
        <p:spPr>
          <a:xfrm>
            <a:off x="2474923" y="11254264"/>
            <a:ext cx="14784870" cy="399717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b="0" sz="3000">
                <a:solidFill>
                  <a:srgbClr val="FFFFFF"/>
                </a:solidFill>
              </a:defRPr>
            </a:pPr>
          </a:p>
        </p:txBody>
      </p:sp>
      <p:sp>
        <p:nvSpPr>
          <p:cNvPr id="209" name="sand"/>
          <p:cNvSpPr txBox="1"/>
          <p:nvPr/>
        </p:nvSpPr>
        <p:spPr>
          <a:xfrm>
            <a:off x="2511621" y="11080164"/>
            <a:ext cx="2771856" cy="147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80000"/>
              </a:lnSpc>
              <a:defRPr b="0" sz="9000">
                <a:solidFill>
                  <a:srgbClr val="000000">
                    <a:alpha val="50000"/>
                  </a:srgbClr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sand</a:t>
            </a:r>
          </a:p>
        </p:txBody>
      </p:sp>
      <p:sp>
        <p:nvSpPr>
          <p:cNvPr id="210" name="ROCK"/>
          <p:cNvSpPr txBox="1"/>
          <p:nvPr/>
        </p:nvSpPr>
        <p:spPr>
          <a:xfrm>
            <a:off x="13928864" y="11092864"/>
            <a:ext cx="3207233" cy="1476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defTabSz="584200">
              <a:lnSpc>
                <a:spcPct val="80000"/>
              </a:lnSpc>
              <a:defRPr sz="9000">
                <a:latin typeface="Trebuchet MS"/>
                <a:ea typeface="Trebuchet MS"/>
                <a:cs typeface="Trebuchet MS"/>
                <a:sym typeface="Trebuchet MS"/>
              </a:defRPr>
            </a:lvl1pPr>
          </a:lstStyle>
          <a:p>
            <a:pPr/>
            <a:r>
              <a:t>ROCK</a:t>
            </a:r>
          </a:p>
        </p:txBody>
      </p:sp>
      <p:pic>
        <p:nvPicPr>
          <p:cNvPr id="211" name="Indestructible_Cover.jpg" descr="Indestructible_Cover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8665829" y="2926320"/>
            <a:ext cx="5100029" cy="8157860"/>
          </a:xfrm>
          <a:prstGeom prst="rect">
            <a:avLst/>
          </a:prstGeom>
          <a:ln w="254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500">
        <p:pull dir="u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>
                                            <p:graphicEl>
                                              <a:chart bldStep="gridLegend" categoryIdx="-3" seriesIdx="-3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2000"/>
                                        <p:tgtEl>
                                          <p:spTgt spid="199">
                                            <p:graphicEl>
                                              <a:chart bldStep="gridLegend" categoryIdx="-3" seriesIdx="-3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Class="entr" nodeType="afterEffect" presetSubtype="4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9">
                                            <p:graphicEl>
                                              <a:chart bldStep="series" categoryIdx="-4" seriesIdx="0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7" dur="2000"/>
                                        <p:tgtEl>
                                          <p:spTgt spid="199">
                                            <p:graphicEl>
                                              <a:chart bldStep="series" categoryIdx="-4" seriesIdx="0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99">
                                            <p:graphicEl>
                                              <a:chart bldStep="series" categoryIdx="-4" seriesIdx="1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2" dur="2000"/>
                                        <p:tgtEl>
                                          <p:spTgt spid="199">
                                            <p:graphicEl>
                                              <a:chart bldStep="series" categoryIdx="-4" seriesIdx="1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Class="entr" nodeType="after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xit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5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Class="exit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49" dur="1000" fill="hold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Class="exit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3" dur="1000" fill="hold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Class="exit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57" dur="1000" fill="hold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Class="exit" nodeType="after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61" dur="1000" fill="hold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Class="entr" nodeType="afterEffect" presetID="9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5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6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Class="entr" nodeType="afterEffect" presetID="9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9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0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000"/>
                            </p:stCondLst>
                            <p:childTnLst>
                              <p:par>
                                <p:cTn id="72" presetClass="entr" nodeType="afterEffect" presetID="9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3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4" dur="1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Class="entr" nodeType="clickEffect" presetSubtype="16" presetID="23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8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3"/>
      <p:bldGraphic spid="199" grpId="1">
        <p:bldSub>
          <a:bldChart bld="series"/>
        </p:bldSub>
      </p:bldGraphic>
      <p:bldP build="whole" bldLvl="1" animBg="1" rev="0" advAuto="0" spid="202" grpId="10"/>
      <p:bldP build="whole" bldLvl="1" animBg="1" rev="0" advAuto="0" spid="211" grpId="15"/>
      <p:bldP build="whole" bldLvl="1" animBg="1" rev="0" advAuto="0" spid="208" grpId="12"/>
      <p:bldP build="whole" bldLvl="1" animBg="1" rev="0" advAuto="0" spid="210" grpId="14"/>
      <p:bldP build="whole" bldLvl="1" animBg="1" rev="0" advAuto="0" spid="203" grpId="5"/>
      <p:bldP build="whole" bldLvl="1" animBg="1" rev="0" advAuto="0" spid="200" grpId="2"/>
      <p:bldP build="whole" bldLvl="1" animBg="1" rev="0" advAuto="0" spid="204" grpId="4"/>
      <p:bldP build="whole" bldLvl="1" animBg="1" rev="0" advAuto="0" spid="203" grpId="7"/>
      <p:bldP build="whole" bldLvl="1" animBg="1" rev="0" advAuto="0" spid="206" grpId="6"/>
      <p:bldP build="whole" bldLvl="1" animBg="1" rev="0" advAuto="0" spid="202" grpId="3"/>
      <p:bldP build="whole" bldLvl="1" animBg="1" rev="0" advAuto="0" spid="206" grpId="8"/>
      <p:bldP build="whole" bldLvl="1" animBg="1" rev="0" advAuto="0" spid="204" grpId="9"/>
      <p:bldP build="whole" bldLvl="1" animBg="1" rev="0" advAuto="0" spid="200" grpId="1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2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