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notesSlides/notesSlide10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notesSlides/notesSlide11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notesSlides/notesSlide12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72" r:id="rId2"/>
    <p:sldMasterId id="2147483685" r:id="rId3"/>
    <p:sldMasterId id="2147483698" r:id="rId4"/>
    <p:sldMasterId id="2147483710" r:id="rId5"/>
  </p:sldMasterIdLst>
  <p:notesMasterIdLst>
    <p:notesMasterId r:id="rId28"/>
  </p:notesMasterIdLst>
  <p:sldIdLst>
    <p:sldId id="496" r:id="rId6"/>
    <p:sldId id="500" r:id="rId7"/>
    <p:sldId id="641" r:id="rId8"/>
    <p:sldId id="649" r:id="rId9"/>
    <p:sldId id="637" r:id="rId10"/>
    <p:sldId id="652" r:id="rId11"/>
    <p:sldId id="954" r:id="rId12"/>
    <p:sldId id="956" r:id="rId13"/>
    <p:sldId id="955" r:id="rId14"/>
    <p:sldId id="957" r:id="rId15"/>
    <p:sldId id="953" r:id="rId16"/>
    <p:sldId id="937" r:id="rId17"/>
    <p:sldId id="939" r:id="rId18"/>
    <p:sldId id="940" r:id="rId19"/>
    <p:sldId id="941" r:id="rId20"/>
    <p:sldId id="942" r:id="rId21"/>
    <p:sldId id="943" r:id="rId22"/>
    <p:sldId id="405" r:id="rId23"/>
    <p:sldId id="946" r:id="rId24"/>
    <p:sldId id="945" r:id="rId25"/>
    <p:sldId id="947" r:id="rId26"/>
    <p:sldId id="645" r:id="rId27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384" userDrawn="1">
          <p15:clr>
            <a:srgbClr val="A4A3A4"/>
          </p15:clr>
        </p15:guide>
        <p15:guide id="2" orient="horz" pos="618" userDrawn="1">
          <p15:clr>
            <a:srgbClr val="A4A3A4"/>
          </p15:clr>
        </p15:guide>
        <p15:guide id="3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2CF99"/>
    <a:srgbClr val="36602D"/>
    <a:srgbClr val="740E00"/>
    <a:srgbClr val="000000"/>
    <a:srgbClr val="DA1A00"/>
    <a:srgbClr val="F61D00"/>
    <a:srgbClr val="A41400"/>
    <a:srgbClr val="FFA093"/>
    <a:srgbClr val="FFC0B7"/>
    <a:srgbClr val="004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892" autoAdjust="0"/>
    <p:restoredTop sz="88689" autoAdjust="0"/>
  </p:normalViewPr>
  <p:slideViewPr>
    <p:cSldViewPr>
      <p:cViewPr varScale="1">
        <p:scale>
          <a:sx n="100" d="100"/>
          <a:sy n="100" d="100"/>
        </p:scale>
        <p:origin x="72" y="276"/>
      </p:cViewPr>
      <p:guideLst>
        <p:guide orient="horz" pos="2384"/>
        <p:guide orient="horz" pos="618"/>
        <p:guide pos="3840"/>
      </p:guideLst>
    </p:cSldViewPr>
  </p:slideViewPr>
  <p:outlineViewPr>
    <p:cViewPr>
      <p:scale>
        <a:sx n="33" d="100"/>
        <a:sy n="33" d="100"/>
      </p:scale>
      <p:origin x="0" y="260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ost\Dropbox\NaMu%20Norge\NaMu%20redskap\Skjema%20og%20tester\Oversikt%20menighetsprofiler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v>Minimumsfaktor</c:v>
          </c:tx>
          <c:spPr>
            <a:ln w="3810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'Ark1'!$M$63:$M$67</c:f>
              <c:numCache>
                <c:formatCode>General</c:formatCode>
                <c:ptCount val="5"/>
                <c:pt idx="0">
                  <c:v>2014</c:v>
                </c:pt>
                <c:pt idx="1">
                  <c:v>2016</c:v>
                </c:pt>
                <c:pt idx="2">
                  <c:v>2018</c:v>
                </c:pt>
                <c:pt idx="3">
                  <c:v>2020</c:v>
                </c:pt>
                <c:pt idx="4">
                  <c:v>2022</c:v>
                </c:pt>
              </c:numCache>
            </c:numRef>
          </c:cat>
          <c:val>
            <c:numRef>
              <c:f>'Ark1'!$K$63:$K$67</c:f>
              <c:numCache>
                <c:formatCode>0.0</c:formatCode>
                <c:ptCount val="5"/>
                <c:pt idx="0">
                  <c:v>42</c:v>
                </c:pt>
                <c:pt idx="1">
                  <c:v>37</c:v>
                </c:pt>
                <c:pt idx="2">
                  <c:v>45</c:v>
                </c:pt>
                <c:pt idx="3">
                  <c:v>50</c:v>
                </c:pt>
                <c:pt idx="4">
                  <c:v>54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FF6-4782-9D54-0F104E342074}"/>
            </c:ext>
          </c:extLst>
        </c:ser>
        <c:ser>
          <c:idx val="1"/>
          <c:order val="1"/>
          <c:tx>
            <c:v>Gjennomsnittlig skåre</c:v>
          </c:tx>
          <c:spPr>
            <a:ln w="38100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'Ark1'!$M$63:$M$67</c:f>
              <c:numCache>
                <c:formatCode>General</c:formatCode>
                <c:ptCount val="5"/>
                <c:pt idx="0">
                  <c:v>2014</c:v>
                </c:pt>
                <c:pt idx="1">
                  <c:v>2016</c:v>
                </c:pt>
                <c:pt idx="2">
                  <c:v>2018</c:v>
                </c:pt>
                <c:pt idx="3">
                  <c:v>2020</c:v>
                </c:pt>
                <c:pt idx="4">
                  <c:v>2022</c:v>
                </c:pt>
              </c:numCache>
            </c:numRef>
          </c:cat>
          <c:val>
            <c:numRef>
              <c:f>'Ark1'!$L$63:$L$67</c:f>
              <c:numCache>
                <c:formatCode>0.0</c:formatCode>
                <c:ptCount val="5"/>
                <c:pt idx="0">
                  <c:v>46</c:v>
                </c:pt>
                <c:pt idx="1">
                  <c:v>47.75</c:v>
                </c:pt>
                <c:pt idx="2">
                  <c:v>57.25</c:v>
                </c:pt>
                <c:pt idx="3">
                  <c:v>57</c:v>
                </c:pt>
                <c:pt idx="4">
                  <c:v>64.5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FF6-4782-9D54-0F104E3420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206531968"/>
        <c:axId val="1206524064"/>
      </c:lineChart>
      <c:dateAx>
        <c:axId val="1206531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nb-NO"/>
          </a:p>
        </c:txPr>
        <c:crossAx val="1206524064"/>
        <c:crosses val="autoZero"/>
        <c:auto val="0"/>
        <c:lblOffset val="100"/>
        <c:baseTimeUnit val="days"/>
        <c:majorUnit val="2"/>
      </c:dateAx>
      <c:valAx>
        <c:axId val="12065240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nb-NO"/>
          </a:p>
        </c:txPr>
        <c:crossAx val="12065319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nb-N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>
          <a:latin typeface="Calibri" panose="020F0502020204030204" pitchFamily="34" charset="0"/>
          <a:cs typeface="Calibri" panose="020F0502020204030204" pitchFamily="34" charset="0"/>
        </a:defRPr>
      </a:pPr>
      <a:endParaRPr lang="nb-NO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v>Minimumsfaktor</c:v>
          </c:tx>
          <c:spPr>
            <a:ln w="3810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'Ark1'!$M$15:$M$17</c:f>
              <c:numCache>
                <c:formatCode>General</c:formatCode>
                <c:ptCount val="3"/>
                <c:pt idx="0">
                  <c:v>2008</c:v>
                </c:pt>
                <c:pt idx="1">
                  <c:v>2010</c:v>
                </c:pt>
                <c:pt idx="2">
                  <c:v>2016</c:v>
                </c:pt>
              </c:numCache>
            </c:numRef>
          </c:cat>
          <c:val>
            <c:numRef>
              <c:f>'Ark1'!$K$15:$K$17</c:f>
              <c:numCache>
                <c:formatCode>0.0</c:formatCode>
                <c:ptCount val="3"/>
                <c:pt idx="0">
                  <c:v>48</c:v>
                </c:pt>
                <c:pt idx="1">
                  <c:v>54</c:v>
                </c:pt>
                <c:pt idx="2">
                  <c:v>73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AC2-40E5-B6B7-D2716152E072}"/>
            </c:ext>
          </c:extLst>
        </c:ser>
        <c:ser>
          <c:idx val="1"/>
          <c:order val="1"/>
          <c:tx>
            <c:v>Gjennomsnittlig skåre</c:v>
          </c:tx>
          <c:spPr>
            <a:ln w="38100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'Ark1'!$M$15:$M$17</c:f>
              <c:numCache>
                <c:formatCode>General</c:formatCode>
                <c:ptCount val="3"/>
                <c:pt idx="0">
                  <c:v>2008</c:v>
                </c:pt>
                <c:pt idx="1">
                  <c:v>2010</c:v>
                </c:pt>
                <c:pt idx="2">
                  <c:v>2016</c:v>
                </c:pt>
              </c:numCache>
            </c:numRef>
          </c:cat>
          <c:val>
            <c:numRef>
              <c:f>'Ark1'!$L$15:$L$17</c:f>
              <c:numCache>
                <c:formatCode>0.0</c:formatCode>
                <c:ptCount val="3"/>
                <c:pt idx="0">
                  <c:v>54.375</c:v>
                </c:pt>
                <c:pt idx="1">
                  <c:v>62.25</c:v>
                </c:pt>
                <c:pt idx="2">
                  <c:v>76.125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AC2-40E5-B6B7-D2716152E0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018194944"/>
        <c:axId val="1018202016"/>
      </c:lineChart>
      <c:dateAx>
        <c:axId val="10181949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nb-NO"/>
          </a:p>
        </c:txPr>
        <c:crossAx val="1018202016"/>
        <c:crosses val="autoZero"/>
        <c:auto val="0"/>
        <c:lblOffset val="100"/>
        <c:baseTimeUnit val="days"/>
        <c:majorUnit val="1"/>
      </c:dateAx>
      <c:valAx>
        <c:axId val="10182020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nb-NO"/>
          </a:p>
        </c:txPr>
        <c:crossAx val="10181949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nb-N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pPr>
      <a:endParaRPr lang="nb-NO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v>Minimumsfaktor</c:v>
          </c:tx>
          <c:spPr>
            <a:ln w="3810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'Ark1'!$M$32:$M$37</c:f>
              <c:numCache>
                <c:formatCode>General</c:formatCode>
                <c:ptCount val="6"/>
                <c:pt idx="0">
                  <c:v>2003</c:v>
                </c:pt>
                <c:pt idx="1">
                  <c:v>2006</c:v>
                </c:pt>
                <c:pt idx="2">
                  <c:v>2008</c:v>
                </c:pt>
                <c:pt idx="3">
                  <c:v>2011</c:v>
                </c:pt>
                <c:pt idx="4">
                  <c:v>2014</c:v>
                </c:pt>
                <c:pt idx="5">
                  <c:v>2022</c:v>
                </c:pt>
              </c:numCache>
            </c:numRef>
          </c:cat>
          <c:val>
            <c:numRef>
              <c:f>'Ark1'!$K$32:$K$37</c:f>
              <c:numCache>
                <c:formatCode>0.0</c:formatCode>
                <c:ptCount val="6"/>
                <c:pt idx="0">
                  <c:v>54</c:v>
                </c:pt>
                <c:pt idx="1">
                  <c:v>67</c:v>
                </c:pt>
                <c:pt idx="2">
                  <c:v>82</c:v>
                </c:pt>
                <c:pt idx="3">
                  <c:v>70</c:v>
                </c:pt>
                <c:pt idx="4">
                  <c:v>49</c:v>
                </c:pt>
                <c:pt idx="5">
                  <c:v>52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80D-4A14-9010-A52F9F791FCC}"/>
            </c:ext>
          </c:extLst>
        </c:ser>
        <c:ser>
          <c:idx val="1"/>
          <c:order val="1"/>
          <c:tx>
            <c:v>Gjennomsnittlig skåre</c:v>
          </c:tx>
          <c:spPr>
            <a:ln w="38100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'Ark1'!$M$32:$M$37</c:f>
              <c:numCache>
                <c:formatCode>General</c:formatCode>
                <c:ptCount val="6"/>
                <c:pt idx="0">
                  <c:v>2003</c:v>
                </c:pt>
                <c:pt idx="1">
                  <c:v>2006</c:v>
                </c:pt>
                <c:pt idx="2">
                  <c:v>2008</c:v>
                </c:pt>
                <c:pt idx="3">
                  <c:v>2011</c:v>
                </c:pt>
                <c:pt idx="4">
                  <c:v>2014</c:v>
                </c:pt>
                <c:pt idx="5">
                  <c:v>2022</c:v>
                </c:pt>
              </c:numCache>
            </c:numRef>
          </c:cat>
          <c:val>
            <c:numRef>
              <c:f>'Ark1'!$L$32:$L$37</c:f>
              <c:numCache>
                <c:formatCode>0.0</c:formatCode>
                <c:ptCount val="6"/>
                <c:pt idx="0">
                  <c:v>61.875</c:v>
                </c:pt>
                <c:pt idx="1">
                  <c:v>79.25</c:v>
                </c:pt>
                <c:pt idx="2">
                  <c:v>92</c:v>
                </c:pt>
                <c:pt idx="3">
                  <c:v>80.625</c:v>
                </c:pt>
                <c:pt idx="4">
                  <c:v>64.25</c:v>
                </c:pt>
                <c:pt idx="5">
                  <c:v>64.5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80D-4A14-9010-A52F9F791F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236585072"/>
        <c:axId val="1236575920"/>
      </c:lineChart>
      <c:dateAx>
        <c:axId val="12365850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nb-NO"/>
          </a:p>
        </c:txPr>
        <c:crossAx val="1236575920"/>
        <c:crosses val="autoZero"/>
        <c:auto val="0"/>
        <c:lblOffset val="100"/>
        <c:baseTimeUnit val="days"/>
        <c:majorUnit val="2"/>
        <c:majorTimeUnit val="days"/>
      </c:dateAx>
      <c:valAx>
        <c:axId val="12365759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nb-NO"/>
          </a:p>
        </c:txPr>
        <c:crossAx val="12365850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nb-N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pPr>
      <a:endParaRPr lang="nb-NO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v>Minimumsfaktor</c:v>
          </c:tx>
          <c:spPr>
            <a:ln w="3810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'Ark1'!$M$2:$M$11</c:f>
              <c:numCache>
                <c:formatCode>General</c:formatCode>
                <c:ptCount val="10"/>
                <c:pt idx="0">
                  <c:v>2000</c:v>
                </c:pt>
                <c:pt idx="1">
                  <c:v>2002</c:v>
                </c:pt>
                <c:pt idx="2">
                  <c:v>2005</c:v>
                </c:pt>
                <c:pt idx="3">
                  <c:v>2008</c:v>
                </c:pt>
                <c:pt idx="4">
                  <c:v>2010</c:v>
                </c:pt>
                <c:pt idx="5">
                  <c:v>2012</c:v>
                </c:pt>
                <c:pt idx="6">
                  <c:v>2014</c:v>
                </c:pt>
                <c:pt idx="7">
                  <c:v>2017</c:v>
                </c:pt>
                <c:pt idx="8">
                  <c:v>2019</c:v>
                </c:pt>
                <c:pt idx="9">
                  <c:v>2022</c:v>
                </c:pt>
              </c:numCache>
            </c:numRef>
          </c:cat>
          <c:val>
            <c:numRef>
              <c:f>'Ark1'!$K$2:$K$11</c:f>
              <c:numCache>
                <c:formatCode>General</c:formatCode>
                <c:ptCount val="10"/>
                <c:pt idx="0">
                  <c:v>30</c:v>
                </c:pt>
                <c:pt idx="1">
                  <c:v>41</c:v>
                </c:pt>
                <c:pt idx="2">
                  <c:v>44</c:v>
                </c:pt>
                <c:pt idx="3">
                  <c:v>42</c:v>
                </c:pt>
                <c:pt idx="4">
                  <c:v>40</c:v>
                </c:pt>
                <c:pt idx="5">
                  <c:v>38</c:v>
                </c:pt>
                <c:pt idx="6">
                  <c:v>41</c:v>
                </c:pt>
                <c:pt idx="7">
                  <c:v>46</c:v>
                </c:pt>
                <c:pt idx="8">
                  <c:v>47</c:v>
                </c:pt>
                <c:pt idx="9">
                  <c:v>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C92-4950-91DE-94C757BE323C}"/>
            </c:ext>
          </c:extLst>
        </c:ser>
        <c:ser>
          <c:idx val="1"/>
          <c:order val="1"/>
          <c:tx>
            <c:v>Gjennomsnittlig skåre</c:v>
          </c:tx>
          <c:spPr>
            <a:ln w="38100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'Ark1'!$M$2:$M$11</c:f>
              <c:numCache>
                <c:formatCode>General</c:formatCode>
                <c:ptCount val="10"/>
                <c:pt idx="0">
                  <c:v>2000</c:v>
                </c:pt>
                <c:pt idx="1">
                  <c:v>2002</c:v>
                </c:pt>
                <c:pt idx="2">
                  <c:v>2005</c:v>
                </c:pt>
                <c:pt idx="3">
                  <c:v>2008</c:v>
                </c:pt>
                <c:pt idx="4">
                  <c:v>2010</c:v>
                </c:pt>
                <c:pt idx="5">
                  <c:v>2012</c:v>
                </c:pt>
                <c:pt idx="6">
                  <c:v>2014</c:v>
                </c:pt>
                <c:pt idx="7">
                  <c:v>2017</c:v>
                </c:pt>
                <c:pt idx="8">
                  <c:v>2019</c:v>
                </c:pt>
                <c:pt idx="9">
                  <c:v>2022</c:v>
                </c:pt>
              </c:numCache>
            </c:numRef>
          </c:cat>
          <c:val>
            <c:numRef>
              <c:f>'Ark1'!$L$2:$L$11</c:f>
              <c:numCache>
                <c:formatCode>0.0</c:formatCode>
                <c:ptCount val="10"/>
                <c:pt idx="0">
                  <c:v>39.875</c:v>
                </c:pt>
                <c:pt idx="1">
                  <c:v>51.625</c:v>
                </c:pt>
                <c:pt idx="2">
                  <c:v>55.875</c:v>
                </c:pt>
                <c:pt idx="3">
                  <c:v>51.875</c:v>
                </c:pt>
                <c:pt idx="4">
                  <c:v>51.375</c:v>
                </c:pt>
                <c:pt idx="5">
                  <c:v>51.125</c:v>
                </c:pt>
                <c:pt idx="6">
                  <c:v>51.375</c:v>
                </c:pt>
                <c:pt idx="7">
                  <c:v>51.5</c:v>
                </c:pt>
                <c:pt idx="8">
                  <c:v>54.75</c:v>
                </c:pt>
                <c:pt idx="9">
                  <c:v>67.75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C92-4950-91DE-94C757BE32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202230976"/>
        <c:axId val="1202238880"/>
      </c:lineChart>
      <c:dateAx>
        <c:axId val="12022309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nb-NO"/>
          </a:p>
        </c:txPr>
        <c:crossAx val="1202238880"/>
        <c:crosses val="autoZero"/>
        <c:auto val="0"/>
        <c:lblOffset val="1"/>
        <c:baseTimeUnit val="days"/>
        <c:majorUnit val="2"/>
        <c:majorTimeUnit val="days"/>
        <c:minorUnit val="2"/>
        <c:minorTimeUnit val="days"/>
      </c:dateAx>
      <c:valAx>
        <c:axId val="12022388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nb-NO"/>
          </a:p>
        </c:txPr>
        <c:crossAx val="12022309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nb-N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pPr>
      <a:endParaRPr lang="nb-NO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50800" cap="rnd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B10-4F1F-B234-916A11A76F6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Sheet1!$X$1042:$AD$1042</c:f>
              <c:strCache>
                <c:ptCount val="7"/>
                <c:pt idx="0">
                  <c:v>P 1</c:v>
                </c:pt>
                <c:pt idx="1">
                  <c:v>P 2</c:v>
                </c:pt>
                <c:pt idx="2">
                  <c:v>P 3</c:v>
                </c:pt>
                <c:pt idx="3">
                  <c:v>P 4</c:v>
                </c:pt>
                <c:pt idx="4">
                  <c:v>P 5</c:v>
                </c:pt>
                <c:pt idx="5">
                  <c:v>P 6</c:v>
                </c:pt>
                <c:pt idx="6">
                  <c:v>P 7</c:v>
                </c:pt>
              </c:strCache>
            </c:strRef>
          </c:cat>
          <c:val>
            <c:numRef>
              <c:f>Sheet1!$X$1041:$AD$1041</c:f>
              <c:numCache>
                <c:formatCode>_ * #\ ##0.0_ ;_ * \-#\ ##0.0_ ;_ * "-"??_ ;_ @_ </c:formatCode>
                <c:ptCount val="7"/>
                <c:pt idx="0" formatCode="_(* #,##0.00_);_(* \(#,##0.00\);_(* &quot;-&quot;??_);_(@_)">
                  <c:v>0</c:v>
                </c:pt>
                <c:pt idx="1">
                  <c:v>5.7994897959183671</c:v>
                </c:pt>
                <c:pt idx="2">
                  <c:v>8.232020547945206</c:v>
                </c:pt>
                <c:pt idx="3">
                  <c:v>10.939144736842104</c:v>
                </c:pt>
                <c:pt idx="4">
                  <c:v>11.636111111111111</c:v>
                </c:pt>
                <c:pt idx="5">
                  <c:v>13.413461538461538</c:v>
                </c:pt>
                <c:pt idx="6">
                  <c:v>14.307692307692308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B10-4F1F-B234-916A11A76F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208208672"/>
        <c:axId val="1208205344"/>
      </c:lineChart>
      <c:catAx>
        <c:axId val="12082086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nb-NO"/>
          </a:p>
        </c:txPr>
        <c:crossAx val="1208205344"/>
        <c:crosses val="autoZero"/>
        <c:auto val="1"/>
        <c:lblAlgn val="ctr"/>
        <c:lblOffset val="100"/>
        <c:noMultiLvlLbl val="0"/>
      </c:catAx>
      <c:valAx>
        <c:axId val="12082053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_);_(@_)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nb-NO"/>
          </a:p>
        </c:txPr>
        <c:crossAx val="12082086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latin typeface="Calibri" panose="020F0502020204030204" pitchFamily="34" charset="0"/>
          <a:cs typeface="Calibri" panose="020F0502020204030204" pitchFamily="34" charset="0"/>
        </a:defRPr>
      </a:pPr>
      <a:endParaRPr lang="nb-N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62C2240-9684-5440-915F-929AD831DE9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6865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2C2240-9684-5440-915F-929AD831DE95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0420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Minimumsfaktor: IG i 2008, 2011, 2014 og 2022, BE i 2008 og 2011, LG i 2006, HS i 2003</a:t>
            </a:r>
          </a:p>
          <a:p>
            <a:r>
              <a:rPr lang="nb-NO" dirty="0"/>
              <a:t>Maksimumsfaktor: NT alle år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2C2240-9684-5440-915F-929AD831DE95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9014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Minimumsfaktor: IG i 2008, 2011, 2014 og 2022, BE i 2008 og 2011, LG i 2006, HS i 2003</a:t>
            </a:r>
          </a:p>
          <a:p>
            <a:r>
              <a:rPr lang="nb-NO" dirty="0"/>
              <a:t>Maksimumsfaktor: NT alle år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2C2240-9684-5440-915F-929AD831DE95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4531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Denne tabellen viser endring i kvalitetsskår for menigheter ved økende antall profiler (P1 – P7) </a:t>
            </a:r>
          </a:p>
          <a:p>
            <a:endParaRPr lang="nb-NO" dirty="0"/>
          </a:p>
          <a:p>
            <a:r>
              <a:rPr lang="nb-NO" dirty="0"/>
              <a:t>Norske tall pr. 01.01.2023. Totalt 1025 menighetsundersøkelser i 450 menigheter. 245 av menighetene har gjennomført 2 eller flere undersøkelser. 13 menigheter har gjennomført 7 profiler.</a:t>
            </a:r>
          </a:p>
          <a:p>
            <a:endParaRPr lang="nb-NO" dirty="0"/>
          </a:p>
          <a:p>
            <a:r>
              <a:rPr lang="nb-NO" dirty="0"/>
              <a:t>Menighetene som har gjennomført 7 undersøkelser har gjort dette over en periode på omlag 14 år (+/-).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2C2240-9684-5440-915F-929AD831DE95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5029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6C058A-51FB-45CF-8015-4FC0104C8248}" type="slidenum">
              <a:rPr lang="nb-NO" altLang="nb-NO"/>
              <a:pPr/>
              <a:t>18</a:t>
            </a:fld>
            <a:endParaRPr lang="nb-NO" altLang="nb-NO"/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factors that promote stable development</a:t>
            </a: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factors that inhibit stable development</a:t>
            </a:r>
            <a:endParaRPr lang="nb-NO" altLang="nb-NO" dirty="0"/>
          </a:p>
          <a:p>
            <a:endParaRPr lang="nb-NO" altLang="nb-NO" dirty="0"/>
          </a:p>
          <a:p>
            <a:r>
              <a:rPr lang="nb-NO" altLang="nb-NO" dirty="0"/>
              <a:t>- Kontinuitet</a:t>
            </a:r>
          </a:p>
          <a:p>
            <a:r>
              <a:rPr lang="nb-NO" altLang="nb-NO" dirty="0"/>
              <a:t>- Navigere i urolig farvann, lede proaktivt i overgangsperioder</a:t>
            </a:r>
          </a:p>
          <a:p>
            <a:r>
              <a:rPr lang="nb-NO" altLang="nb-NO" dirty="0"/>
              <a:t>- Minimumsfaktor og åtte tegn på kvalitet</a:t>
            </a:r>
          </a:p>
          <a:p>
            <a:r>
              <a:rPr lang="nb-NO" altLang="nb-NO" dirty="0"/>
              <a:t>- Unngå å være en øy, tenke for høyt om egen fortreffelighet</a:t>
            </a:r>
          </a:p>
        </p:txBody>
      </p:sp>
    </p:spTree>
    <p:extLst>
      <p:ext uri="{BB962C8B-B14F-4D97-AF65-F5344CB8AC3E}">
        <p14:creationId xmlns:p14="http://schemas.microsoft.com/office/powerpoint/2010/main" val="5392994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The 3 </a:t>
            </a:r>
            <a:r>
              <a:rPr lang="nb-NO" dirty="0" err="1"/>
              <a:t>Colors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Love </a:t>
            </a:r>
            <a:r>
              <a:rPr lang="nb-NO" dirty="0" err="1"/>
              <a:t>page</a:t>
            </a:r>
            <a:r>
              <a:rPr lang="nb-NO" dirty="0"/>
              <a:t> 9</a:t>
            </a:r>
          </a:p>
          <a:p>
            <a:r>
              <a:rPr lang="nb-NO" dirty="0"/>
              <a:t>The tone and </a:t>
            </a:r>
            <a:r>
              <a:rPr lang="nb-NO" dirty="0" err="1"/>
              <a:t>atmosphere</a:t>
            </a:r>
            <a:r>
              <a:rPr lang="nb-NO" dirty="0"/>
              <a:t>	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907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C2240-9684-5440-915F-929AD831DE95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pPr marL="0" marR="0" lvl="0" indent="0" algn="r" defTabSz="9907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37793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6C058A-51FB-45CF-8015-4FC0104C8248}" type="slidenum">
              <a:rPr lang="nb-NO" altLang="nb-NO"/>
              <a:pPr/>
              <a:t>20</a:t>
            </a:fld>
            <a:endParaRPr lang="nb-NO" altLang="nb-NO"/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altLang="nb-NO" dirty="0"/>
              <a:t>Gud gir vekst, TTT, ulike vekstsesonger, ikke legge merke til eller feire små tegn til utvikling</a:t>
            </a:r>
          </a:p>
          <a:p>
            <a:r>
              <a:rPr lang="nb-NO" altLang="nb-NO" dirty="0"/>
              <a:t>Proaktiv krisehåndtering, NaMu forsvant med presten</a:t>
            </a:r>
          </a:p>
          <a:p>
            <a:r>
              <a:rPr lang="nb-NO" altLang="nb-NO" dirty="0"/>
              <a:t>Manglende forankring</a:t>
            </a:r>
          </a:p>
          <a:p>
            <a:r>
              <a:rPr lang="nb-NO" altLang="nb-NO" dirty="0"/>
              <a:t>Moderne fundamentalisme</a:t>
            </a:r>
          </a:p>
          <a:p>
            <a:endParaRPr lang="nb-NO" altLang="nb-NO" dirty="0"/>
          </a:p>
          <a:p>
            <a:endParaRPr lang="nb-NO" altLang="nb-NO" dirty="0"/>
          </a:p>
          <a:p>
            <a:endParaRPr lang="nb-NO" altLang="nb-NO" dirty="0"/>
          </a:p>
        </p:txBody>
      </p:sp>
    </p:spTree>
    <p:extLst>
      <p:ext uri="{BB962C8B-B14F-4D97-AF65-F5344CB8AC3E}">
        <p14:creationId xmlns:p14="http://schemas.microsoft.com/office/powerpoint/2010/main" val="11898529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err="1"/>
              <a:t>Color</a:t>
            </a:r>
            <a:r>
              <a:rPr lang="nb-NO" dirty="0"/>
              <a:t> Your World </a:t>
            </a:r>
            <a:r>
              <a:rPr lang="nb-NO" dirty="0" err="1"/>
              <a:t>with</a:t>
            </a:r>
            <a:r>
              <a:rPr lang="nb-NO" dirty="0"/>
              <a:t> NCD </a:t>
            </a:r>
            <a:r>
              <a:rPr lang="nb-NO" dirty="0" err="1"/>
              <a:t>page</a:t>
            </a:r>
            <a:r>
              <a:rPr lang="nb-NO" dirty="0"/>
              <a:t> 11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907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C2240-9684-5440-915F-929AD831DE95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pPr marL="0" marR="0" lvl="0" indent="0" algn="r" defTabSz="9907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67910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0AA44C-3215-4EF8-94DE-E86B5E6734B5}" type="slidenum">
              <a:rPr lang="nb-NO" altLang="nb-NO" smtClean="0"/>
              <a:pPr/>
              <a:t>2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4871081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0AA44C-3215-4EF8-94DE-E86B5E6734B5}" type="slidenum">
              <a:rPr lang="nb-NO" altLang="nb-NO" smtClean="0"/>
              <a:pPr/>
              <a:t>3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9038319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Char char="-"/>
              <a:tabLst>
                <a:tab pos="266700" algn="l"/>
                <a:tab pos="808038" algn="l"/>
                <a:tab pos="1169988" algn="l"/>
                <a:tab pos="1435100" algn="l"/>
              </a:tabLst>
              <a:defRPr/>
            </a:pPr>
            <a:r>
              <a:rPr lang="en-US" altLang="nb-NO" dirty="0">
                <a:solidFill>
                  <a:srgbClr val="740E00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Open NCD webinars (4-6 each year), ex. this year:</a:t>
            </a:r>
          </a:p>
          <a:p>
            <a:pPr marL="722313" marR="0" lvl="0" indent="-34290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266700" algn="l"/>
                <a:tab pos="808038" algn="l"/>
                <a:tab pos="1169988" algn="l"/>
                <a:tab pos="1435100" algn="l"/>
              </a:tabLst>
              <a:defRPr/>
            </a:pPr>
            <a:r>
              <a:rPr lang="en-US" altLang="nb-NO" sz="1200" i="1" dirty="0">
                <a:solidFill>
                  <a:srgbClr val="740E00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Passionate Spirituality in the Church of Norway</a:t>
            </a:r>
          </a:p>
          <a:p>
            <a:pPr marL="722313" marR="0" lvl="0" indent="-34290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266700" algn="l"/>
                <a:tab pos="808038" algn="l"/>
                <a:tab pos="1169988" algn="l"/>
                <a:tab pos="1435100" algn="l"/>
              </a:tabLst>
              <a:defRPr/>
            </a:pPr>
            <a:r>
              <a:rPr lang="en-US" altLang="nb-NO" sz="1200" i="1" dirty="0">
                <a:solidFill>
                  <a:srgbClr val="740E00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Rhythms that leads to growth	</a:t>
            </a:r>
          </a:p>
          <a:p>
            <a:pPr marL="722313" marR="0" lvl="0" indent="-34290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266700" algn="l"/>
                <a:tab pos="808038" algn="l"/>
                <a:tab pos="1169988" algn="l"/>
                <a:tab pos="1435100" algn="l"/>
              </a:tabLst>
              <a:defRPr/>
            </a:pPr>
            <a:r>
              <a:rPr lang="en-US" altLang="nb-NO" sz="1200" i="1" dirty="0">
                <a:solidFill>
                  <a:srgbClr val="740E00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The spiritual guidance tradition and NCD</a:t>
            </a:r>
          </a:p>
          <a:p>
            <a:pPr marL="722313" marR="0" lvl="0" indent="-34290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266700" algn="l"/>
                <a:tab pos="808038" algn="l"/>
                <a:tab pos="1169988" algn="l"/>
                <a:tab pos="1435100" algn="l"/>
              </a:tabLst>
              <a:defRPr/>
            </a:pPr>
            <a:r>
              <a:rPr lang="en-US" altLang="nb-NO" sz="1200" i="1" dirty="0">
                <a:solidFill>
                  <a:srgbClr val="740E00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To give and to receive love</a:t>
            </a:r>
          </a:p>
          <a:p>
            <a:pPr marL="722313" marR="0" lvl="0" indent="-34290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266700" algn="l"/>
                <a:tab pos="808038" algn="l"/>
                <a:tab pos="1169988" algn="l"/>
                <a:tab pos="1435100" algn="l"/>
              </a:tabLst>
              <a:defRPr/>
            </a:pPr>
            <a:r>
              <a:rPr lang="en-US" altLang="nb-NO" sz="1200" i="1" dirty="0">
                <a:solidFill>
                  <a:srgbClr val="740E00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How to build small groups in an established setting</a:t>
            </a:r>
          </a:p>
          <a:p>
            <a:pPr marL="722313" marR="0" lvl="0" indent="-34290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266700" algn="l"/>
                <a:tab pos="808038" algn="l"/>
                <a:tab pos="1169988" algn="l"/>
                <a:tab pos="1435100" algn="l"/>
              </a:tabLst>
              <a:defRPr/>
            </a:pPr>
            <a:r>
              <a:rPr lang="en-US" altLang="nb-NO" sz="1200" i="1" dirty="0">
                <a:solidFill>
                  <a:srgbClr val="740E00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Spiritual styles in the church (local example)</a:t>
            </a:r>
          </a:p>
          <a:p>
            <a:pPr marL="722313" marR="0" lvl="0" indent="-34290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266700" algn="l"/>
                <a:tab pos="808038" algn="l"/>
                <a:tab pos="1169988" algn="l"/>
                <a:tab pos="1435100" algn="l"/>
              </a:tabLst>
              <a:defRPr/>
            </a:pPr>
            <a:r>
              <a:rPr lang="en-US" altLang="nb-NO" sz="1200" i="1" dirty="0">
                <a:solidFill>
                  <a:srgbClr val="740E00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The breakthrough (local example)</a:t>
            </a:r>
          </a:p>
          <a:p>
            <a:pPr marL="722313" marR="0" lvl="0" indent="-34290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266700" algn="l"/>
                <a:tab pos="808038" algn="l"/>
                <a:tab pos="1169988" algn="l"/>
                <a:tab pos="1435100" algn="l"/>
              </a:tabLst>
              <a:defRPr/>
            </a:pPr>
            <a:r>
              <a:rPr lang="en-US" altLang="nb-NO" sz="1200" i="1" dirty="0">
                <a:solidFill>
                  <a:srgbClr val="740E00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The Energy Concept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12ACC3-5D93-4BAE-A9B1-22530951545F}" type="slidenum">
              <a:rPr kumimoji="0" lang="nb-NO" altLang="nb-NO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nb-NO" altLang="nb-NO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50588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01CFB7-3ED1-4E8A-8257-65BA0C22659A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97962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Ladder-game</a:t>
            </a:r>
          </a:p>
          <a:p>
            <a:endParaRPr lang="nb-NO" dirty="0"/>
          </a:p>
          <a:p>
            <a:r>
              <a:rPr lang="nb-NO" dirty="0"/>
              <a:t>Vi kan trille terningen, men det er også mye vi ikke har kontroll på.</a:t>
            </a:r>
          </a:p>
          <a:p>
            <a:r>
              <a:rPr lang="nb-NO" dirty="0"/>
              <a:t>Vi kan gjøre vår oppgave/jobb, så er det andre forhold som også spiller inn.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2C2240-9684-5440-915F-929AD831DE95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7981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Identifisere sterke og svake sider. Avdekke potensiale og hindringer. </a:t>
            </a:r>
          </a:p>
          <a:p>
            <a:r>
              <a:rPr lang="nb-NO" dirty="0"/>
              <a:t>Spørre 30-50 personer som kjenner menigheten godt.</a:t>
            </a:r>
          </a:p>
          <a:p>
            <a:pPr marL="171450" indent="-171450">
              <a:buFontTx/>
              <a:buChar char="-"/>
            </a:pPr>
            <a:r>
              <a:rPr lang="nb-NO" dirty="0"/>
              <a:t>Jevnlig tilstede ved menighetens gudstjenester</a:t>
            </a:r>
          </a:p>
          <a:p>
            <a:pPr marL="171450" indent="-171450">
              <a:buFontTx/>
              <a:buChar char="-"/>
            </a:pPr>
            <a:r>
              <a:rPr lang="nb-NO" dirty="0"/>
              <a:t>Med i en mindre gruppe i menigheten</a:t>
            </a:r>
          </a:p>
          <a:p>
            <a:pPr marL="171450" indent="-171450">
              <a:buFontTx/>
              <a:buChar char="-"/>
            </a:pPr>
            <a:r>
              <a:rPr lang="nb-NO" dirty="0"/>
              <a:t>Har en fast tjeneste i menigheten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8D5BEE-4FA3-4270-AF6B-815A65D53695}" type="slidenum">
              <a:rPr lang="nb-NO" altLang="nb-NO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nb-NO" alt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5261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Minimumsfaktor: VR i 2014, LG i alle etter dette</a:t>
            </a:r>
          </a:p>
          <a:p>
            <a:r>
              <a:rPr lang="nb-NO" dirty="0"/>
              <a:t>Maksimumsfaktor: IG i 2014, 2020 og 2022, BE i 2016, HS i 2018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2C2240-9684-5440-915F-929AD831DE95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5759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Minimumsfaktor: NT og IG i 2008, LG i 2010, NT i 2016</a:t>
            </a:r>
          </a:p>
          <a:p>
            <a:r>
              <a:rPr lang="nb-NO" dirty="0"/>
              <a:t>Maksimumsfaktor: ET i 2008, Ul i 2010, BE i 2016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2C2240-9684-5440-915F-929AD831DE95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769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AU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75787" y="6553200"/>
            <a:ext cx="38608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3colorsofyourspirituality.org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DA9A660E-5D4D-234C-8D03-A360E5ADAE7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686546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  <a:prstGeom prst="rect">
            <a:avLst/>
          </a:prstGeom>
        </p:spPr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1981200"/>
            <a:ext cx="10363200" cy="4114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75787" y="6553200"/>
            <a:ext cx="38608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3colorsofyourspirituality.org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785532D3-73FD-3544-AEAE-D3DE34CBA0A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272162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  <a:prstGeom prst="rect">
            <a:avLst/>
          </a:prstGeom>
        </p:spPr>
        <p:txBody>
          <a:bodyPr vert="eaVert"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75787" y="6553200"/>
            <a:ext cx="38608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3colorsofyourspirituality.org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2DBAEAFC-D2EE-6441-93C4-415732BB22F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354725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AU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727508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  <a:prstGeom prst="rect">
            <a:avLst/>
          </a:prstGeom>
        </p:spPr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981200"/>
            <a:ext cx="103632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02260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75787" y="6553200"/>
            <a:ext cx="38608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>
                <a:solidFill>
                  <a:srgbClr val="000000"/>
                </a:solidFill>
              </a:rPr>
              <a:t>3colorsofyourspirituality.org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B1348C1A-1CE4-E246-A580-A981E6051399}" type="slidenum">
              <a:rPr lang="en-US" sz="240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624340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  <a:prstGeom prst="rect">
            <a:avLst/>
          </a:prstGeom>
        </p:spPr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pic>
        <p:nvPicPr>
          <p:cNvPr id="8" name="Bild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591" y="985172"/>
            <a:ext cx="1200149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50072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3947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75787" y="6553200"/>
            <a:ext cx="38608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>
                <a:solidFill>
                  <a:srgbClr val="000000"/>
                </a:solidFill>
              </a:rPr>
              <a:t>3colorsofyourspirituality.org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BA318144-733F-F646-8D46-5132DEF2A9BA}" type="slidenum">
              <a:rPr lang="en-US" sz="240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10" name="Bild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2736" y="1010111"/>
            <a:ext cx="1200149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3151453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  <a:prstGeom prst="rect">
            <a:avLst/>
          </a:prstGeom>
        </p:spPr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75787" y="6553200"/>
            <a:ext cx="38608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>
                <a:solidFill>
                  <a:srgbClr val="000000"/>
                </a:solidFill>
              </a:rPr>
              <a:t>3colorsofyourspirituality.org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6EF9FEF5-CAC7-BE4B-B4FF-019947961786}" type="slidenum">
              <a:rPr lang="en-US" sz="240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575915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75787" y="6553200"/>
            <a:ext cx="38608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>
                <a:solidFill>
                  <a:srgbClr val="000000"/>
                </a:solidFill>
              </a:rPr>
              <a:t>3colorsofyourspirituality.org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84A0B6D-FEC9-AA44-B04C-84CC6A8C9F7A}" type="slidenum">
              <a:rPr lang="en-US" sz="240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323878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75787" y="6553200"/>
            <a:ext cx="38608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>
                <a:solidFill>
                  <a:srgbClr val="000000"/>
                </a:solidFill>
              </a:rPr>
              <a:t>3colorsofyourspirituality.org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7FF1086-DAA8-384B-91A4-EE0CD01BA334}" type="slidenum">
              <a:rPr lang="en-US" sz="240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027173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  <a:prstGeom prst="rect">
            <a:avLst/>
          </a:prstGeom>
        </p:spPr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981200"/>
            <a:ext cx="103632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75787" y="6553200"/>
            <a:ext cx="38608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3colorsofyourspirituality.org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22DE2BDB-5886-8645-9993-F51B425E02B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662685"/>
      </p:ext>
    </p:extLst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75787" y="6553200"/>
            <a:ext cx="38608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>
                <a:solidFill>
                  <a:srgbClr val="000000"/>
                </a:solidFill>
              </a:rPr>
              <a:t>3colorsofyourspirituality.org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0367D6FB-14F0-124F-9EC9-C9B5238C1569}" type="slidenum">
              <a:rPr lang="en-US" sz="240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322300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  <a:prstGeom prst="rect">
            <a:avLst/>
          </a:prstGeom>
        </p:spPr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1981200"/>
            <a:ext cx="10363200" cy="4114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75787" y="6553200"/>
            <a:ext cx="38608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>
                <a:solidFill>
                  <a:srgbClr val="000000"/>
                </a:solidFill>
              </a:rPr>
              <a:t>3colorsofyourspirituality.org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785532D3-73FD-3544-AEAE-D3DE34CBA0AE}" type="slidenum">
              <a:rPr lang="en-US" sz="240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375030"/>
      </p:ext>
    </p:extLst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  <a:prstGeom prst="rect">
            <a:avLst/>
          </a:prstGeom>
        </p:spPr>
        <p:txBody>
          <a:bodyPr vert="eaVert"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75787" y="6553200"/>
            <a:ext cx="38608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>
                <a:solidFill>
                  <a:srgbClr val="000000"/>
                </a:solidFill>
              </a:rPr>
              <a:t>3colorsofyourspirituality.org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DBAEAFC-D2EE-6441-93C4-415732BB22F3}" type="slidenum">
              <a:rPr lang="en-US" sz="240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931263"/>
      </p:ext>
    </p:extLst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-GB" smtClean="0"/>
              <a:pPr algn="r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61115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93C790D-C1BE-43CD-8634-FD6D4336879A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altLang="nb-NO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350867F-A96E-473F-968D-71C54A5DAB7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60C4DBEF-BA11-48DC-9834-E5434691D600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8096867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255838" y="609600"/>
            <a:ext cx="9502775" cy="1143000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2255838" y="1981200"/>
            <a:ext cx="9502775" cy="4114800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FontTx/>
              <a:buBlip>
                <a:blip r:embed="rId2"/>
              </a:buBlip>
              <a:defRPr sz="3200"/>
            </a:lvl1pPr>
          </a:lstStyle>
          <a:p>
            <a:pPr lvl="0"/>
            <a:r>
              <a:rPr lang="nb-NO" altLang="nb-NO"/>
              <a:t>Klikk for å redigere tekststiler i malen</a:t>
            </a:r>
          </a:p>
          <a:p>
            <a:pPr lvl="1"/>
            <a:r>
              <a:rPr lang="nb-NO" altLang="nb-NO"/>
              <a:t>Andre nivå</a:t>
            </a:r>
          </a:p>
          <a:p>
            <a:pPr lvl="2"/>
            <a:r>
              <a:rPr lang="nb-NO" altLang="nb-NO"/>
              <a:t>Tredje nivå</a:t>
            </a:r>
          </a:p>
          <a:p>
            <a:pPr lvl="3"/>
            <a:r>
              <a:rPr lang="nb-NO" altLang="nb-NO"/>
              <a:t>Fjerde nivå</a:t>
            </a:r>
          </a:p>
          <a:p>
            <a:pPr lvl="4"/>
            <a:r>
              <a:rPr lang="nb-NO" altLang="nb-NO"/>
              <a:t>Femte nivå</a:t>
            </a:r>
            <a:endParaRPr lang="nb-NO" dirty="0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355B585-255A-4BCA-B583-2906291B7299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0822930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20D6270-543C-49D9-AC6D-24D54464C7A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altLang="nb-NO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6EBA9F9-5332-44BF-9AE4-EFC4AB24DCD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94CEC27E-4C16-49D3-A88F-8CC0235D87A1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9390441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255838" y="609600"/>
            <a:ext cx="9502775" cy="1143000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2256367" y="1981200"/>
            <a:ext cx="4648200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7107768" y="1981200"/>
            <a:ext cx="4650317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4433FD2-957E-4CB6-92F2-D52654044EFF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altLang="nb-NO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3ED198D-3195-429A-B3E1-935A262F070C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6B5C15D1-1259-4D18-920E-23B202D08AFB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11859950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CF5CE5E1-AE80-4C12-BC4C-0796F8C4478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altLang="nb-NO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ACF067B2-05A7-47BB-BB37-F034ECA74F8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5E9CF9B-C4C8-420B-9648-4103077E5574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10493929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255838" y="609600"/>
            <a:ext cx="9502775" cy="1143000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0D983DD-A166-45B3-9D47-D8F3EB9D5FC2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altLang="nb-NO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BBAAF63-39FC-4F32-9CF7-ADC58CF2EF0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3443405E-07A0-4187-8D82-3176EC8274C9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300081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75787" y="6553200"/>
            <a:ext cx="38608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3colorsofyourspirituality.org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B1348C1A-1CE4-E246-A580-A981E605139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703256"/>
      </p:ext>
    </p:extLst>
  </p:cSld>
  <p:clrMapOvr>
    <a:masterClrMapping/>
  </p:clrMapOvr>
  <p:transition spd="med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41607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ED57645B-B9F6-40EE-9BFB-AE861DEF4CC0}"/>
              </a:ext>
            </a:extLst>
          </p:cNvPr>
          <p:cNvSpPr/>
          <p:nvPr userDrawn="1"/>
        </p:nvSpPr>
        <p:spPr>
          <a:xfrm>
            <a:off x="2927648" y="476672"/>
            <a:ext cx="8464550" cy="621665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855125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C1FAB0C-FEB9-4460-93C0-F463A93AFAFA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altLang="nb-NO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1A07C92-BF7B-4971-AFB7-4F518774250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2B832844-2965-4BA5-89E6-339FF503B2E8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42473371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b-NO" noProof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5FB470C-1D47-43FE-9036-627C04180658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altLang="nb-NO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9E09518-9A0B-4BDE-BC89-055F3F57625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15517534-5849-40C8-AE88-47DBF2D6FCBC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9943284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255838" y="609600"/>
            <a:ext cx="9502775" cy="1143000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2255838" y="1981200"/>
            <a:ext cx="9502775" cy="4114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D528302-A359-4783-BA61-A6166B805B4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altLang="nb-NO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365B293-9066-47AC-89B2-FBBF7BF9ADD9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2F4228AB-235D-4E38-830F-56A638796E90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4268035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9383187" y="609600"/>
            <a:ext cx="2374900" cy="5486400"/>
          </a:xfrm>
          <a:prstGeom prst="rect">
            <a:avLst/>
          </a:prstGeo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2256372" y="609600"/>
            <a:ext cx="6923617" cy="54864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A188310-B4FA-425C-B419-3850B5FC75C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altLang="nb-NO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08BBBBB-797D-4089-90B2-3FBDE082259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DE38E495-EEC7-497E-BDD6-4020DDF554E1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7420017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AU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464555"/>
      </p:ext>
    </p:extLst>
  </p:cSld>
  <p:clrMapOvr>
    <a:masterClrMapping/>
  </p:clrMapOvr>
  <p:transition spd="med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6A52610-4C39-134C-0FA3-7D7278A04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842343323"/>
      </p:ext>
    </p:extLst>
  </p:cSld>
  <p:clrMapOvr>
    <a:masterClrMapping/>
  </p:clrMapOvr>
  <p:transition spd="med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  <a:prstGeom prst="rect">
            <a:avLst/>
          </a:prstGeom>
        </p:spPr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981200"/>
            <a:ext cx="103632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869298"/>
      </p:ext>
    </p:extLst>
  </p:cSld>
  <p:clrMapOvr>
    <a:masterClrMapping/>
  </p:clrMapOvr>
  <p:transition spd="med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75787" y="6553200"/>
            <a:ext cx="38608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>
                <a:solidFill>
                  <a:srgbClr val="000000"/>
                </a:solidFill>
              </a:rPr>
              <a:t>3colorsofyourspirituality.org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B1348C1A-1CE4-E246-A580-A981E6051399}" type="slidenum">
              <a:rPr lang="en-US" sz="240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567215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  <a:prstGeom prst="rect">
            <a:avLst/>
          </a:prstGeom>
        </p:spPr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75787" y="6553200"/>
            <a:ext cx="38608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3colorsofyourspirituality.org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D7EDDD4-D80E-5245-832E-CE1265E8B84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693629"/>
      </p:ext>
    </p:extLst>
  </p:cSld>
  <p:clrMapOvr>
    <a:masterClrMapping/>
  </p:clrMapOvr>
  <p:transition spd="med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  <a:prstGeom prst="rect">
            <a:avLst/>
          </a:prstGeom>
        </p:spPr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pic>
        <p:nvPicPr>
          <p:cNvPr id="8" name="Bild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591" y="985172"/>
            <a:ext cx="1200149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2851395"/>
      </p:ext>
    </p:extLst>
  </p:cSld>
  <p:clrMapOvr>
    <a:masterClrMapping/>
  </p:clrMapOvr>
  <p:transition spd="med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3947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75787" y="6553200"/>
            <a:ext cx="38608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>
                <a:solidFill>
                  <a:srgbClr val="000000"/>
                </a:solidFill>
              </a:rPr>
              <a:t>3colorsofyourspirituality.org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BA318144-733F-F646-8D46-5132DEF2A9BA}" type="slidenum">
              <a:rPr lang="en-US" sz="240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10" name="Bild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2736" y="1010111"/>
            <a:ext cx="1200149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1196538"/>
      </p:ext>
    </p:extLst>
  </p:cSld>
  <p:clrMapOvr>
    <a:masterClrMapping/>
  </p:clrMapOvr>
  <p:transition spd="med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  <a:prstGeom prst="rect">
            <a:avLst/>
          </a:prstGeom>
        </p:spPr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75787" y="6553200"/>
            <a:ext cx="38608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>
                <a:solidFill>
                  <a:srgbClr val="000000"/>
                </a:solidFill>
              </a:rPr>
              <a:t>3colorsofyourspirituality.org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6EF9FEF5-CAC7-BE4B-B4FF-019947961786}" type="slidenum">
              <a:rPr lang="en-US" sz="240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80240"/>
      </p:ext>
    </p:extLst>
  </p:cSld>
  <p:clrMapOvr>
    <a:masterClrMapping/>
  </p:clrMapOvr>
  <p:transition spd="med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75787" y="6553200"/>
            <a:ext cx="38608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>
                <a:solidFill>
                  <a:srgbClr val="000000"/>
                </a:solidFill>
              </a:rPr>
              <a:t>3colorsofyourspirituality.org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84A0B6D-FEC9-AA44-B04C-84CC6A8C9F7A}" type="slidenum">
              <a:rPr lang="en-US" sz="240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701405"/>
      </p:ext>
    </p:extLst>
  </p:cSld>
  <p:clrMapOvr>
    <a:masterClrMapping/>
  </p:clrMapOvr>
  <p:transition spd="med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75787" y="6553200"/>
            <a:ext cx="38608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>
                <a:solidFill>
                  <a:srgbClr val="000000"/>
                </a:solidFill>
              </a:rPr>
              <a:t>3colorsofyourspirituality.org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7FF1086-DAA8-384B-91A4-EE0CD01BA334}" type="slidenum">
              <a:rPr lang="en-US" sz="240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807997"/>
      </p:ext>
    </p:extLst>
  </p:cSld>
  <p:clrMapOvr>
    <a:masterClrMapping/>
  </p:clrMapOvr>
  <p:transition spd="med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75787" y="6553200"/>
            <a:ext cx="38608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>
                <a:solidFill>
                  <a:srgbClr val="000000"/>
                </a:solidFill>
              </a:rPr>
              <a:t>3colorsofyourspirituality.org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0367D6FB-14F0-124F-9EC9-C9B5238C1569}" type="slidenum">
              <a:rPr lang="en-US" sz="240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992561"/>
      </p:ext>
    </p:extLst>
  </p:cSld>
  <p:clrMapOvr>
    <a:masterClrMapping/>
  </p:clrMapOvr>
  <p:transition spd="med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  <a:prstGeom prst="rect">
            <a:avLst/>
          </a:prstGeom>
        </p:spPr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1981200"/>
            <a:ext cx="10363200" cy="4114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75787" y="6553200"/>
            <a:ext cx="38608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>
                <a:solidFill>
                  <a:srgbClr val="000000"/>
                </a:solidFill>
              </a:rPr>
              <a:t>3colorsofyourspirituality.org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785532D3-73FD-3544-AEAE-D3DE34CBA0AE}" type="slidenum">
              <a:rPr lang="en-US" sz="240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461909"/>
      </p:ext>
    </p:extLst>
  </p:cSld>
  <p:clrMapOvr>
    <a:masterClrMapping/>
  </p:clrMapOvr>
  <p:transition spd="med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  <a:prstGeom prst="rect">
            <a:avLst/>
          </a:prstGeom>
        </p:spPr>
        <p:txBody>
          <a:bodyPr vert="eaVert"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75787" y="6553200"/>
            <a:ext cx="38608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>
                <a:solidFill>
                  <a:srgbClr val="000000"/>
                </a:solidFill>
              </a:rPr>
              <a:t>3colorsofyourspirituality.org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DBAEAFC-D2EE-6441-93C4-415732BB22F3}" type="slidenum">
              <a:rPr lang="en-US" sz="240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525257"/>
      </p:ext>
    </p:extLst>
  </p:cSld>
  <p:clrMapOvr>
    <a:masterClrMapping/>
  </p:clrMapOvr>
  <p:transition spd="med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7">
            <a:extLst>
              <a:ext uri="{FF2B5EF4-FFF2-40B4-BE49-F238E27FC236}">
                <a16:creationId xmlns:a16="http://schemas.microsoft.com/office/drawing/2014/main" id="{CA4AC817-8AF1-1015-3BC1-F3CB2209795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255837" y="897"/>
            <a:ext cx="9502775" cy="1872209"/>
          </a:xfrm>
          <a:prstGeom prst="rect">
            <a:avLst/>
          </a:prstGeom>
          <a:noFill/>
          <a:ln>
            <a:noFill/>
          </a:ln>
          <a:effectLst>
            <a:outerShdw blurRad="38100" dist="25400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ts val="0"/>
              </a:spcBef>
            </a:pPr>
            <a:r>
              <a:rPr lang="nb-NO" sz="3400" kern="0" dirty="0">
                <a:latin typeface="Georgia" charset="0"/>
                <a:ea typeface="ＭＳ Ｐゴシック" charset="0"/>
                <a:cs typeface="ＭＳ Ｐゴシック" charset="0"/>
              </a:rPr>
              <a:t>Hva mener vi med engasjert trosliv?</a:t>
            </a:r>
          </a:p>
          <a:p>
            <a:pPr eaLnBrk="1" hangingPunct="1">
              <a:lnSpc>
                <a:spcPct val="110000"/>
              </a:lnSpc>
              <a:spcBef>
                <a:spcPts val="0"/>
              </a:spcBef>
            </a:pPr>
            <a:r>
              <a:rPr lang="nb-NO" sz="2800" kern="0" dirty="0">
                <a:solidFill>
                  <a:srgbClr val="E21B00"/>
                </a:solidFill>
                <a:latin typeface="Georgia" charset="0"/>
                <a:ea typeface="ＭＳ Ｐゴシック" charset="0"/>
                <a:cs typeface="ＭＳ Ｐゴシック" charset="0"/>
              </a:rPr>
              <a:t>- Kvalitativ tilnærming</a:t>
            </a:r>
          </a:p>
        </p:txBody>
      </p:sp>
    </p:spTree>
    <p:extLst>
      <p:ext uri="{BB962C8B-B14F-4D97-AF65-F5344CB8AC3E}">
        <p14:creationId xmlns:p14="http://schemas.microsoft.com/office/powerpoint/2010/main" val="73378154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255838" y="609600"/>
            <a:ext cx="9502775" cy="1143000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2255838" y="1981200"/>
            <a:ext cx="9502775" cy="4114800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FontTx/>
              <a:buBlip>
                <a:blip r:embed="rId2"/>
              </a:buBlip>
              <a:defRPr sz="3200"/>
            </a:lvl1pPr>
          </a:lstStyle>
          <a:p>
            <a:pPr lvl="0"/>
            <a:r>
              <a:rPr lang="nb-NO" altLang="nb-NO"/>
              <a:t>Klikk for å redigere tekststiler i malen</a:t>
            </a:r>
          </a:p>
          <a:p>
            <a:pPr lvl="1"/>
            <a:r>
              <a:rPr lang="nb-NO" altLang="nb-NO"/>
              <a:t>Andre nivå</a:t>
            </a:r>
          </a:p>
          <a:p>
            <a:pPr lvl="2"/>
            <a:r>
              <a:rPr lang="nb-NO" altLang="nb-NO"/>
              <a:t>Tredje nivå</a:t>
            </a:r>
          </a:p>
          <a:p>
            <a:pPr lvl="3"/>
            <a:r>
              <a:rPr lang="nb-NO" altLang="nb-NO"/>
              <a:t>Fjerde nivå</a:t>
            </a:r>
          </a:p>
          <a:p>
            <a:pPr lvl="4"/>
            <a:r>
              <a:rPr lang="nb-NO" altLang="nb-NO"/>
              <a:t>Femte nivå</a:t>
            </a:r>
            <a:endParaRPr lang="nb-NO" dirty="0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355B585-255A-4BCA-B583-2906291B7299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179589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75787" y="6553200"/>
            <a:ext cx="38608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3colorsofyourspirituality.org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BA318144-733F-F646-8D46-5132DEF2A9B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523781"/>
      </p:ext>
    </p:extLst>
  </p:cSld>
  <p:clrMapOvr>
    <a:masterClrMapping/>
  </p:clrMapOvr>
  <p:transition spd="med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20D6270-543C-49D9-AC6D-24D54464C7A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altLang="nb-NO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6EBA9F9-5332-44BF-9AE4-EFC4AB24DCD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94CEC27E-4C16-49D3-A88F-8CC0235D87A1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430258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255838" y="609600"/>
            <a:ext cx="9502775" cy="1143000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2256367" y="1981200"/>
            <a:ext cx="4648200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7107768" y="1981200"/>
            <a:ext cx="4650317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4433FD2-957E-4CB6-92F2-D52654044EFF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altLang="nb-NO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3ED198D-3195-429A-B3E1-935A262F070C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6B5C15D1-1259-4D18-920E-23B202D08AFB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106199425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CF5CE5E1-AE80-4C12-BC4C-0796F8C4478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altLang="nb-NO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ACF067B2-05A7-47BB-BB37-F034ECA74F8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5E9CF9B-C4C8-420B-9648-4103077E5574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40460606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255838" y="609600"/>
            <a:ext cx="9502775" cy="1143000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0D983DD-A166-45B3-9D47-D8F3EB9D5FC2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altLang="nb-NO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BBAAF63-39FC-4F32-9CF7-ADC58CF2EF0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3443405E-07A0-4187-8D82-3176EC8274C9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41598802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326604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090792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C1FAB0C-FEB9-4460-93C0-F463A93AFAFA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altLang="nb-NO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1A07C92-BF7B-4971-AFB7-4F518774250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2B832844-2965-4BA5-89E6-339FF503B2E8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107958902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b-NO" noProof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5FB470C-1D47-43FE-9036-627C04180658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altLang="nb-NO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9E09518-9A0B-4BDE-BC89-055F3F57625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15517534-5849-40C8-AE88-47DBF2D6FCBC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30551397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255838" y="609600"/>
            <a:ext cx="9502775" cy="1143000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2255838" y="1981200"/>
            <a:ext cx="9502775" cy="4114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D528302-A359-4783-BA61-A6166B805B4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altLang="nb-NO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365B293-9066-47AC-89B2-FBBF7BF9ADD9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2F4228AB-235D-4E38-830F-56A638796E90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81713112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9383187" y="609600"/>
            <a:ext cx="2374900" cy="5486400"/>
          </a:xfrm>
          <a:prstGeom prst="rect">
            <a:avLst/>
          </a:prstGeo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2256372" y="609600"/>
            <a:ext cx="6923617" cy="54864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A188310-B4FA-425C-B419-3850B5FC75C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altLang="nb-NO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08BBBBB-797D-4089-90B2-3FBDE082259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DE38E495-EEC7-497E-BDD6-4020DDF554E1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9285113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  <a:prstGeom prst="rect">
            <a:avLst/>
          </a:prstGeom>
        </p:spPr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75787" y="6553200"/>
            <a:ext cx="38608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3colorsofyourspirituality.org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6EF9FEF5-CAC7-BE4B-B4FF-01994796178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824684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75787" y="6553200"/>
            <a:ext cx="38608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3colorsofyourspirituality.org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384A0B6D-FEC9-AA44-B04C-84CC6A8C9F7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503210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75787" y="6553200"/>
            <a:ext cx="38608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3colorsofyourspirituality.org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37FF1086-DAA8-384B-91A4-EE0CD01BA3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962171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75787" y="6553200"/>
            <a:ext cx="38608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3colorsofyourspirituality.org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367D6FB-14F0-124F-9EC9-C9B5238C156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13331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7.jpe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6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1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image" Target="../media/image7.jpeg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image" Target="../media/image6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072372F7-6837-4404-BBA9-FC58D657CCAD}"/>
              </a:ext>
            </a:extLst>
          </p:cNvPr>
          <p:cNvSpPr/>
          <p:nvPr userDrawn="1"/>
        </p:nvSpPr>
        <p:spPr bwMode="auto">
          <a:xfrm>
            <a:off x="571706" y="404664"/>
            <a:ext cx="915782" cy="72780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2901B219-DC6A-4461-AC16-AB00B013B52F}"/>
              </a:ext>
            </a:extLst>
          </p:cNvPr>
          <p:cNvSpPr/>
          <p:nvPr userDrawn="1"/>
        </p:nvSpPr>
        <p:spPr bwMode="auto">
          <a:xfrm>
            <a:off x="974551" y="-84001"/>
            <a:ext cx="915782" cy="69360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6F2DF93D-0469-494E-8CC8-B101F03A7CF9}"/>
              </a:ext>
            </a:extLst>
          </p:cNvPr>
          <p:cNvSpPr/>
          <p:nvPr userDrawn="1"/>
        </p:nvSpPr>
        <p:spPr bwMode="auto">
          <a:xfrm>
            <a:off x="0" y="-84001"/>
            <a:ext cx="1127448" cy="191280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034" name="Freeform 10"/>
          <p:cNvSpPr>
            <a:spLocks/>
          </p:cNvSpPr>
          <p:nvPr userDrawn="1"/>
        </p:nvSpPr>
        <p:spPr bwMode="auto">
          <a:xfrm>
            <a:off x="-351325" y="1066800"/>
            <a:ext cx="1910821" cy="5791200"/>
          </a:xfrm>
          <a:custGeom>
            <a:avLst/>
            <a:gdLst/>
            <a:ahLst/>
            <a:cxnLst>
              <a:cxn ang="0">
                <a:pos x="199" y="0"/>
              </a:cxn>
              <a:cxn ang="0">
                <a:pos x="1072" y="0"/>
              </a:cxn>
              <a:cxn ang="0">
                <a:pos x="576" y="3648"/>
              </a:cxn>
              <a:cxn ang="0">
                <a:pos x="199" y="3648"/>
              </a:cxn>
              <a:cxn ang="0">
                <a:pos x="199" y="0"/>
              </a:cxn>
            </a:cxnLst>
            <a:rect l="0" t="0" r="r" b="b"/>
            <a:pathLst>
              <a:path w="1072" h="3648">
                <a:moveTo>
                  <a:pt x="199" y="0"/>
                </a:moveTo>
                <a:cubicBezTo>
                  <a:pt x="576" y="0"/>
                  <a:pt x="436" y="0"/>
                  <a:pt x="1072" y="0"/>
                </a:cubicBezTo>
                <a:cubicBezTo>
                  <a:pt x="0" y="1816"/>
                  <a:pt x="488" y="3296"/>
                  <a:pt x="576" y="3648"/>
                </a:cubicBezTo>
                <a:cubicBezTo>
                  <a:pt x="387" y="3648"/>
                  <a:pt x="199" y="3648"/>
                  <a:pt x="199" y="3648"/>
                </a:cubicBezTo>
                <a:cubicBezTo>
                  <a:pt x="136" y="3040"/>
                  <a:pt x="199" y="0"/>
                  <a:pt x="199" y="0"/>
                </a:cubicBezTo>
                <a:close/>
              </a:path>
            </a:pathLst>
          </a:custGeom>
          <a:gradFill rotWithShape="0">
            <a:gsLst>
              <a:gs pos="0">
                <a:srgbClr val="0096CD">
                  <a:gamma/>
                  <a:tint val="0"/>
                  <a:invGamma/>
                </a:srgbClr>
              </a:gs>
              <a:gs pos="100000">
                <a:srgbClr val="36602D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240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32" name="Freeform 8"/>
          <p:cNvSpPr>
            <a:spLocks/>
          </p:cNvSpPr>
          <p:nvPr userDrawn="1"/>
        </p:nvSpPr>
        <p:spPr bwMode="auto">
          <a:xfrm>
            <a:off x="-621078" y="-76200"/>
            <a:ext cx="3164384" cy="6943725"/>
          </a:xfrm>
          <a:custGeom>
            <a:avLst/>
            <a:gdLst/>
            <a:ahLst/>
            <a:cxnLst>
              <a:cxn ang="0">
                <a:pos x="1039" y="4332"/>
              </a:cxn>
              <a:cxn ang="0">
                <a:pos x="1169" y="4332"/>
              </a:cxn>
              <a:cxn ang="0">
                <a:pos x="2888" y="6"/>
              </a:cxn>
              <a:cxn ang="0">
                <a:pos x="2284" y="0"/>
              </a:cxn>
              <a:cxn ang="0">
                <a:pos x="1039" y="4332"/>
              </a:cxn>
            </a:cxnLst>
            <a:rect l="0" t="0" r="r" b="b"/>
            <a:pathLst>
              <a:path w="2888" h="4332">
                <a:moveTo>
                  <a:pt x="1039" y="4332"/>
                </a:moveTo>
                <a:cubicBezTo>
                  <a:pt x="1104" y="4332"/>
                  <a:pt x="1169" y="4332"/>
                  <a:pt x="1169" y="4332"/>
                </a:cubicBezTo>
                <a:cubicBezTo>
                  <a:pt x="24" y="1606"/>
                  <a:pt x="2888" y="6"/>
                  <a:pt x="2888" y="6"/>
                </a:cubicBezTo>
                <a:lnTo>
                  <a:pt x="2284" y="0"/>
                </a:lnTo>
                <a:cubicBezTo>
                  <a:pt x="2284" y="0"/>
                  <a:pt x="0" y="1910"/>
                  <a:pt x="1039" y="4332"/>
                </a:cubicBezTo>
                <a:close/>
              </a:path>
            </a:pathLst>
          </a:custGeom>
          <a:gradFill rotWithShape="0">
            <a:gsLst>
              <a:gs pos="0">
                <a:srgbClr val="36602D"/>
              </a:gs>
              <a:gs pos="100000">
                <a:srgbClr val="0096CD">
                  <a:gamma/>
                  <a:tint val="0"/>
                  <a:invGamma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>
            <a:outerShdw blurRad="63500" dist="38075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sz="2400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033" name="Picture 11" descr="Trinity-Logo-small"/>
          <p:cNvPicPr>
            <a:picLocks noChangeAspect="1" noChangeArrowheads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1667" y="152400"/>
            <a:ext cx="915781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Bilde 2" descr="Et bilde som inneholder tekst, klokke, måler&#10;&#10;Automatisk generert beskrivelse">
            <a:extLst>
              <a:ext uri="{FF2B5EF4-FFF2-40B4-BE49-F238E27FC236}">
                <a16:creationId xmlns:a16="http://schemas.microsoft.com/office/drawing/2014/main" id="{B7FF95BF-B8CD-495A-BE52-38423A4834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043"/>
          <a:stretch/>
        </p:blipFill>
        <p:spPr>
          <a:xfrm>
            <a:off x="203472" y="1040706"/>
            <a:ext cx="864000" cy="18516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fade/>
  </p:transition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/>
          <p:cNvSpPr/>
          <p:nvPr userDrawn="1"/>
        </p:nvSpPr>
        <p:spPr bwMode="auto">
          <a:xfrm>
            <a:off x="1234152" y="4324"/>
            <a:ext cx="534221" cy="61636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nb-NO" sz="2400">
              <a:solidFill>
                <a:srgbClr val="000000"/>
              </a:solidFill>
            </a:endParaRPr>
          </a:p>
        </p:txBody>
      </p:sp>
      <p:sp>
        <p:nvSpPr>
          <p:cNvPr id="9" name="Rektangel 8"/>
          <p:cNvSpPr/>
          <p:nvPr userDrawn="1"/>
        </p:nvSpPr>
        <p:spPr bwMode="auto">
          <a:xfrm>
            <a:off x="-28456" y="1"/>
            <a:ext cx="1384300" cy="112661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nb-NO" sz="2400">
              <a:solidFill>
                <a:srgbClr val="000000"/>
              </a:solidFill>
            </a:endParaRPr>
          </a:p>
        </p:txBody>
      </p:sp>
      <p:sp>
        <p:nvSpPr>
          <p:cNvPr id="11" name="Freeform 10"/>
          <p:cNvSpPr>
            <a:spLocks/>
          </p:cNvSpPr>
          <p:nvPr userDrawn="1"/>
        </p:nvSpPr>
        <p:spPr bwMode="auto">
          <a:xfrm>
            <a:off x="-345956" y="1066800"/>
            <a:ext cx="1701800" cy="5791200"/>
          </a:xfrm>
          <a:custGeom>
            <a:avLst/>
            <a:gdLst/>
            <a:ahLst/>
            <a:cxnLst>
              <a:cxn ang="0">
                <a:pos x="199" y="0"/>
              </a:cxn>
              <a:cxn ang="0">
                <a:pos x="1072" y="0"/>
              </a:cxn>
              <a:cxn ang="0">
                <a:pos x="576" y="3648"/>
              </a:cxn>
              <a:cxn ang="0">
                <a:pos x="199" y="3648"/>
              </a:cxn>
              <a:cxn ang="0">
                <a:pos x="199" y="0"/>
              </a:cxn>
            </a:cxnLst>
            <a:rect l="0" t="0" r="r" b="b"/>
            <a:pathLst>
              <a:path w="1072" h="3648">
                <a:moveTo>
                  <a:pt x="199" y="0"/>
                </a:moveTo>
                <a:cubicBezTo>
                  <a:pt x="576" y="0"/>
                  <a:pt x="436" y="0"/>
                  <a:pt x="1072" y="0"/>
                </a:cubicBezTo>
                <a:cubicBezTo>
                  <a:pt x="0" y="1816"/>
                  <a:pt x="488" y="3296"/>
                  <a:pt x="576" y="3648"/>
                </a:cubicBezTo>
                <a:cubicBezTo>
                  <a:pt x="387" y="3648"/>
                  <a:pt x="199" y="3648"/>
                  <a:pt x="199" y="3648"/>
                </a:cubicBezTo>
                <a:cubicBezTo>
                  <a:pt x="136" y="3040"/>
                  <a:pt x="199" y="0"/>
                  <a:pt x="199" y="0"/>
                </a:cubicBezTo>
                <a:close/>
              </a:path>
            </a:pathLst>
          </a:custGeom>
          <a:gradFill rotWithShape="0">
            <a:gsLst>
              <a:gs pos="0">
                <a:srgbClr val="0096CD">
                  <a:gamma/>
                  <a:tint val="0"/>
                  <a:invGamma/>
                </a:srgbClr>
              </a:gs>
              <a:gs pos="100000">
                <a:srgbClr val="36602D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2" name="Freeform 8"/>
          <p:cNvSpPr>
            <a:spLocks/>
          </p:cNvSpPr>
          <p:nvPr userDrawn="1"/>
        </p:nvSpPr>
        <p:spPr bwMode="auto">
          <a:xfrm>
            <a:off x="-638056" y="-76200"/>
            <a:ext cx="3048000" cy="6943725"/>
          </a:xfrm>
          <a:custGeom>
            <a:avLst/>
            <a:gdLst/>
            <a:ahLst/>
            <a:cxnLst>
              <a:cxn ang="0">
                <a:pos x="1039" y="4332"/>
              </a:cxn>
              <a:cxn ang="0">
                <a:pos x="1169" y="4332"/>
              </a:cxn>
              <a:cxn ang="0">
                <a:pos x="2888" y="6"/>
              </a:cxn>
              <a:cxn ang="0">
                <a:pos x="2284" y="0"/>
              </a:cxn>
              <a:cxn ang="0">
                <a:pos x="1039" y="4332"/>
              </a:cxn>
            </a:cxnLst>
            <a:rect l="0" t="0" r="r" b="b"/>
            <a:pathLst>
              <a:path w="2888" h="4332">
                <a:moveTo>
                  <a:pt x="1039" y="4332"/>
                </a:moveTo>
                <a:cubicBezTo>
                  <a:pt x="1104" y="4332"/>
                  <a:pt x="1169" y="4332"/>
                  <a:pt x="1169" y="4332"/>
                </a:cubicBezTo>
                <a:cubicBezTo>
                  <a:pt x="24" y="1606"/>
                  <a:pt x="2888" y="6"/>
                  <a:pt x="2888" y="6"/>
                </a:cubicBezTo>
                <a:lnTo>
                  <a:pt x="2284" y="0"/>
                </a:lnTo>
                <a:cubicBezTo>
                  <a:pt x="2284" y="0"/>
                  <a:pt x="0" y="1910"/>
                  <a:pt x="1039" y="4332"/>
                </a:cubicBezTo>
                <a:close/>
              </a:path>
            </a:pathLst>
          </a:custGeom>
          <a:gradFill rotWithShape="0">
            <a:gsLst>
              <a:gs pos="0">
                <a:srgbClr val="36602D"/>
              </a:gs>
              <a:gs pos="100000">
                <a:srgbClr val="0096CD">
                  <a:gamma/>
                  <a:tint val="0"/>
                  <a:invGamma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>
            <a:outerShdw blurRad="63500" dist="38075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13" name="Picture 11" descr="Trinity-Logo-small"/>
          <p:cNvPicPr>
            <a:picLocks noChangeAspect="1" noChangeArrowheads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735" y="135774"/>
            <a:ext cx="903288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Bilde 8"/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719" y="1010111"/>
            <a:ext cx="900112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4999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 spd="med">
    <p:fade/>
  </p:transition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>
            <a:extLst>
              <a:ext uri="{FF2B5EF4-FFF2-40B4-BE49-F238E27FC236}">
                <a16:creationId xmlns:a16="http://schemas.microsoft.com/office/drawing/2014/main" id="{C824B5EE-9FF7-475F-B58D-EBAF9F50BF99}"/>
              </a:ext>
            </a:extLst>
          </p:cNvPr>
          <p:cNvSpPr/>
          <p:nvPr userDrawn="1"/>
        </p:nvSpPr>
        <p:spPr>
          <a:xfrm>
            <a:off x="-96688" y="-9525"/>
            <a:ext cx="12288688" cy="686752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nb-NO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2A717E47-E648-4B28-A817-FA6B772F74A1}"/>
              </a:ext>
            </a:extLst>
          </p:cNvPr>
          <p:cNvSpPr/>
          <p:nvPr userDrawn="1"/>
        </p:nvSpPr>
        <p:spPr>
          <a:xfrm>
            <a:off x="-20638" y="3175"/>
            <a:ext cx="2087563" cy="476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b-NO"/>
          </a:p>
        </p:txBody>
      </p:sp>
      <p:sp>
        <p:nvSpPr>
          <p:cNvPr id="2052" name="Freeform 10">
            <a:extLst>
              <a:ext uri="{FF2B5EF4-FFF2-40B4-BE49-F238E27FC236}">
                <a16:creationId xmlns:a16="http://schemas.microsoft.com/office/drawing/2014/main" id="{B5426230-F049-47D2-AFCE-3EEEB53B0B03}"/>
              </a:ext>
            </a:extLst>
          </p:cNvPr>
          <p:cNvSpPr>
            <a:spLocks/>
          </p:cNvSpPr>
          <p:nvPr userDrawn="1"/>
        </p:nvSpPr>
        <p:spPr bwMode="auto">
          <a:xfrm>
            <a:off x="-407988" y="404813"/>
            <a:ext cx="2089151" cy="6453187"/>
          </a:xfrm>
          <a:custGeom>
            <a:avLst/>
            <a:gdLst>
              <a:gd name="T0" fmla="*/ 501511888 w 1072"/>
              <a:gd name="T1" fmla="*/ 0 h 3648"/>
              <a:gd name="T2" fmla="*/ 2147483647 w 1072"/>
              <a:gd name="T3" fmla="*/ 0 h 3648"/>
              <a:gd name="T4" fmla="*/ 1451610000 w 1072"/>
              <a:gd name="T5" fmla="*/ 2147483647 h 3648"/>
              <a:gd name="T6" fmla="*/ 501511888 w 1072"/>
              <a:gd name="T7" fmla="*/ 2147483647 h 3648"/>
              <a:gd name="T8" fmla="*/ 501511888 w 1072"/>
              <a:gd name="T9" fmla="*/ 0 h 36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72"/>
              <a:gd name="T16" fmla="*/ 0 h 3648"/>
              <a:gd name="T17" fmla="*/ 1072 w 1072"/>
              <a:gd name="T18" fmla="*/ 3648 h 364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72" h="3648">
                <a:moveTo>
                  <a:pt x="199" y="0"/>
                </a:moveTo>
                <a:cubicBezTo>
                  <a:pt x="576" y="0"/>
                  <a:pt x="436" y="0"/>
                  <a:pt x="1072" y="0"/>
                </a:cubicBezTo>
                <a:cubicBezTo>
                  <a:pt x="0" y="1816"/>
                  <a:pt x="488" y="3296"/>
                  <a:pt x="576" y="3648"/>
                </a:cubicBezTo>
                <a:cubicBezTo>
                  <a:pt x="387" y="3648"/>
                  <a:pt x="199" y="3648"/>
                  <a:pt x="199" y="3648"/>
                </a:cubicBezTo>
                <a:cubicBezTo>
                  <a:pt x="136" y="3040"/>
                  <a:pt x="199" y="0"/>
                  <a:pt x="199" y="0"/>
                </a:cubicBezTo>
                <a:close/>
              </a:path>
            </a:pathLst>
          </a:custGeom>
          <a:gradFill rotWithShape="0">
            <a:gsLst>
              <a:gs pos="0">
                <a:srgbClr val="FFFFFF"/>
              </a:gs>
              <a:gs pos="100000">
                <a:schemeClr val="accent6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none" bIns="46800" anchor="ctr"/>
          <a:lstStyle/>
          <a:p>
            <a:pPr>
              <a:defRPr/>
            </a:pPr>
            <a:endParaRPr lang="nb-NO" sz="1800">
              <a:latin typeface="Arial" charset="0"/>
              <a:ea typeface="+mn-ea"/>
            </a:endParaRPr>
          </a:p>
        </p:txBody>
      </p:sp>
      <p:sp>
        <p:nvSpPr>
          <p:cNvPr id="2053" name="Freeform 8">
            <a:extLst>
              <a:ext uri="{FF2B5EF4-FFF2-40B4-BE49-F238E27FC236}">
                <a16:creationId xmlns:a16="http://schemas.microsoft.com/office/drawing/2014/main" id="{070FD6C0-9E34-4F67-AFF1-7C8D25E39013}"/>
              </a:ext>
            </a:extLst>
          </p:cNvPr>
          <p:cNvSpPr>
            <a:spLocks/>
          </p:cNvSpPr>
          <p:nvPr userDrawn="1"/>
        </p:nvSpPr>
        <p:spPr bwMode="auto">
          <a:xfrm>
            <a:off x="-673100" y="-9525"/>
            <a:ext cx="3362325" cy="6867525"/>
          </a:xfrm>
          <a:custGeom>
            <a:avLst/>
            <a:gdLst>
              <a:gd name="T0" fmla="*/ 2147483647 w 2888"/>
              <a:gd name="T1" fmla="*/ 2147483647 h 4332"/>
              <a:gd name="T2" fmla="*/ 2147483647 w 2888"/>
              <a:gd name="T3" fmla="*/ 2147483647 h 4332"/>
              <a:gd name="T4" fmla="*/ 2147483647 w 2888"/>
              <a:gd name="T5" fmla="*/ 2147483647 h 4332"/>
              <a:gd name="T6" fmla="*/ 2147483647 w 2888"/>
              <a:gd name="T7" fmla="*/ 0 h 4332"/>
              <a:gd name="T8" fmla="*/ 2147483647 w 2888"/>
              <a:gd name="T9" fmla="*/ 2147483647 h 433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888"/>
              <a:gd name="T16" fmla="*/ 0 h 4332"/>
              <a:gd name="T17" fmla="*/ 2888 w 2888"/>
              <a:gd name="T18" fmla="*/ 4332 h 433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888" h="4332">
                <a:moveTo>
                  <a:pt x="1039" y="4332"/>
                </a:moveTo>
                <a:cubicBezTo>
                  <a:pt x="1104" y="4332"/>
                  <a:pt x="1169" y="4332"/>
                  <a:pt x="1169" y="4332"/>
                </a:cubicBezTo>
                <a:cubicBezTo>
                  <a:pt x="24" y="1606"/>
                  <a:pt x="2888" y="6"/>
                  <a:pt x="2888" y="6"/>
                </a:cubicBezTo>
                <a:lnTo>
                  <a:pt x="2284" y="0"/>
                </a:lnTo>
                <a:cubicBezTo>
                  <a:pt x="2284" y="0"/>
                  <a:pt x="0" y="1910"/>
                  <a:pt x="1039" y="4332"/>
                </a:cubicBezTo>
                <a:close/>
              </a:path>
            </a:pathLst>
          </a:custGeom>
          <a:gradFill rotWithShape="0">
            <a:gsLst>
              <a:gs pos="0">
                <a:srgbClr val="222268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ffectLst>
            <a:outerShdw dist="38075" algn="ctr" rotWithShape="0">
              <a:schemeClr val="tx1">
                <a:alpha val="75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nb-NO" sz="1800" dirty="0">
              <a:latin typeface="Arial" charset="0"/>
              <a:ea typeface="+mn-ea"/>
            </a:endParaRPr>
          </a:p>
        </p:txBody>
      </p:sp>
      <p:pic>
        <p:nvPicPr>
          <p:cNvPr id="1033" name="Bilde 8">
            <a:extLst>
              <a:ext uri="{FF2B5EF4-FFF2-40B4-BE49-F238E27FC236}">
                <a16:creationId xmlns:a16="http://schemas.microsoft.com/office/drawing/2014/main" id="{023D5528-0071-4DB1-B368-83ECAEEE59C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013" y="1035050"/>
            <a:ext cx="88265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1" descr="Trinity-Logo-small">
            <a:extLst>
              <a:ext uri="{FF2B5EF4-FFF2-40B4-BE49-F238E27FC236}">
                <a16:creationId xmlns:a16="http://schemas.microsoft.com/office/drawing/2014/main" id="{97F426D1-7F3F-4500-A4EA-1DCA1F806AD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550" y="95250"/>
            <a:ext cx="973138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4692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222268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222268"/>
          </a:solidFill>
          <a:latin typeface="Calibri" pitchFamily="34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222268"/>
          </a:solidFill>
          <a:latin typeface="Calibri" pitchFamily="34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222268"/>
          </a:solidFill>
          <a:latin typeface="Calibri" pitchFamily="34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222268"/>
          </a:solidFill>
          <a:latin typeface="Calibri" pitchFamily="34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514307BA-CAEA-A778-8924-EE3E2230F87B}"/>
              </a:ext>
            </a:extLst>
          </p:cNvPr>
          <p:cNvSpPr/>
          <p:nvPr userDrawn="1"/>
        </p:nvSpPr>
        <p:spPr bwMode="auto">
          <a:xfrm>
            <a:off x="-3776" y="-76200"/>
            <a:ext cx="12220456" cy="6934200"/>
          </a:xfrm>
          <a:prstGeom prst="rect">
            <a:avLst/>
          </a:prstGeom>
          <a:gradFill>
            <a:gsLst>
              <a:gs pos="50000">
                <a:srgbClr val="A2CF99"/>
              </a:gs>
              <a:gs pos="0">
                <a:srgbClr val="36602D"/>
              </a:gs>
              <a:gs pos="100000">
                <a:schemeClr val="bg1"/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8" name="Rektangel 7"/>
          <p:cNvSpPr/>
          <p:nvPr userDrawn="1"/>
        </p:nvSpPr>
        <p:spPr bwMode="auto">
          <a:xfrm>
            <a:off x="1234152" y="-99249"/>
            <a:ext cx="714314" cy="64792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nb-NO" sz="2400">
              <a:solidFill>
                <a:srgbClr val="000000"/>
              </a:solidFill>
            </a:endParaRPr>
          </a:p>
        </p:txBody>
      </p:sp>
      <p:sp>
        <p:nvSpPr>
          <p:cNvPr id="9" name="Rektangel 8"/>
          <p:cNvSpPr/>
          <p:nvPr userDrawn="1"/>
        </p:nvSpPr>
        <p:spPr bwMode="auto">
          <a:xfrm>
            <a:off x="-28456" y="-108773"/>
            <a:ext cx="1515944" cy="123539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nb-NO" sz="2400">
              <a:solidFill>
                <a:srgbClr val="000000"/>
              </a:solidFill>
            </a:endParaRPr>
          </a:p>
        </p:txBody>
      </p:sp>
      <p:sp>
        <p:nvSpPr>
          <p:cNvPr id="3" name="Freeform 10">
            <a:extLst>
              <a:ext uri="{FF2B5EF4-FFF2-40B4-BE49-F238E27FC236}">
                <a16:creationId xmlns:a16="http://schemas.microsoft.com/office/drawing/2014/main" id="{D78CC30F-5C3A-9742-C1B2-DA9CF1C465C3}"/>
              </a:ext>
            </a:extLst>
          </p:cNvPr>
          <p:cNvSpPr>
            <a:spLocks/>
          </p:cNvSpPr>
          <p:nvPr userDrawn="1"/>
        </p:nvSpPr>
        <p:spPr bwMode="auto">
          <a:xfrm>
            <a:off x="-351325" y="1066800"/>
            <a:ext cx="1910821" cy="5791200"/>
          </a:xfrm>
          <a:custGeom>
            <a:avLst/>
            <a:gdLst/>
            <a:ahLst/>
            <a:cxnLst>
              <a:cxn ang="0">
                <a:pos x="199" y="0"/>
              </a:cxn>
              <a:cxn ang="0">
                <a:pos x="1072" y="0"/>
              </a:cxn>
              <a:cxn ang="0">
                <a:pos x="576" y="3648"/>
              </a:cxn>
              <a:cxn ang="0">
                <a:pos x="199" y="3648"/>
              </a:cxn>
              <a:cxn ang="0">
                <a:pos x="199" y="0"/>
              </a:cxn>
            </a:cxnLst>
            <a:rect l="0" t="0" r="r" b="b"/>
            <a:pathLst>
              <a:path w="1072" h="3648">
                <a:moveTo>
                  <a:pt x="199" y="0"/>
                </a:moveTo>
                <a:cubicBezTo>
                  <a:pt x="576" y="0"/>
                  <a:pt x="436" y="0"/>
                  <a:pt x="1072" y="0"/>
                </a:cubicBezTo>
                <a:cubicBezTo>
                  <a:pt x="0" y="1816"/>
                  <a:pt x="488" y="3296"/>
                  <a:pt x="576" y="3648"/>
                </a:cubicBezTo>
                <a:cubicBezTo>
                  <a:pt x="387" y="3648"/>
                  <a:pt x="199" y="3648"/>
                  <a:pt x="199" y="3648"/>
                </a:cubicBezTo>
                <a:cubicBezTo>
                  <a:pt x="136" y="3040"/>
                  <a:pt x="199" y="0"/>
                  <a:pt x="199" y="0"/>
                </a:cubicBezTo>
                <a:close/>
              </a:path>
            </a:pathLst>
          </a:custGeom>
          <a:gradFill rotWithShape="0">
            <a:gsLst>
              <a:gs pos="0">
                <a:srgbClr val="0096CD">
                  <a:gamma/>
                  <a:tint val="0"/>
                  <a:invGamma/>
                </a:srgbClr>
              </a:gs>
              <a:gs pos="100000">
                <a:srgbClr val="36602D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240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Freeform 8">
            <a:extLst>
              <a:ext uri="{FF2B5EF4-FFF2-40B4-BE49-F238E27FC236}">
                <a16:creationId xmlns:a16="http://schemas.microsoft.com/office/drawing/2014/main" id="{DB916C94-EBA5-C813-2E5E-4FA1FB35E922}"/>
              </a:ext>
            </a:extLst>
          </p:cNvPr>
          <p:cNvSpPr>
            <a:spLocks/>
          </p:cNvSpPr>
          <p:nvPr userDrawn="1"/>
        </p:nvSpPr>
        <p:spPr bwMode="auto">
          <a:xfrm>
            <a:off x="-621078" y="-76200"/>
            <a:ext cx="3164384" cy="6943725"/>
          </a:xfrm>
          <a:custGeom>
            <a:avLst/>
            <a:gdLst/>
            <a:ahLst/>
            <a:cxnLst>
              <a:cxn ang="0">
                <a:pos x="1039" y="4332"/>
              </a:cxn>
              <a:cxn ang="0">
                <a:pos x="1169" y="4332"/>
              </a:cxn>
              <a:cxn ang="0">
                <a:pos x="2888" y="6"/>
              </a:cxn>
              <a:cxn ang="0">
                <a:pos x="2284" y="0"/>
              </a:cxn>
              <a:cxn ang="0">
                <a:pos x="1039" y="4332"/>
              </a:cxn>
            </a:cxnLst>
            <a:rect l="0" t="0" r="r" b="b"/>
            <a:pathLst>
              <a:path w="2888" h="4332">
                <a:moveTo>
                  <a:pt x="1039" y="4332"/>
                </a:moveTo>
                <a:cubicBezTo>
                  <a:pt x="1104" y="4332"/>
                  <a:pt x="1169" y="4332"/>
                  <a:pt x="1169" y="4332"/>
                </a:cubicBezTo>
                <a:cubicBezTo>
                  <a:pt x="24" y="1606"/>
                  <a:pt x="2888" y="6"/>
                  <a:pt x="2888" y="6"/>
                </a:cubicBezTo>
                <a:lnTo>
                  <a:pt x="2284" y="0"/>
                </a:lnTo>
                <a:cubicBezTo>
                  <a:pt x="2284" y="0"/>
                  <a:pt x="0" y="1910"/>
                  <a:pt x="1039" y="4332"/>
                </a:cubicBezTo>
                <a:close/>
              </a:path>
            </a:pathLst>
          </a:custGeom>
          <a:gradFill rotWithShape="0">
            <a:gsLst>
              <a:gs pos="0">
                <a:srgbClr val="36602D"/>
              </a:gs>
              <a:gs pos="100000">
                <a:srgbClr val="0096CD">
                  <a:gamma/>
                  <a:tint val="0"/>
                  <a:invGamma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>
            <a:outerShdw blurRad="63500" dist="38075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sz="2400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5" name="Picture 11" descr="Trinity-Logo-small">
            <a:extLst>
              <a:ext uri="{FF2B5EF4-FFF2-40B4-BE49-F238E27FC236}">
                <a16:creationId xmlns:a16="http://schemas.microsoft.com/office/drawing/2014/main" id="{07B07294-4AA0-D08F-8645-D27547A3BBB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1667" y="152400"/>
            <a:ext cx="915781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e 5" descr="Et bilde som inneholder tekst, klokke, måler&#10;&#10;Automatisk generert beskrivelse">
            <a:extLst>
              <a:ext uri="{FF2B5EF4-FFF2-40B4-BE49-F238E27FC236}">
                <a16:creationId xmlns:a16="http://schemas.microsoft.com/office/drawing/2014/main" id="{4DFFC5E2-00F0-1045-C613-F9B1F9901D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043"/>
          <a:stretch/>
        </p:blipFill>
        <p:spPr>
          <a:xfrm>
            <a:off x="203472" y="1040706"/>
            <a:ext cx="864000" cy="185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136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23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ransition spd="med">
    <p:fade/>
  </p:transition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>
            <a:extLst>
              <a:ext uri="{FF2B5EF4-FFF2-40B4-BE49-F238E27FC236}">
                <a16:creationId xmlns:a16="http://schemas.microsoft.com/office/drawing/2014/main" id="{C824B5EE-9FF7-475F-B58D-EBAF9F50BF99}"/>
              </a:ext>
            </a:extLst>
          </p:cNvPr>
          <p:cNvSpPr/>
          <p:nvPr userDrawn="1"/>
        </p:nvSpPr>
        <p:spPr>
          <a:xfrm>
            <a:off x="-20638" y="-3657"/>
            <a:ext cx="12212638" cy="6867525"/>
          </a:xfrm>
          <a:prstGeom prst="rect">
            <a:avLst/>
          </a:prstGeom>
          <a:gradFill>
            <a:gsLst>
              <a:gs pos="17000">
                <a:srgbClr val="B5402F"/>
              </a:gs>
              <a:gs pos="0">
                <a:srgbClr val="A41400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nb-NO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2A717E47-E648-4B28-A817-FA6B772F74A1}"/>
              </a:ext>
            </a:extLst>
          </p:cNvPr>
          <p:cNvSpPr/>
          <p:nvPr userDrawn="1"/>
        </p:nvSpPr>
        <p:spPr>
          <a:xfrm>
            <a:off x="-20638" y="3175"/>
            <a:ext cx="2087563" cy="476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b-NO"/>
          </a:p>
        </p:txBody>
      </p:sp>
      <p:sp>
        <p:nvSpPr>
          <p:cNvPr id="2052" name="Freeform 10">
            <a:extLst>
              <a:ext uri="{FF2B5EF4-FFF2-40B4-BE49-F238E27FC236}">
                <a16:creationId xmlns:a16="http://schemas.microsoft.com/office/drawing/2014/main" id="{B5426230-F049-47D2-AFCE-3EEEB53B0B03}"/>
              </a:ext>
            </a:extLst>
          </p:cNvPr>
          <p:cNvSpPr>
            <a:spLocks/>
          </p:cNvSpPr>
          <p:nvPr userDrawn="1"/>
        </p:nvSpPr>
        <p:spPr bwMode="auto">
          <a:xfrm>
            <a:off x="-407988" y="404813"/>
            <a:ext cx="2089151" cy="6453187"/>
          </a:xfrm>
          <a:custGeom>
            <a:avLst/>
            <a:gdLst>
              <a:gd name="T0" fmla="*/ 501511888 w 1072"/>
              <a:gd name="T1" fmla="*/ 0 h 3648"/>
              <a:gd name="T2" fmla="*/ 2147483647 w 1072"/>
              <a:gd name="T3" fmla="*/ 0 h 3648"/>
              <a:gd name="T4" fmla="*/ 1451610000 w 1072"/>
              <a:gd name="T5" fmla="*/ 2147483647 h 3648"/>
              <a:gd name="T6" fmla="*/ 501511888 w 1072"/>
              <a:gd name="T7" fmla="*/ 2147483647 h 3648"/>
              <a:gd name="T8" fmla="*/ 501511888 w 1072"/>
              <a:gd name="T9" fmla="*/ 0 h 36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72"/>
              <a:gd name="T16" fmla="*/ 0 h 3648"/>
              <a:gd name="T17" fmla="*/ 1072 w 1072"/>
              <a:gd name="T18" fmla="*/ 3648 h 364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72" h="3648">
                <a:moveTo>
                  <a:pt x="199" y="0"/>
                </a:moveTo>
                <a:cubicBezTo>
                  <a:pt x="576" y="0"/>
                  <a:pt x="436" y="0"/>
                  <a:pt x="1072" y="0"/>
                </a:cubicBezTo>
                <a:cubicBezTo>
                  <a:pt x="0" y="1816"/>
                  <a:pt x="488" y="3296"/>
                  <a:pt x="576" y="3648"/>
                </a:cubicBezTo>
                <a:cubicBezTo>
                  <a:pt x="387" y="3648"/>
                  <a:pt x="199" y="3648"/>
                  <a:pt x="199" y="3648"/>
                </a:cubicBezTo>
                <a:cubicBezTo>
                  <a:pt x="136" y="3040"/>
                  <a:pt x="199" y="0"/>
                  <a:pt x="199" y="0"/>
                </a:cubicBezTo>
                <a:close/>
              </a:path>
            </a:pathLst>
          </a:custGeom>
          <a:gradFill rotWithShape="0">
            <a:gsLst>
              <a:gs pos="0">
                <a:srgbClr val="FFFFFF"/>
              </a:gs>
              <a:gs pos="100000">
                <a:srgbClr val="A41400"/>
              </a:gs>
            </a:gsLst>
            <a:lin ang="5400000" scaled="1"/>
          </a:gradFill>
          <a:ln>
            <a:noFill/>
          </a:ln>
        </p:spPr>
        <p:txBody>
          <a:bodyPr wrap="none" bIns="46800" anchor="ctr"/>
          <a:lstStyle/>
          <a:p>
            <a:pPr>
              <a:defRPr/>
            </a:pPr>
            <a:endParaRPr lang="nb-NO" sz="1800">
              <a:latin typeface="Arial" charset="0"/>
              <a:ea typeface="+mn-ea"/>
            </a:endParaRPr>
          </a:p>
        </p:txBody>
      </p:sp>
      <p:sp>
        <p:nvSpPr>
          <p:cNvPr id="2053" name="Freeform 8">
            <a:extLst>
              <a:ext uri="{FF2B5EF4-FFF2-40B4-BE49-F238E27FC236}">
                <a16:creationId xmlns:a16="http://schemas.microsoft.com/office/drawing/2014/main" id="{070FD6C0-9E34-4F67-AFF1-7C8D25E39013}"/>
              </a:ext>
            </a:extLst>
          </p:cNvPr>
          <p:cNvSpPr>
            <a:spLocks/>
          </p:cNvSpPr>
          <p:nvPr userDrawn="1"/>
        </p:nvSpPr>
        <p:spPr bwMode="auto">
          <a:xfrm>
            <a:off x="-673100" y="-9525"/>
            <a:ext cx="3362325" cy="6867525"/>
          </a:xfrm>
          <a:custGeom>
            <a:avLst/>
            <a:gdLst>
              <a:gd name="T0" fmla="*/ 2147483647 w 2888"/>
              <a:gd name="T1" fmla="*/ 2147483647 h 4332"/>
              <a:gd name="T2" fmla="*/ 2147483647 w 2888"/>
              <a:gd name="T3" fmla="*/ 2147483647 h 4332"/>
              <a:gd name="T4" fmla="*/ 2147483647 w 2888"/>
              <a:gd name="T5" fmla="*/ 2147483647 h 4332"/>
              <a:gd name="T6" fmla="*/ 2147483647 w 2888"/>
              <a:gd name="T7" fmla="*/ 0 h 4332"/>
              <a:gd name="T8" fmla="*/ 2147483647 w 2888"/>
              <a:gd name="T9" fmla="*/ 2147483647 h 433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888"/>
              <a:gd name="T16" fmla="*/ 0 h 4332"/>
              <a:gd name="T17" fmla="*/ 2888 w 2888"/>
              <a:gd name="T18" fmla="*/ 4332 h 433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888" h="4332">
                <a:moveTo>
                  <a:pt x="1039" y="4332"/>
                </a:moveTo>
                <a:cubicBezTo>
                  <a:pt x="1104" y="4332"/>
                  <a:pt x="1169" y="4332"/>
                  <a:pt x="1169" y="4332"/>
                </a:cubicBezTo>
                <a:cubicBezTo>
                  <a:pt x="24" y="1606"/>
                  <a:pt x="2888" y="6"/>
                  <a:pt x="2888" y="6"/>
                </a:cubicBezTo>
                <a:lnTo>
                  <a:pt x="2284" y="0"/>
                </a:lnTo>
                <a:cubicBezTo>
                  <a:pt x="2284" y="0"/>
                  <a:pt x="0" y="1910"/>
                  <a:pt x="1039" y="4332"/>
                </a:cubicBezTo>
                <a:close/>
              </a:path>
            </a:pathLst>
          </a:custGeom>
          <a:gradFill rotWithShape="0">
            <a:gsLst>
              <a:gs pos="0">
                <a:srgbClr val="A41400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ffectLst>
            <a:outerShdw dist="38075" algn="ctr" rotWithShape="0">
              <a:schemeClr val="tx1">
                <a:alpha val="75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nb-NO" sz="1800" dirty="0">
              <a:latin typeface="Arial" charset="0"/>
              <a:ea typeface="+mn-ea"/>
            </a:endParaRPr>
          </a:p>
        </p:txBody>
      </p:sp>
      <p:pic>
        <p:nvPicPr>
          <p:cNvPr id="1033" name="Bilde 8">
            <a:extLst>
              <a:ext uri="{FF2B5EF4-FFF2-40B4-BE49-F238E27FC236}">
                <a16:creationId xmlns:a16="http://schemas.microsoft.com/office/drawing/2014/main" id="{023D5528-0071-4DB1-B368-83ECAEEE59C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013" y="1035050"/>
            <a:ext cx="88265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1" descr="Trinity-Logo-small">
            <a:extLst>
              <a:ext uri="{FF2B5EF4-FFF2-40B4-BE49-F238E27FC236}">
                <a16:creationId xmlns:a16="http://schemas.microsoft.com/office/drawing/2014/main" id="{97F426D1-7F3F-4500-A4EA-1DCA1F806AD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550" y="95250"/>
            <a:ext cx="973138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3201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222268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222268"/>
          </a:solidFill>
          <a:latin typeface="Calibri" pitchFamily="34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222268"/>
          </a:solidFill>
          <a:latin typeface="Calibri" pitchFamily="34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222268"/>
          </a:solidFill>
          <a:latin typeface="Calibri" pitchFamily="34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222268"/>
          </a:solidFill>
          <a:latin typeface="Calibri" pitchFamily="34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emf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t bilde som inneholder mat&#10;&#10;Beskrivelse som er generert med høy visshet">
            <a:extLst>
              <a:ext uri="{FF2B5EF4-FFF2-40B4-BE49-F238E27FC236}">
                <a16:creationId xmlns:a16="http://schemas.microsoft.com/office/drawing/2014/main" id="{A0BD89E0-0A67-4012-83C0-59FEE4B3C1D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75456"/>
            <a:ext cx="12192000" cy="7970766"/>
          </a:xfrm>
          <a:prstGeom prst="rect">
            <a:avLst/>
          </a:prstGeom>
        </p:spPr>
      </p:pic>
      <p:sp>
        <p:nvSpPr>
          <p:cNvPr id="2" name="Tekstboks 2">
            <a:extLst>
              <a:ext uri="{FF2B5EF4-FFF2-40B4-BE49-F238E27FC236}">
                <a16:creationId xmlns:a16="http://schemas.microsoft.com/office/drawing/2014/main" id="{8BEB8487-CCED-39B6-15A4-B2E966916AFC}"/>
              </a:ext>
            </a:extLst>
          </p:cNvPr>
          <p:cNvSpPr txBox="1"/>
          <p:nvPr/>
        </p:nvSpPr>
        <p:spPr>
          <a:xfrm rot="374940">
            <a:off x="6385272" y="1900276"/>
            <a:ext cx="5227723" cy="1631216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ts val="6000"/>
              </a:lnSpc>
              <a:spcAft>
                <a:spcPts val="0"/>
              </a:spcAft>
            </a:pPr>
            <a:r>
              <a:rPr lang="nb-NO" sz="6000" dirty="0">
                <a:ln w="9525" cap="flat" cmpd="sng" algn="ctr">
                  <a:noFill/>
                  <a:prstDash val="solid"/>
                  <a:round/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Maiandra GD" panose="020E0502030308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NCD Norway</a:t>
            </a:r>
          </a:p>
          <a:p>
            <a:pPr algn="ctr">
              <a:lnSpc>
                <a:spcPts val="6000"/>
              </a:lnSpc>
              <a:spcAft>
                <a:spcPts val="0"/>
              </a:spcAft>
            </a:pPr>
            <a:r>
              <a:rPr lang="nb-NO" sz="6000" dirty="0">
                <a:ln w="9525" cap="flat" cmpd="sng" algn="ctr">
                  <a:noFill/>
                  <a:prstDash val="solid"/>
                  <a:round/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Maiandra GD" panose="020E0502030308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25 years!</a:t>
            </a:r>
            <a:endParaRPr lang="nb-NO" sz="1200" dirty="0"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Maiandra GD" panose="020E0502030308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970B301D-34A4-8303-54C2-31AD1ABBFF19}"/>
              </a:ext>
            </a:extLst>
          </p:cNvPr>
          <p:cNvSpPr/>
          <p:nvPr/>
        </p:nvSpPr>
        <p:spPr>
          <a:xfrm>
            <a:off x="398725" y="6074132"/>
            <a:ext cx="11428577" cy="523220"/>
          </a:xfrm>
          <a:prstGeom prst="rect">
            <a:avLst/>
          </a:prstGeom>
          <a:noFill/>
          <a:effectLst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b-NO" sz="2800" b="0" i="1" dirty="0" err="1">
                <a:solidFill>
                  <a:schemeClr val="bg1"/>
                </a:solidFill>
                <a:latin typeface="Maiandra GD" panose="020E0502030308020204" pitchFamily="34" charset="0"/>
              </a:rPr>
              <a:t>Empowering</a:t>
            </a:r>
            <a:r>
              <a:rPr lang="nb-NO" sz="2800" b="0" i="1" dirty="0">
                <a:solidFill>
                  <a:schemeClr val="bg1"/>
                </a:solidFill>
                <a:latin typeface="Maiandra GD" panose="020E0502030308020204" pitchFamily="34" charset="0"/>
              </a:rPr>
              <a:t> - Relevant - </a:t>
            </a:r>
            <a:r>
              <a:rPr lang="nb-NO" sz="2800" b="0" i="1" dirty="0" err="1">
                <a:solidFill>
                  <a:schemeClr val="bg1"/>
                </a:solidFill>
                <a:latin typeface="Maiandra GD" panose="020E0502030308020204" pitchFamily="34" charset="0"/>
              </a:rPr>
              <a:t>Liberating</a:t>
            </a:r>
            <a:r>
              <a:rPr lang="nb-NO" sz="2800" b="0" i="1" dirty="0">
                <a:solidFill>
                  <a:schemeClr val="bg1"/>
                </a:solidFill>
                <a:latin typeface="Maiandra GD" panose="020E0502030308020204" pitchFamily="34" charset="0"/>
              </a:rPr>
              <a:t> - </a:t>
            </a:r>
            <a:r>
              <a:rPr lang="nb-NO" sz="2800" b="0" i="1" dirty="0" err="1">
                <a:solidFill>
                  <a:schemeClr val="bg1"/>
                </a:solidFill>
                <a:latin typeface="Maiandra GD" panose="020E0502030308020204" pitchFamily="34" charset="0"/>
              </a:rPr>
              <a:t>Manageable</a:t>
            </a:r>
            <a:r>
              <a:rPr lang="nb-NO" sz="2800" b="0" i="1" dirty="0">
                <a:solidFill>
                  <a:schemeClr val="bg1"/>
                </a:solidFill>
                <a:latin typeface="Maiandra GD" panose="020E0502030308020204" pitchFamily="34" charset="0"/>
              </a:rPr>
              <a:t> - Serving - </a:t>
            </a:r>
            <a:r>
              <a:rPr lang="nb-NO" sz="2800" b="0" i="1" dirty="0" err="1">
                <a:solidFill>
                  <a:schemeClr val="bg1"/>
                </a:solidFill>
                <a:latin typeface="Maiandra GD" panose="020E0502030308020204" pitchFamily="34" charset="0"/>
              </a:rPr>
              <a:t>Interchurch</a:t>
            </a:r>
            <a:endParaRPr lang="nb-NO" sz="2800" i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63818096-4DDF-D9E0-0C62-FCA0AD5930EB}"/>
              </a:ext>
            </a:extLst>
          </p:cNvPr>
          <p:cNvSpPr/>
          <p:nvPr/>
        </p:nvSpPr>
        <p:spPr>
          <a:xfrm>
            <a:off x="7268661" y="4509120"/>
            <a:ext cx="456246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b-NO" sz="3200" i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aiandra GD" panose="020E0502030308020204" pitchFamily="34" charset="0"/>
              </a:rPr>
              <a:t>«More </a:t>
            </a:r>
            <a:r>
              <a:rPr lang="nb-NO" sz="3200" i="1" cap="none" spc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aiandra GD" panose="020E0502030308020204" pitchFamily="34" charset="0"/>
              </a:rPr>
              <a:t>healtier</a:t>
            </a:r>
            <a:r>
              <a:rPr lang="nb-NO" sz="3200" i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aiandra GD" panose="020E0502030308020204" pitchFamily="34" charset="0"/>
              </a:rPr>
              <a:t> </a:t>
            </a:r>
            <a:r>
              <a:rPr lang="nb-NO" sz="3200" i="1" cap="none" spc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aiandra GD" panose="020E0502030308020204" pitchFamily="34" charset="0"/>
              </a:rPr>
              <a:t>churches</a:t>
            </a:r>
            <a:r>
              <a:rPr lang="nb-NO" sz="3200" i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aiandra GD" panose="020E0502030308020204" pitchFamily="34" charset="0"/>
              </a:rPr>
              <a:t>»</a:t>
            </a:r>
          </a:p>
        </p:txBody>
      </p:sp>
      <p:sp>
        <p:nvSpPr>
          <p:cNvPr id="9" name="Tekstboks 2">
            <a:extLst>
              <a:ext uri="{FF2B5EF4-FFF2-40B4-BE49-F238E27FC236}">
                <a16:creationId xmlns:a16="http://schemas.microsoft.com/office/drawing/2014/main" id="{7D9BCDC4-1186-56D1-4B69-56773F0252C1}"/>
              </a:ext>
            </a:extLst>
          </p:cNvPr>
          <p:cNvSpPr txBox="1"/>
          <p:nvPr/>
        </p:nvSpPr>
        <p:spPr>
          <a:xfrm>
            <a:off x="4583832" y="499832"/>
            <a:ext cx="7801070" cy="768928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nb-NO" sz="4400" kern="0" cap="small" spc="-300" normalizeH="1" dirty="0">
                <a:ln w="1270" cap="flat" cmpd="sng" algn="ctr">
                  <a:solidFill>
                    <a:srgbClr val="004100"/>
                  </a:solidFill>
                  <a:prstDash val="solid"/>
                  <a:round/>
                </a:ln>
                <a:solidFill>
                  <a:srgbClr val="004100"/>
                </a:solidFill>
                <a:effectLst>
                  <a:innerShdw blurRad="63500" dist="50800">
                    <a:srgbClr val="A2CF99">
                      <a:alpha val="50000"/>
                    </a:srgbClr>
                  </a:innerShdw>
                </a:effectLst>
                <a:latin typeface="Maiandra GD" panose="020E0502030308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Natural Church Development</a:t>
            </a:r>
            <a:endParaRPr lang="nb-NO" sz="1000" kern="0" cap="small" spc="-300" normalizeH="1" dirty="0">
              <a:ln w="1270" cap="flat" cmpd="sng" algn="ctr">
                <a:solidFill>
                  <a:srgbClr val="004100"/>
                </a:solidFill>
                <a:prstDash val="solid"/>
                <a:round/>
              </a:ln>
              <a:solidFill>
                <a:srgbClr val="004100"/>
              </a:solidFill>
              <a:effectLst>
                <a:innerShdw blurRad="63500" dist="50800">
                  <a:srgbClr val="A2CF99">
                    <a:alpha val="50000"/>
                  </a:srgbClr>
                </a:innerShdw>
              </a:effectLst>
              <a:latin typeface="Maiandra GD" panose="020E0502030308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6289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B2C30097-4841-A351-6FBE-F668FD6C9E63}"/>
              </a:ext>
            </a:extLst>
          </p:cNvPr>
          <p:cNvSpPr/>
          <p:nvPr/>
        </p:nvSpPr>
        <p:spPr>
          <a:xfrm>
            <a:off x="1936695" y="1628800"/>
            <a:ext cx="8712968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8000" b="0" i="0" u="none" strike="noStrike" kern="1200" cap="small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anose="020B0603020202020204" pitchFamily="34" charset="0"/>
                <a:ea typeface="ＭＳ Ｐゴシック"/>
              </a:rPr>
              <a:t>NCD in Norway</a:t>
            </a:r>
          </a:p>
        </p:txBody>
      </p:sp>
      <p:sp>
        <p:nvSpPr>
          <p:cNvPr id="4" name="Plassholder for innhold 2">
            <a:extLst>
              <a:ext uri="{FF2B5EF4-FFF2-40B4-BE49-F238E27FC236}">
                <a16:creationId xmlns:a16="http://schemas.microsoft.com/office/drawing/2014/main" id="{9796BB37-D9CF-EEC6-D541-92E3BCA6D419}"/>
              </a:ext>
            </a:extLst>
          </p:cNvPr>
          <p:cNvSpPr txBox="1">
            <a:spLocks/>
          </p:cNvSpPr>
          <p:nvPr/>
        </p:nvSpPr>
        <p:spPr bwMode="auto">
          <a:xfrm>
            <a:off x="2063552" y="2852936"/>
            <a:ext cx="8352928" cy="821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1" u="none" strike="noStrike" kern="0" cap="none" spc="0" normalizeH="0" baseline="0" noProof="0" dirty="0">
                <a:ln>
                  <a:noFill/>
                </a:ln>
                <a:solidFill>
                  <a:srgbClr val="004800"/>
                </a:solidFill>
                <a:effectLst/>
                <a:uLnTx/>
                <a:uFillTx/>
                <a:latin typeface="Trebuchet MS" panose="020B0603020202020204" pitchFamily="34" charset="0"/>
                <a:ea typeface="ＭＳ Ｐゴシック"/>
                <a:cs typeface="Calibri" panose="020F0502020204030204" pitchFamily="34" charset="0"/>
              </a:rPr>
              <a:t>Experience of working with local NCD processes over time</a:t>
            </a:r>
            <a:endParaRPr kumimoji="0" lang="nb-NO" sz="45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 pitchFamily="34" charset="0"/>
              <a:ea typeface="ＭＳ Ｐゴシック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723543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7">
            <a:extLst>
              <a:ext uri="{FF2B5EF4-FFF2-40B4-BE49-F238E27FC236}">
                <a16:creationId xmlns:a16="http://schemas.microsoft.com/office/drawing/2014/main" id="{833E674F-69D2-C5FA-8B2E-D4058C9FFB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1544" y="-171400"/>
            <a:ext cx="10081120" cy="1872209"/>
          </a:xfrm>
          <a:prstGeom prst="rect">
            <a:avLst/>
          </a:prstGeom>
          <a:noFill/>
          <a:ln>
            <a:noFill/>
          </a:ln>
          <a:effectLst>
            <a:outerShdw blurRad="38100" dist="25400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lvl="0" eaLnBrk="1" hangingPunct="1">
              <a:defRPr/>
            </a:pPr>
            <a:r>
              <a:rPr lang="en-US" sz="4000" kern="0" dirty="0">
                <a:solidFill>
                  <a:srgbClr val="006000"/>
                </a:solidFill>
                <a:latin typeface="Georgia" charset="0"/>
                <a:ea typeface="ＭＳ Ｐゴシック" charset="0"/>
                <a:cs typeface="ＭＳ Ｐゴシック" charset="0"/>
              </a:rPr>
              <a:t>The truth about church development</a:t>
            </a:r>
            <a:endParaRPr kumimoji="0" lang="nb-NO" sz="4000" b="0" i="0" u="none" strike="noStrike" kern="0" cap="none" spc="0" normalizeH="0" baseline="0" noProof="0" dirty="0">
              <a:ln>
                <a:noFill/>
              </a:ln>
              <a:solidFill>
                <a:srgbClr val="006000"/>
              </a:solidFill>
              <a:effectLst/>
              <a:uLnTx/>
              <a:uFillTx/>
              <a:latin typeface="Georgi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8" name="Bilde 7" descr="Et bilde som inneholder tekst, puslespill, konvolutt, bilderamme&#10;&#10;Automatisk generert beskrivelse">
            <a:extLst>
              <a:ext uri="{FF2B5EF4-FFF2-40B4-BE49-F238E27FC236}">
                <a16:creationId xmlns:a16="http://schemas.microsoft.com/office/drawing/2014/main" id="{72767E14-6667-DC78-1F9E-B251908A716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1716" y="1916832"/>
            <a:ext cx="7974884" cy="4608511"/>
          </a:xfrm>
          <a:prstGeom prst="rect">
            <a:avLst/>
          </a:prstGeom>
        </p:spPr>
      </p:pic>
      <p:sp>
        <p:nvSpPr>
          <p:cNvPr id="9" name="Text Box 21">
            <a:extLst>
              <a:ext uri="{FF2B5EF4-FFF2-40B4-BE49-F238E27FC236}">
                <a16:creationId xmlns:a16="http://schemas.microsoft.com/office/drawing/2014/main" id="{621A3B66-34A1-8A8C-6956-4CCF94B3D8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1595" y="1124744"/>
            <a:ext cx="898299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5125" indent="-365125">
              <a:defRPr>
                <a:solidFill>
                  <a:schemeClr val="tx1"/>
                </a:solidFill>
                <a:latin typeface="Arial" charset="0"/>
              </a:defRPr>
            </a:lvl1pPr>
            <a:lvl2pPr marL="887413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2498725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2678113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8575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33147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771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229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686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hangingPunct="1">
              <a:defRPr/>
            </a:pPr>
            <a:r>
              <a:rPr lang="en-US" sz="3200" i="1" dirty="0">
                <a:solidFill>
                  <a:srgbClr val="000000"/>
                </a:solidFill>
                <a:latin typeface="Calibri"/>
                <a:ea typeface="ＭＳ Ｐゴシック" panose="020B0600070205080204" pitchFamily="34" charset="-128"/>
              </a:rPr>
              <a:t>Progress and decline - Control and non-control</a:t>
            </a:r>
            <a:endParaRPr kumimoji="0" lang="nb-NO" sz="3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</a:endParaRPr>
          </a:p>
        </p:txBody>
      </p:sp>
      <p:pic>
        <p:nvPicPr>
          <p:cNvPr id="12" name="Bilde 11" descr="Et bilde som inneholder musikk&#10;&#10;Automatisk generert beskrivelse">
            <a:extLst>
              <a:ext uri="{FF2B5EF4-FFF2-40B4-BE49-F238E27FC236}">
                <a16:creationId xmlns:a16="http://schemas.microsoft.com/office/drawing/2014/main" id="{1E7A8877-8B25-5034-1BAE-184C16551A9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1635" y="4667277"/>
            <a:ext cx="1027665" cy="99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74545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7">
            <a:extLst>
              <a:ext uri="{FF2B5EF4-FFF2-40B4-BE49-F238E27FC236}">
                <a16:creationId xmlns:a16="http://schemas.microsoft.com/office/drawing/2014/main" id="{439982A1-FAED-36B2-4B0B-05E22980E8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1584" y="-171400"/>
            <a:ext cx="8568952" cy="1872209"/>
          </a:xfrm>
          <a:prstGeom prst="rect">
            <a:avLst/>
          </a:prstGeom>
          <a:noFill/>
          <a:ln>
            <a:noFill/>
          </a:ln>
          <a:effectLst>
            <a:outerShdw blurRad="38100" dist="25400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lvl="0" eaLnBrk="1" hangingPunct="1">
              <a:defRPr/>
            </a:pPr>
            <a:r>
              <a:rPr lang="en-US" sz="4000" kern="0" dirty="0">
                <a:solidFill>
                  <a:srgbClr val="006000"/>
                </a:solidFill>
                <a:latin typeface="Georgia" charset="0"/>
                <a:ea typeface="ＭＳ Ｐゴシック" charset="0"/>
                <a:cs typeface="ＭＳ Ｐゴシック" charset="0"/>
              </a:rPr>
              <a:t>Doing it again, and again, and again</a:t>
            </a:r>
          </a:p>
        </p:txBody>
      </p:sp>
      <p:sp>
        <p:nvSpPr>
          <p:cNvPr id="5" name="Text Box 21">
            <a:extLst>
              <a:ext uri="{FF2B5EF4-FFF2-40B4-BE49-F238E27FC236}">
                <a16:creationId xmlns:a16="http://schemas.microsoft.com/office/drawing/2014/main" id="{8416BFCE-B41C-F2B1-14B8-B125058F52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7648" y="1132100"/>
            <a:ext cx="734523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5125" indent="-365125">
              <a:defRPr>
                <a:solidFill>
                  <a:schemeClr val="tx1"/>
                </a:solidFill>
                <a:latin typeface="Arial" charset="0"/>
              </a:defRPr>
            </a:lvl1pPr>
            <a:lvl2pPr marL="887413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2498725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2678113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8575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33147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771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229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686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sz="3200" i="1" dirty="0">
                <a:solidFill>
                  <a:srgbClr val="000000"/>
                </a:solidFill>
                <a:latin typeface="Calibri"/>
              </a:rPr>
              <a:t>The NCD cycle</a:t>
            </a:r>
          </a:p>
        </p:txBody>
      </p:sp>
      <p:pic>
        <p:nvPicPr>
          <p:cNvPr id="7" name="Bilde 6" descr="Et bilde som inneholder tekst, elektronikk&#10;&#10;Automatisk generert beskrivelse">
            <a:extLst>
              <a:ext uri="{FF2B5EF4-FFF2-40B4-BE49-F238E27FC236}">
                <a16:creationId xmlns:a16="http://schemas.microsoft.com/office/drawing/2014/main" id="{F9964488-79DD-263E-90AC-DF7C2C6E93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1784" y="1916832"/>
            <a:ext cx="5040560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166299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7">
            <a:extLst>
              <a:ext uri="{FF2B5EF4-FFF2-40B4-BE49-F238E27FC236}">
                <a16:creationId xmlns:a16="http://schemas.microsoft.com/office/drawing/2014/main" id="{833E674F-69D2-C5FA-8B2E-D4058C9FFB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1544" y="-171400"/>
            <a:ext cx="9793088" cy="1872209"/>
          </a:xfrm>
          <a:prstGeom prst="rect">
            <a:avLst/>
          </a:prstGeom>
          <a:noFill/>
          <a:ln>
            <a:noFill/>
          </a:ln>
          <a:effectLst>
            <a:outerShdw blurRad="38100" dist="25400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lvl="0" eaLnBrk="1" hangingPunct="1">
              <a:defRPr/>
            </a:pPr>
            <a:r>
              <a:rPr lang="nb-NO" sz="4000" kern="0" dirty="0">
                <a:solidFill>
                  <a:srgbClr val="006000"/>
                </a:solidFill>
                <a:latin typeface="Georgia" charset="0"/>
                <a:ea typeface="ＭＳ Ｐゴシック" charset="0"/>
                <a:cs typeface="ＭＳ Ｐゴシック" charset="0"/>
              </a:rPr>
              <a:t>Development over time</a:t>
            </a:r>
            <a:endParaRPr kumimoji="0" lang="nb-NO" sz="4000" b="0" i="0" u="none" strike="noStrike" kern="0" cap="none" spc="0" normalizeH="0" baseline="0" noProof="0" dirty="0">
              <a:ln>
                <a:noFill/>
              </a:ln>
              <a:solidFill>
                <a:srgbClr val="006000"/>
              </a:solidFill>
              <a:effectLst/>
              <a:uLnTx/>
              <a:uFillTx/>
              <a:latin typeface="Georgi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Text Box 21">
            <a:extLst>
              <a:ext uri="{FF2B5EF4-FFF2-40B4-BE49-F238E27FC236}">
                <a16:creationId xmlns:a16="http://schemas.microsoft.com/office/drawing/2014/main" id="{621A3B66-34A1-8A8C-6956-4CCF94B3D8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3563" y="1196752"/>
            <a:ext cx="948705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5125" indent="-365125">
              <a:defRPr>
                <a:solidFill>
                  <a:schemeClr val="tx1"/>
                </a:solidFill>
                <a:latin typeface="Arial" charset="0"/>
              </a:defRPr>
            </a:lvl1pPr>
            <a:lvl2pPr marL="887413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2498725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2678113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8575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33147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771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229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686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365125" marR="0" lvl="0" indent="-36512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</a:rPr>
              <a:t>Example: Church </a:t>
            </a:r>
            <a:r>
              <a:rPr kumimoji="0" lang="nb-NO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</a:rPr>
              <a:t>of</a:t>
            </a:r>
            <a:r>
              <a:rPr kumimoji="0" lang="nb-NO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</a:rPr>
              <a:t> Norway (rural)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4E84E304-539D-202A-D9D6-515C7B280A6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21852720"/>
              </p:ext>
            </p:extLst>
          </p:nvPr>
        </p:nvGraphicFramePr>
        <p:xfrm>
          <a:off x="3143672" y="2348880"/>
          <a:ext cx="7272808" cy="4248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4327364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7">
            <a:extLst>
              <a:ext uri="{FF2B5EF4-FFF2-40B4-BE49-F238E27FC236}">
                <a16:creationId xmlns:a16="http://schemas.microsoft.com/office/drawing/2014/main" id="{833E674F-69D2-C5FA-8B2E-D4058C9FFB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1544" y="-171400"/>
            <a:ext cx="9793088" cy="1872209"/>
          </a:xfrm>
          <a:prstGeom prst="rect">
            <a:avLst/>
          </a:prstGeom>
          <a:noFill/>
          <a:ln>
            <a:noFill/>
          </a:ln>
          <a:effectLst>
            <a:outerShdw blurRad="38100" dist="25400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sz="4000" kern="0" dirty="0">
                <a:solidFill>
                  <a:srgbClr val="006000"/>
                </a:solidFill>
                <a:latin typeface="Georgia" charset="0"/>
                <a:ea typeface="ＭＳ Ｐゴシック" charset="0"/>
                <a:cs typeface="ＭＳ Ｐゴシック" charset="0"/>
              </a:rPr>
              <a:t>Development over time</a:t>
            </a:r>
            <a:endParaRPr kumimoji="0" lang="nb-NO" sz="4000" b="0" i="0" u="none" strike="noStrike" kern="0" cap="none" spc="0" normalizeH="0" baseline="0" noProof="0" dirty="0">
              <a:ln>
                <a:noFill/>
              </a:ln>
              <a:solidFill>
                <a:srgbClr val="006000"/>
              </a:solidFill>
              <a:effectLst/>
              <a:uLnTx/>
              <a:uFillTx/>
              <a:latin typeface="Georgi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Text Box 21">
            <a:extLst>
              <a:ext uri="{FF2B5EF4-FFF2-40B4-BE49-F238E27FC236}">
                <a16:creationId xmlns:a16="http://schemas.microsoft.com/office/drawing/2014/main" id="{621A3B66-34A1-8A8C-6956-4CCF94B3D8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3563" y="1196752"/>
            <a:ext cx="948705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5125" indent="-365125">
              <a:defRPr>
                <a:solidFill>
                  <a:schemeClr val="tx1"/>
                </a:solidFill>
                <a:latin typeface="Arial" charset="0"/>
              </a:defRPr>
            </a:lvl1pPr>
            <a:lvl2pPr marL="887413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2498725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2678113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8575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33147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771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229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686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365125" marR="0" lvl="0" indent="-36512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</a:rPr>
              <a:t>Example: </a:t>
            </a:r>
            <a:r>
              <a:rPr kumimoji="0" lang="nb-NO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</a:rPr>
              <a:t>Pentecostal</a:t>
            </a:r>
            <a:r>
              <a:rPr kumimoji="0" lang="nb-NO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</a:rPr>
              <a:t> Church (rural)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DB6E1819-1D31-683E-622F-CA909F1C11A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19846473"/>
              </p:ext>
            </p:extLst>
          </p:nvPr>
        </p:nvGraphicFramePr>
        <p:xfrm>
          <a:off x="2855640" y="2276872"/>
          <a:ext cx="8064896" cy="4176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7915343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7">
            <a:extLst>
              <a:ext uri="{FF2B5EF4-FFF2-40B4-BE49-F238E27FC236}">
                <a16:creationId xmlns:a16="http://schemas.microsoft.com/office/drawing/2014/main" id="{833E674F-69D2-C5FA-8B2E-D4058C9FFB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1544" y="-171400"/>
            <a:ext cx="9793088" cy="1872209"/>
          </a:xfrm>
          <a:prstGeom prst="rect">
            <a:avLst/>
          </a:prstGeom>
          <a:noFill/>
          <a:ln>
            <a:noFill/>
          </a:ln>
          <a:effectLst>
            <a:outerShdw blurRad="38100" dist="25400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sz="4000" kern="0" dirty="0">
                <a:solidFill>
                  <a:srgbClr val="006000"/>
                </a:solidFill>
                <a:latin typeface="Georgia" charset="0"/>
                <a:ea typeface="ＭＳ Ｐゴシック" charset="0"/>
                <a:cs typeface="ＭＳ Ｐゴシック" charset="0"/>
              </a:rPr>
              <a:t>Development over time</a:t>
            </a:r>
            <a:endParaRPr kumimoji="0" lang="nb-NO" sz="4000" b="0" i="0" u="none" strike="noStrike" kern="0" cap="none" spc="0" normalizeH="0" baseline="0" noProof="0" dirty="0">
              <a:ln>
                <a:noFill/>
              </a:ln>
              <a:solidFill>
                <a:srgbClr val="006000"/>
              </a:solidFill>
              <a:effectLst/>
              <a:uLnTx/>
              <a:uFillTx/>
              <a:latin typeface="Georgi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Text Box 21">
            <a:extLst>
              <a:ext uri="{FF2B5EF4-FFF2-40B4-BE49-F238E27FC236}">
                <a16:creationId xmlns:a16="http://schemas.microsoft.com/office/drawing/2014/main" id="{621A3B66-34A1-8A8C-6956-4CCF94B3D8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3563" y="1196752"/>
            <a:ext cx="948705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5125" indent="-365125">
              <a:defRPr>
                <a:solidFill>
                  <a:schemeClr val="tx1"/>
                </a:solidFill>
                <a:latin typeface="Arial" charset="0"/>
              </a:defRPr>
            </a:lvl1pPr>
            <a:lvl2pPr marL="887413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2498725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2678113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8575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33147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771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229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686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365125" marR="0" lvl="0" indent="-36512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</a:rPr>
              <a:t>Example: </a:t>
            </a:r>
            <a:r>
              <a:rPr kumimoji="0" lang="nb-NO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</a:rPr>
              <a:t>Pentecostal</a:t>
            </a:r>
            <a:r>
              <a:rPr kumimoji="0" lang="nb-NO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</a:rPr>
              <a:t> Church (</a:t>
            </a:r>
            <a:r>
              <a:rPr lang="nb-NO" sz="3200" i="1" dirty="0">
                <a:solidFill>
                  <a:srgbClr val="000000"/>
                </a:solidFill>
                <a:latin typeface="Calibri"/>
                <a:ea typeface="ＭＳ Ｐゴシック" panose="020B0600070205080204" pitchFamily="34" charset="-128"/>
              </a:rPr>
              <a:t>City</a:t>
            </a:r>
            <a:r>
              <a:rPr kumimoji="0" lang="nb-NO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</a:rPr>
              <a:t>)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FAA42180-68EA-9FB0-99F2-4981E178937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35420437"/>
              </p:ext>
            </p:extLst>
          </p:nvPr>
        </p:nvGraphicFramePr>
        <p:xfrm>
          <a:off x="2783632" y="2057400"/>
          <a:ext cx="8136904" cy="44679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4487510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7">
            <a:extLst>
              <a:ext uri="{FF2B5EF4-FFF2-40B4-BE49-F238E27FC236}">
                <a16:creationId xmlns:a16="http://schemas.microsoft.com/office/drawing/2014/main" id="{833E674F-69D2-C5FA-8B2E-D4058C9FFB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1544" y="-171400"/>
            <a:ext cx="9793088" cy="1872209"/>
          </a:xfrm>
          <a:prstGeom prst="rect">
            <a:avLst/>
          </a:prstGeom>
          <a:noFill/>
          <a:ln>
            <a:noFill/>
          </a:ln>
          <a:effectLst>
            <a:outerShdw blurRad="38100" dist="25400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sz="4000" kern="0" dirty="0">
                <a:solidFill>
                  <a:srgbClr val="006000"/>
                </a:solidFill>
                <a:latin typeface="Georgia" charset="0"/>
                <a:ea typeface="ＭＳ Ｐゴシック" charset="0"/>
                <a:cs typeface="ＭＳ Ｐゴシック" charset="0"/>
              </a:rPr>
              <a:t>Development over time</a:t>
            </a:r>
            <a:endParaRPr kumimoji="0" lang="nb-NO" sz="4000" b="0" i="0" u="none" strike="noStrike" kern="0" cap="none" spc="0" normalizeH="0" baseline="0" noProof="0" dirty="0">
              <a:ln>
                <a:noFill/>
              </a:ln>
              <a:solidFill>
                <a:srgbClr val="006000"/>
              </a:solidFill>
              <a:effectLst/>
              <a:uLnTx/>
              <a:uFillTx/>
              <a:latin typeface="Georgi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Text Box 21">
            <a:extLst>
              <a:ext uri="{FF2B5EF4-FFF2-40B4-BE49-F238E27FC236}">
                <a16:creationId xmlns:a16="http://schemas.microsoft.com/office/drawing/2014/main" id="{621A3B66-34A1-8A8C-6956-4CCF94B3D8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1544" y="1196752"/>
            <a:ext cx="984709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5125" indent="-365125">
              <a:defRPr>
                <a:solidFill>
                  <a:schemeClr val="tx1"/>
                </a:solidFill>
                <a:latin typeface="Arial" charset="0"/>
              </a:defRPr>
            </a:lvl1pPr>
            <a:lvl2pPr marL="887413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2498725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2678113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8575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33147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771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229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686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hangingPunct="1">
              <a:defRPr/>
            </a:pPr>
            <a:r>
              <a:rPr kumimoji="0" lang="nb-NO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</a:rPr>
              <a:t>Example: </a:t>
            </a:r>
            <a:r>
              <a:rPr lang="en-US" sz="3200" i="1" dirty="0">
                <a:solidFill>
                  <a:srgbClr val="000000"/>
                </a:solidFill>
                <a:latin typeface="Calibri"/>
                <a:ea typeface="ＭＳ Ｐゴシック" panose="020B0600070205080204" pitchFamily="34" charset="-128"/>
              </a:rPr>
              <a:t>Church of Norway (village)</a:t>
            </a:r>
            <a:endParaRPr kumimoji="0" lang="nb-NO" sz="3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33FCBC95-03AD-D1FA-02FA-2BDFDB14F83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16420450"/>
              </p:ext>
            </p:extLst>
          </p:nvPr>
        </p:nvGraphicFramePr>
        <p:xfrm>
          <a:off x="2207568" y="2149474"/>
          <a:ext cx="9217024" cy="43038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094453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7">
            <a:extLst>
              <a:ext uri="{FF2B5EF4-FFF2-40B4-BE49-F238E27FC236}">
                <a16:creationId xmlns:a16="http://schemas.microsoft.com/office/drawing/2014/main" id="{833E674F-69D2-C5FA-8B2E-D4058C9FFB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1544" y="-171400"/>
            <a:ext cx="9793088" cy="1872209"/>
          </a:xfrm>
          <a:prstGeom prst="rect">
            <a:avLst/>
          </a:prstGeom>
          <a:noFill/>
          <a:ln>
            <a:noFill/>
          </a:ln>
          <a:effectLst>
            <a:outerShdw blurRad="38100" dist="25400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sz="4000" kern="0" dirty="0">
                <a:solidFill>
                  <a:srgbClr val="006000"/>
                </a:solidFill>
                <a:latin typeface="Georgia" charset="0"/>
                <a:ea typeface="ＭＳ Ｐゴシック" charset="0"/>
                <a:cs typeface="ＭＳ Ｐゴシック" charset="0"/>
              </a:rPr>
              <a:t>Repeating of NCD Surveys</a:t>
            </a:r>
            <a:endParaRPr kumimoji="0" lang="nb-NO" sz="4000" b="0" i="0" u="none" strike="noStrike" kern="0" cap="none" spc="0" normalizeH="0" baseline="0" noProof="0" dirty="0">
              <a:ln>
                <a:noFill/>
              </a:ln>
              <a:solidFill>
                <a:srgbClr val="006000"/>
              </a:solidFill>
              <a:effectLst/>
              <a:uLnTx/>
              <a:uFillTx/>
              <a:latin typeface="Georgi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Text Box 21">
            <a:extLst>
              <a:ext uri="{FF2B5EF4-FFF2-40B4-BE49-F238E27FC236}">
                <a16:creationId xmlns:a16="http://schemas.microsoft.com/office/drawing/2014/main" id="{621A3B66-34A1-8A8C-6956-4CCF94B3D8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3672" y="1196752"/>
            <a:ext cx="7416824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5125" indent="-365125">
              <a:defRPr>
                <a:solidFill>
                  <a:schemeClr val="tx1"/>
                </a:solidFill>
                <a:latin typeface="Arial" charset="0"/>
              </a:defRPr>
            </a:lvl1pPr>
            <a:lvl2pPr marL="887413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2498725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2678113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8575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33147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771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229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686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hangingPunct="1">
              <a:defRPr/>
            </a:pPr>
            <a:r>
              <a:rPr lang="en-US" sz="2800" i="1" dirty="0">
                <a:solidFill>
                  <a:srgbClr val="000000"/>
                </a:solidFill>
                <a:latin typeface="Calibri"/>
                <a:ea typeface="ＭＳ Ｐゴシック" panose="020B0600070205080204" pitchFamily="34" charset="-128"/>
              </a:rPr>
              <a:t>Average change in quality scores (church health) with increasing number of church surveys</a:t>
            </a:r>
            <a:endParaRPr kumimoji="0" lang="nb-NO" sz="2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F1A32AA5-99E8-9923-182B-F8D2D2423BA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76099286"/>
              </p:ext>
            </p:extLst>
          </p:nvPr>
        </p:nvGraphicFramePr>
        <p:xfrm>
          <a:off x="2639616" y="2492896"/>
          <a:ext cx="8784976" cy="39196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 Box 21">
            <a:extLst>
              <a:ext uri="{FF2B5EF4-FFF2-40B4-BE49-F238E27FC236}">
                <a16:creationId xmlns:a16="http://schemas.microsoft.com/office/drawing/2014/main" id="{33816900-078F-0A19-9E23-A3239BF40C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7848" y="6412510"/>
            <a:ext cx="612068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5125" indent="-365125">
              <a:defRPr>
                <a:solidFill>
                  <a:schemeClr val="tx1"/>
                </a:solidFill>
                <a:latin typeface="Arial" charset="0"/>
              </a:defRPr>
            </a:lvl1pPr>
            <a:lvl2pPr marL="887413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2498725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2678113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8575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33147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771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229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686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hangingPunct="1">
              <a:defRPr/>
            </a:pPr>
            <a:r>
              <a:rPr lang="en-US" sz="2000" i="1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Increasing number of church surveys (P = profile number)</a:t>
            </a:r>
            <a:endParaRPr lang="nb-NO" sz="2000" i="1" dirty="0">
              <a:solidFill>
                <a:srgbClr val="00000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5" name="Text Box 21">
            <a:extLst>
              <a:ext uri="{FF2B5EF4-FFF2-40B4-BE49-F238E27FC236}">
                <a16:creationId xmlns:a16="http://schemas.microsoft.com/office/drawing/2014/main" id="{26881C9A-0208-B738-2D68-F82782DC8AD6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291454" y="3741774"/>
            <a:ext cx="417310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5125" indent="-365125">
              <a:defRPr>
                <a:solidFill>
                  <a:schemeClr val="tx1"/>
                </a:solidFill>
                <a:latin typeface="Arial" charset="0"/>
              </a:defRPr>
            </a:lvl1pPr>
            <a:lvl2pPr marL="887413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2498725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2678113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8575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33147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771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229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686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hangingPunct="1">
              <a:defRPr/>
            </a:pPr>
            <a:r>
              <a:rPr lang="nb-NO" sz="2800" i="1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increase in quality scores</a:t>
            </a:r>
            <a:endParaRPr kumimoji="0" lang="nb-NO" sz="2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385692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3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60" name="Text Box 8"/>
          <p:cNvSpPr txBox="1">
            <a:spLocks noChangeArrowheads="1"/>
          </p:cNvSpPr>
          <p:nvPr/>
        </p:nvSpPr>
        <p:spPr bwMode="auto">
          <a:xfrm>
            <a:off x="2135560" y="1860436"/>
            <a:ext cx="9937104" cy="507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5125" indent="-365125">
              <a:defRPr>
                <a:solidFill>
                  <a:schemeClr val="tx1"/>
                </a:solidFill>
                <a:latin typeface="Arial" charset="0"/>
              </a:defRPr>
            </a:lvl1pPr>
            <a:lvl2pPr marL="808038" indent="-263525">
              <a:defRPr>
                <a:solidFill>
                  <a:schemeClr val="tx1"/>
                </a:solidFill>
                <a:latin typeface="Arial" charset="0"/>
              </a:defRPr>
            </a:lvl2pPr>
            <a:lvl3pPr marL="2155825">
              <a:defRPr>
                <a:solidFill>
                  <a:schemeClr val="tx1"/>
                </a:solidFill>
                <a:latin typeface="Arial" charset="0"/>
              </a:defRPr>
            </a:lvl3pPr>
            <a:lvl4pPr marL="2335213">
              <a:defRPr>
                <a:solidFill>
                  <a:schemeClr val="tx1"/>
                </a:solidFill>
                <a:latin typeface="Arial" charset="0"/>
              </a:defRPr>
            </a:lvl4pPr>
            <a:lvl5pPr marL="2514600">
              <a:defRPr>
                <a:solidFill>
                  <a:schemeClr val="tx1"/>
                </a:solidFill>
                <a:latin typeface="Arial" charset="0"/>
              </a:defRPr>
            </a:lvl5pPr>
            <a:lvl6pPr marL="2971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429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886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343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FontTx/>
              <a:buBlip>
                <a:blip r:embed="rId3"/>
              </a:buBlip>
            </a:pPr>
            <a:r>
              <a:rPr lang="en-US" altLang="nb-NO" sz="3000" dirty="0">
                <a:latin typeface="Calibri" pitchFamily="34" charset="0"/>
              </a:rPr>
              <a:t>Faithfulness and rhythm (again, and again, and again)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Tx/>
              <a:buBlip>
                <a:blip r:embed="rId3"/>
              </a:buBlip>
            </a:pPr>
            <a:r>
              <a:rPr lang="en-US" altLang="nb-NO" sz="2000" dirty="0">
                <a:latin typeface="Calibri" pitchFamily="34" charset="0"/>
              </a:rPr>
              <a:t>A continuous development process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Tx/>
              <a:buBlip>
                <a:blip r:embed="rId3"/>
              </a:buBlip>
            </a:pPr>
            <a:r>
              <a:rPr lang="en-US" altLang="nb-NO" sz="2000" dirty="0">
                <a:latin typeface="Calibri" pitchFamily="34" charset="0"/>
              </a:rPr>
              <a:t>Active and consistent use of the NCD Church Survey and the NCD cycle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Tx/>
              <a:buBlip>
                <a:blip r:embed="rId3"/>
              </a:buBlip>
            </a:pPr>
            <a:r>
              <a:rPr lang="en-US" altLang="nb-NO" sz="3000" dirty="0">
                <a:latin typeface="Calibri" pitchFamily="34" charset="0"/>
              </a:rPr>
              <a:t>Leadership that guides, involves, equips and releases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Tx/>
              <a:buBlip>
                <a:blip r:embed="rId3"/>
              </a:buBlip>
            </a:pPr>
            <a:r>
              <a:rPr lang="en-US" altLang="nb-NO" sz="2000" dirty="0">
                <a:latin typeface="Calibri" pitchFamily="34" charset="0"/>
              </a:rPr>
              <a:t>Ability to stay focused and give space for the process 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Tx/>
              <a:buBlip>
                <a:blip r:embed="rId3"/>
              </a:buBlip>
            </a:pPr>
            <a:r>
              <a:rPr lang="en-US" altLang="nb-NO" sz="2000" dirty="0">
                <a:latin typeface="Calibri" pitchFamily="34" charset="0"/>
              </a:rPr>
              <a:t>Courage to model honesty/truth, proactive crisis management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Tx/>
              <a:buBlip>
                <a:blip r:embed="rId3"/>
              </a:buBlip>
            </a:pPr>
            <a:r>
              <a:rPr lang="en-US" altLang="nb-NO" sz="3000" dirty="0">
                <a:latin typeface="Calibri" pitchFamily="34" charset="0"/>
              </a:rPr>
              <a:t>Balance in the important things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Tx/>
              <a:buBlip>
                <a:blip r:embed="rId3"/>
              </a:buBlip>
            </a:pPr>
            <a:r>
              <a:rPr lang="en-US" altLang="nb-NO" sz="2000" dirty="0">
                <a:latin typeface="Calibri" pitchFamily="34" charset="0"/>
              </a:rPr>
              <a:t>Prayer and work - Spirit and man - Up, in and out - The 8 quality characteristics etc.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Tx/>
              <a:buBlip>
                <a:blip r:embed="rId3"/>
              </a:buBlip>
            </a:pPr>
            <a:r>
              <a:rPr lang="en-US" altLang="nb-NO" sz="2000" dirty="0">
                <a:latin typeface="Calibri" pitchFamily="34" charset="0"/>
              </a:rPr>
              <a:t>Focus on removing obstacles (using strengths to reduce weakness)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Tx/>
              <a:buBlip>
                <a:blip r:embed="rId3"/>
              </a:buBlip>
            </a:pPr>
            <a:r>
              <a:rPr lang="en-US" altLang="nb-NO" sz="3000" dirty="0">
                <a:latin typeface="Calibri" pitchFamily="34" charset="0"/>
              </a:rPr>
              <a:t>Openness to outside support and to new impulses 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Tx/>
              <a:buBlip>
                <a:blip r:embed="rId3"/>
              </a:buBlip>
            </a:pPr>
            <a:r>
              <a:rPr lang="en-US" altLang="nb-NO" sz="2000" dirty="0">
                <a:latin typeface="Calibri" pitchFamily="34" charset="0"/>
              </a:rPr>
              <a:t>Active use of coaching, fellowship with other churches/leaders etc.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Tx/>
              <a:buBlip>
                <a:blip r:embed="rId3"/>
              </a:buBlip>
            </a:pPr>
            <a:r>
              <a:rPr lang="en-US" altLang="nb-NO" sz="2000" dirty="0">
                <a:latin typeface="Calibri" pitchFamily="34" charset="0"/>
              </a:rPr>
              <a:t>Willingness to change and ability to challenge fixed patterns of thought and action</a:t>
            </a:r>
            <a:endParaRPr lang="nb-NO" altLang="nb-NO" sz="2000" dirty="0">
              <a:latin typeface="Calibri" pitchFamily="34" charset="0"/>
            </a:endParaRPr>
          </a:p>
          <a:p>
            <a:pPr lvl="1">
              <a:lnSpc>
                <a:spcPct val="90000"/>
              </a:lnSpc>
              <a:spcBef>
                <a:spcPct val="20000"/>
              </a:spcBef>
              <a:buFontTx/>
              <a:buBlip>
                <a:blip r:embed="rId3"/>
              </a:buBlip>
            </a:pPr>
            <a:endParaRPr lang="en-US" altLang="nb-NO" sz="2000" dirty="0">
              <a:latin typeface="Calibri" pitchFamily="34" charset="0"/>
            </a:endParaRPr>
          </a:p>
        </p:txBody>
      </p:sp>
      <p:sp>
        <p:nvSpPr>
          <p:cNvPr id="2" name="Rectangle 17">
            <a:extLst>
              <a:ext uri="{FF2B5EF4-FFF2-40B4-BE49-F238E27FC236}">
                <a16:creationId xmlns:a16="http://schemas.microsoft.com/office/drawing/2014/main" id="{BD139530-265D-74FE-5AFB-3749BAC845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536" y="-171401"/>
            <a:ext cx="9361040" cy="1872209"/>
          </a:xfrm>
          <a:prstGeom prst="rect">
            <a:avLst/>
          </a:prstGeom>
          <a:noFill/>
          <a:ln>
            <a:noFill/>
          </a:ln>
          <a:effectLst>
            <a:outerShdw blurRad="38100" dist="25400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sz="4000" kern="0" dirty="0" err="1">
                <a:solidFill>
                  <a:srgbClr val="006000"/>
                </a:solidFill>
                <a:latin typeface="Georgia" charset="0"/>
                <a:ea typeface="ＭＳ Ｐゴシック" charset="0"/>
                <a:cs typeface="ＭＳ Ｐゴシック" charset="0"/>
              </a:rPr>
              <a:t>Factors</a:t>
            </a:r>
            <a:r>
              <a:rPr lang="nb-NO" sz="4000" kern="0" dirty="0">
                <a:solidFill>
                  <a:srgbClr val="006000"/>
                </a:solidFill>
                <a:latin typeface="Georgia" charset="0"/>
                <a:ea typeface="ＭＳ Ｐゴシック" charset="0"/>
                <a:cs typeface="ＭＳ Ｐゴシック" charset="0"/>
              </a:rPr>
              <a:t> </a:t>
            </a:r>
            <a:r>
              <a:rPr lang="nb-NO" sz="4000" kern="0" dirty="0" err="1">
                <a:solidFill>
                  <a:srgbClr val="006000"/>
                </a:solidFill>
                <a:latin typeface="Georgia" charset="0"/>
                <a:ea typeface="ＭＳ Ｐゴシック" charset="0"/>
                <a:cs typeface="ＭＳ Ｐゴシック" charset="0"/>
              </a:rPr>
              <a:t>facilitating</a:t>
            </a:r>
            <a:r>
              <a:rPr lang="nb-NO" sz="4000" kern="0" dirty="0">
                <a:solidFill>
                  <a:srgbClr val="006000"/>
                </a:solidFill>
                <a:latin typeface="Georgia" charset="0"/>
                <a:ea typeface="ＭＳ Ｐゴシック" charset="0"/>
                <a:cs typeface="ＭＳ Ｐゴシック" charset="0"/>
              </a:rPr>
              <a:t> stable development</a:t>
            </a:r>
            <a:endParaRPr kumimoji="0" lang="nb-NO" sz="4000" b="0" i="0" u="none" strike="noStrike" kern="0" cap="none" spc="0" normalizeH="0" baseline="0" noProof="0" dirty="0">
              <a:ln>
                <a:noFill/>
              </a:ln>
              <a:solidFill>
                <a:srgbClr val="006000"/>
              </a:solidFill>
              <a:effectLst/>
              <a:uLnTx/>
              <a:uFillTx/>
              <a:latin typeface="Georgi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Text Box 21">
            <a:extLst>
              <a:ext uri="{FF2B5EF4-FFF2-40B4-BE49-F238E27FC236}">
                <a16:creationId xmlns:a16="http://schemas.microsoft.com/office/drawing/2014/main" id="{8DCF3356-910C-3FB9-4001-878C2CE053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9234" y="1116033"/>
            <a:ext cx="734523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5125" indent="-365125">
              <a:defRPr>
                <a:solidFill>
                  <a:schemeClr val="tx1"/>
                </a:solidFill>
                <a:latin typeface="Arial" charset="0"/>
              </a:defRPr>
            </a:lvl1pPr>
            <a:lvl2pPr marL="887413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2498725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2678113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8575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33147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771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229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686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nb-NO" sz="3200" i="1" dirty="0">
                <a:solidFill>
                  <a:srgbClr val="000000"/>
                </a:solidFill>
                <a:latin typeface="Calibri"/>
              </a:rPr>
              <a:t>- </a:t>
            </a:r>
            <a:r>
              <a:rPr lang="nb-NO" sz="3200" i="1" dirty="0" err="1">
                <a:solidFill>
                  <a:srgbClr val="000000"/>
                </a:solidFill>
                <a:latin typeface="Calibri"/>
              </a:rPr>
              <a:t>Tailwind</a:t>
            </a:r>
            <a:endParaRPr lang="nb-NO" dirty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306536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91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91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91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91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91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91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916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916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916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916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916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36602D"/>
            </a:gs>
            <a:gs pos="50000">
              <a:srgbClr val="A2CF99"/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ktangel 13"/>
          <p:cNvSpPr/>
          <p:nvPr/>
        </p:nvSpPr>
        <p:spPr bwMode="auto">
          <a:xfrm>
            <a:off x="1234152" y="4324"/>
            <a:ext cx="534221" cy="61636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3" name="Rektangel 2"/>
          <p:cNvSpPr/>
          <p:nvPr/>
        </p:nvSpPr>
        <p:spPr bwMode="auto">
          <a:xfrm>
            <a:off x="-28456" y="1"/>
            <a:ext cx="1384300" cy="112661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10" name="Freeform 10"/>
          <p:cNvSpPr>
            <a:spLocks/>
          </p:cNvSpPr>
          <p:nvPr/>
        </p:nvSpPr>
        <p:spPr bwMode="auto">
          <a:xfrm>
            <a:off x="-345956" y="1066800"/>
            <a:ext cx="1701800" cy="5791200"/>
          </a:xfrm>
          <a:custGeom>
            <a:avLst/>
            <a:gdLst/>
            <a:ahLst/>
            <a:cxnLst>
              <a:cxn ang="0">
                <a:pos x="199" y="0"/>
              </a:cxn>
              <a:cxn ang="0">
                <a:pos x="1072" y="0"/>
              </a:cxn>
              <a:cxn ang="0">
                <a:pos x="576" y="3648"/>
              </a:cxn>
              <a:cxn ang="0">
                <a:pos x="199" y="3648"/>
              </a:cxn>
              <a:cxn ang="0">
                <a:pos x="199" y="0"/>
              </a:cxn>
            </a:cxnLst>
            <a:rect l="0" t="0" r="r" b="b"/>
            <a:pathLst>
              <a:path w="1072" h="3648">
                <a:moveTo>
                  <a:pt x="199" y="0"/>
                </a:moveTo>
                <a:cubicBezTo>
                  <a:pt x="576" y="0"/>
                  <a:pt x="436" y="0"/>
                  <a:pt x="1072" y="0"/>
                </a:cubicBezTo>
                <a:cubicBezTo>
                  <a:pt x="0" y="1816"/>
                  <a:pt x="488" y="3296"/>
                  <a:pt x="576" y="3648"/>
                </a:cubicBezTo>
                <a:cubicBezTo>
                  <a:pt x="387" y="3648"/>
                  <a:pt x="199" y="3648"/>
                  <a:pt x="199" y="3648"/>
                </a:cubicBezTo>
                <a:cubicBezTo>
                  <a:pt x="136" y="3040"/>
                  <a:pt x="199" y="0"/>
                  <a:pt x="199" y="0"/>
                </a:cubicBezTo>
                <a:close/>
              </a:path>
            </a:pathLst>
          </a:custGeom>
          <a:gradFill rotWithShape="0">
            <a:gsLst>
              <a:gs pos="0">
                <a:srgbClr val="0096CD">
                  <a:gamma/>
                  <a:tint val="0"/>
                  <a:invGamma/>
                </a:srgbClr>
              </a:gs>
              <a:gs pos="100000">
                <a:srgbClr val="36602D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11" name="Freeform 8"/>
          <p:cNvSpPr>
            <a:spLocks/>
          </p:cNvSpPr>
          <p:nvPr/>
        </p:nvSpPr>
        <p:spPr bwMode="auto">
          <a:xfrm>
            <a:off x="-638056" y="-76200"/>
            <a:ext cx="3048000" cy="6943725"/>
          </a:xfrm>
          <a:custGeom>
            <a:avLst/>
            <a:gdLst/>
            <a:ahLst/>
            <a:cxnLst>
              <a:cxn ang="0">
                <a:pos x="1039" y="4332"/>
              </a:cxn>
              <a:cxn ang="0">
                <a:pos x="1169" y="4332"/>
              </a:cxn>
              <a:cxn ang="0">
                <a:pos x="2888" y="6"/>
              </a:cxn>
              <a:cxn ang="0">
                <a:pos x="2284" y="0"/>
              </a:cxn>
              <a:cxn ang="0">
                <a:pos x="1039" y="4332"/>
              </a:cxn>
            </a:cxnLst>
            <a:rect l="0" t="0" r="r" b="b"/>
            <a:pathLst>
              <a:path w="2888" h="4332">
                <a:moveTo>
                  <a:pt x="1039" y="4332"/>
                </a:moveTo>
                <a:cubicBezTo>
                  <a:pt x="1104" y="4332"/>
                  <a:pt x="1169" y="4332"/>
                  <a:pt x="1169" y="4332"/>
                </a:cubicBezTo>
                <a:cubicBezTo>
                  <a:pt x="24" y="1606"/>
                  <a:pt x="2888" y="6"/>
                  <a:pt x="2888" y="6"/>
                </a:cubicBezTo>
                <a:lnTo>
                  <a:pt x="2284" y="0"/>
                </a:lnTo>
                <a:cubicBezTo>
                  <a:pt x="2284" y="0"/>
                  <a:pt x="0" y="1910"/>
                  <a:pt x="1039" y="4332"/>
                </a:cubicBezTo>
                <a:close/>
              </a:path>
            </a:pathLst>
          </a:custGeom>
          <a:gradFill rotWithShape="0">
            <a:gsLst>
              <a:gs pos="0">
                <a:srgbClr val="36602D"/>
              </a:gs>
              <a:gs pos="100000">
                <a:srgbClr val="0096CD">
                  <a:gamma/>
                  <a:tint val="0"/>
                  <a:invGamma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>
            <a:outerShdw blurRad="63500" dist="38075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pic>
        <p:nvPicPr>
          <p:cNvPr id="12" name="Picture 11" descr="Trinity-Logo-small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735" y="135774"/>
            <a:ext cx="903288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Bild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719" y="1010111"/>
            <a:ext cx="900112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B94CF633-9494-5576-2F9D-87825840DED5}"/>
              </a:ext>
            </a:extLst>
          </p:cNvPr>
          <p:cNvSpPr txBox="1"/>
          <p:nvPr/>
        </p:nvSpPr>
        <p:spPr>
          <a:xfrm>
            <a:off x="1559496" y="2060848"/>
            <a:ext cx="9695966" cy="34806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3200" i="1" dirty="0">
                <a:solidFill>
                  <a:srgbClr val="003300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In growing churches … there are </a:t>
            </a:r>
          </a:p>
          <a:p>
            <a:pPr algn="ctr">
              <a:lnSpc>
                <a:spcPct val="110000"/>
              </a:lnSpc>
              <a:spcAft>
                <a:spcPts val="1800"/>
              </a:spcAft>
            </a:pPr>
            <a:r>
              <a:rPr lang="en-US" sz="3200" i="1" dirty="0">
                <a:solidFill>
                  <a:srgbClr val="003300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measurably more laugher than in non-growing ones. </a:t>
            </a:r>
          </a:p>
          <a:p>
            <a:pPr algn="ctr">
              <a:lnSpc>
                <a:spcPct val="110000"/>
              </a:lnSpc>
            </a:pPr>
            <a:r>
              <a:rPr lang="en-US" sz="3200" i="1" dirty="0">
                <a:solidFill>
                  <a:srgbClr val="003300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This is one of the most provable </a:t>
            </a:r>
          </a:p>
          <a:p>
            <a:pPr algn="ctr">
              <a:lnSpc>
                <a:spcPct val="110000"/>
              </a:lnSpc>
            </a:pPr>
            <a:r>
              <a:rPr lang="en-US" sz="3200" i="1" dirty="0">
                <a:solidFill>
                  <a:srgbClr val="003300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church growth principles I know.</a:t>
            </a:r>
          </a:p>
          <a:p>
            <a:pPr algn="ctr">
              <a:lnSpc>
                <a:spcPct val="110000"/>
              </a:lnSpc>
            </a:pPr>
            <a:endParaRPr lang="en-US" sz="3200" i="1" dirty="0">
              <a:solidFill>
                <a:srgbClr val="003300"/>
              </a:solidFill>
              <a:latin typeface="Abadi" panose="020B0604020104020204" pitchFamily="34" charset="0"/>
              <a:cs typeface="Calibri" panose="020F0502020204030204" pitchFamily="34" charset="0"/>
            </a:endParaRPr>
          </a:p>
          <a:p>
            <a:pPr algn="r">
              <a:lnSpc>
                <a:spcPct val="110000"/>
              </a:lnSpc>
            </a:pPr>
            <a:r>
              <a:rPr lang="nb-NO" sz="2000" dirty="0">
                <a:solidFill>
                  <a:srgbClr val="003300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Christian A. Schwarz</a:t>
            </a:r>
          </a:p>
        </p:txBody>
      </p:sp>
    </p:spTree>
    <p:extLst>
      <p:ext uri="{BB962C8B-B14F-4D97-AF65-F5344CB8AC3E}">
        <p14:creationId xmlns:p14="http://schemas.microsoft.com/office/powerpoint/2010/main" val="290244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/>
        </p:nvSpPr>
        <p:spPr>
          <a:xfrm>
            <a:off x="2207568" y="1921909"/>
            <a:ext cx="9361040" cy="40712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10000"/>
              </a:lnSpc>
              <a:buSzPct val="75000"/>
              <a:buBlip>
                <a:blip r:embed="rId3"/>
              </a:buBlip>
            </a:pPr>
            <a:r>
              <a:rPr lang="en-US" sz="2800" dirty="0">
                <a:solidFill>
                  <a:srgbClr val="000000"/>
                </a:solidFill>
                <a:latin typeface="Calibri"/>
              </a:rPr>
              <a:t>25 years in Norway</a:t>
            </a:r>
          </a:p>
          <a:p>
            <a:pPr marL="457200" indent="-457200">
              <a:lnSpc>
                <a:spcPct val="110000"/>
              </a:lnSpc>
              <a:buSzPct val="75000"/>
              <a:buBlip>
                <a:blip r:embed="rId3"/>
              </a:buBlip>
            </a:pPr>
            <a:r>
              <a:rPr lang="en-US" sz="2800" dirty="0">
                <a:solidFill>
                  <a:srgbClr val="000000"/>
                </a:solidFill>
                <a:latin typeface="Calibri"/>
              </a:rPr>
              <a:t>Organized as a membership association (NCD Norway)</a:t>
            </a:r>
          </a:p>
          <a:p>
            <a:pPr marL="914400" lvl="1" indent="-457200">
              <a:lnSpc>
                <a:spcPct val="110000"/>
              </a:lnSpc>
              <a:buSzPct val="75000"/>
              <a:buBlip>
                <a:blip r:embed="rId3"/>
              </a:buBlip>
            </a:pPr>
            <a:r>
              <a:rPr lang="en-US" dirty="0">
                <a:solidFill>
                  <a:srgbClr val="000000"/>
                </a:solidFill>
                <a:latin typeface="Calibri"/>
              </a:rPr>
              <a:t>Led by the CEO and a cross-denominational board</a:t>
            </a:r>
          </a:p>
          <a:p>
            <a:pPr marL="914400" lvl="1" indent="-457200">
              <a:lnSpc>
                <a:spcPct val="110000"/>
              </a:lnSpc>
              <a:buSzPct val="75000"/>
              <a:buBlip>
                <a:blip r:embed="rId3"/>
              </a:buBlip>
            </a:pPr>
            <a:r>
              <a:rPr lang="en-US" dirty="0">
                <a:solidFill>
                  <a:srgbClr val="000000"/>
                </a:solidFill>
                <a:latin typeface="Calibri"/>
              </a:rPr>
              <a:t>30 licensed NCD Coaches from 12 different denominations</a:t>
            </a:r>
          </a:p>
          <a:p>
            <a:pPr marL="914400" lvl="1" indent="-457200">
              <a:lnSpc>
                <a:spcPct val="110000"/>
              </a:lnSpc>
              <a:buSzPct val="75000"/>
              <a:buBlip>
                <a:blip r:embed="rId3"/>
              </a:buBlip>
            </a:pPr>
            <a:r>
              <a:rPr lang="en-US" dirty="0">
                <a:solidFill>
                  <a:srgbClr val="000000"/>
                </a:solidFill>
                <a:latin typeface="Calibri"/>
              </a:rPr>
              <a:t>50 individual members (the NCD coaches +++)</a:t>
            </a:r>
          </a:p>
          <a:p>
            <a:pPr marL="914400" lvl="1" indent="-457200">
              <a:lnSpc>
                <a:spcPct val="110000"/>
              </a:lnSpc>
              <a:buSzPct val="75000"/>
              <a:buBlip>
                <a:blip r:embed="rId3"/>
              </a:buBlip>
            </a:pPr>
            <a:r>
              <a:rPr lang="en-US" dirty="0">
                <a:solidFill>
                  <a:srgbClr val="000000"/>
                </a:solidFill>
                <a:latin typeface="Calibri"/>
              </a:rPr>
              <a:t>80 churches as support members (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with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discount benefits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)</a:t>
            </a:r>
          </a:p>
          <a:p>
            <a:pPr marL="914400" lvl="1" indent="-457200">
              <a:lnSpc>
                <a:spcPct val="110000"/>
              </a:lnSpc>
              <a:buSzPct val="75000"/>
              <a:buBlip>
                <a:blip r:embed="rId3"/>
              </a:buBlip>
            </a:pPr>
            <a:r>
              <a:rPr lang="en-US" dirty="0">
                <a:solidFill>
                  <a:srgbClr val="000000"/>
                </a:solidFill>
                <a:latin typeface="Calibri"/>
              </a:rPr>
              <a:t>7 denominational sub partners </a:t>
            </a:r>
          </a:p>
          <a:p>
            <a:pPr marL="457200" indent="-457200">
              <a:lnSpc>
                <a:spcPct val="120000"/>
              </a:lnSpc>
              <a:buSzPct val="75000"/>
              <a:buBlip>
                <a:blip r:embed="rId3"/>
              </a:buBlip>
            </a:pPr>
            <a:r>
              <a:rPr lang="en-US" sz="2800" dirty="0">
                <a:solidFill>
                  <a:srgbClr val="000000"/>
                </a:solidFill>
                <a:latin typeface="Calibri"/>
              </a:rPr>
              <a:t>1 000 NCD Surveys in 450 different churches</a:t>
            </a:r>
          </a:p>
          <a:p>
            <a:pPr marL="457200" indent="-457200">
              <a:lnSpc>
                <a:spcPct val="120000"/>
              </a:lnSpc>
              <a:buSzPct val="75000"/>
              <a:buBlip>
                <a:blip r:embed="rId3"/>
              </a:buBlip>
            </a:pPr>
            <a:r>
              <a:rPr lang="en-US" sz="2800" dirty="0">
                <a:solidFill>
                  <a:srgbClr val="000000"/>
                </a:solidFill>
                <a:latin typeface="Calibri"/>
              </a:rPr>
              <a:t>Our own publisher K-</a:t>
            </a:r>
            <a:r>
              <a:rPr lang="en-US" sz="2800" dirty="0" err="1">
                <a:solidFill>
                  <a:srgbClr val="000000"/>
                </a:solidFill>
                <a:latin typeface="Calibri"/>
              </a:rPr>
              <a:t>vekst</a:t>
            </a:r>
            <a:r>
              <a:rPr lang="en-US" sz="2800" dirty="0">
                <a:solidFill>
                  <a:srgbClr val="000000"/>
                </a:solidFill>
                <a:latin typeface="Calibri"/>
              </a:rPr>
              <a:t> (C-growth)</a:t>
            </a:r>
          </a:p>
        </p:txBody>
      </p:sp>
      <p:sp>
        <p:nvSpPr>
          <p:cNvPr id="2" name="Rectangle 17">
            <a:extLst>
              <a:ext uri="{FF2B5EF4-FFF2-40B4-BE49-F238E27FC236}">
                <a16:creationId xmlns:a16="http://schemas.microsoft.com/office/drawing/2014/main" id="{A56D2A51-A04D-003E-1C25-A7039261EB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1544" y="-171400"/>
            <a:ext cx="10081120" cy="1872209"/>
          </a:xfrm>
          <a:prstGeom prst="rect">
            <a:avLst/>
          </a:prstGeom>
          <a:noFill/>
          <a:ln>
            <a:noFill/>
          </a:ln>
          <a:effectLst>
            <a:outerShdw blurRad="38100" dist="25400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lvl="0" eaLnBrk="1" hangingPunct="1">
              <a:defRPr/>
            </a:pPr>
            <a:r>
              <a:rPr lang="en-US" sz="4000" kern="0" dirty="0">
                <a:solidFill>
                  <a:srgbClr val="006000"/>
                </a:solidFill>
                <a:latin typeface="Georgia" charset="0"/>
                <a:ea typeface="ＭＳ Ｐゴシック" charset="0"/>
                <a:cs typeface="ＭＳ Ｐゴシック" charset="0"/>
              </a:rPr>
              <a:t>NCD Norway  - </a:t>
            </a:r>
            <a:r>
              <a:rPr lang="en-US" sz="4000" kern="0" dirty="0" err="1">
                <a:solidFill>
                  <a:srgbClr val="006000"/>
                </a:solidFill>
                <a:latin typeface="Georgia" charset="0"/>
                <a:ea typeface="ＭＳ Ｐゴシック" charset="0"/>
                <a:cs typeface="ＭＳ Ｐゴシック" charset="0"/>
              </a:rPr>
              <a:t>NaMu</a:t>
            </a:r>
            <a:r>
              <a:rPr lang="en-US" sz="4000" kern="0" dirty="0">
                <a:solidFill>
                  <a:srgbClr val="006000"/>
                </a:solidFill>
                <a:latin typeface="Georgia" charset="0"/>
                <a:ea typeface="ＭＳ Ｐゴシック" charset="0"/>
                <a:cs typeface="ＭＳ Ｐゴシック" charset="0"/>
              </a:rPr>
              <a:t> Norge</a:t>
            </a:r>
            <a:endParaRPr kumimoji="0" lang="nb-NO" sz="4000" b="0" i="0" u="none" strike="noStrike" kern="0" cap="none" spc="0" normalizeH="0" baseline="0" noProof="0" dirty="0">
              <a:ln>
                <a:noFill/>
              </a:ln>
              <a:solidFill>
                <a:srgbClr val="006000"/>
              </a:solidFill>
              <a:effectLst/>
              <a:uLnTx/>
              <a:uFillTx/>
              <a:latin typeface="Georgi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Text Box 21">
            <a:extLst>
              <a:ext uri="{FF2B5EF4-FFF2-40B4-BE49-F238E27FC236}">
                <a16:creationId xmlns:a16="http://schemas.microsoft.com/office/drawing/2014/main" id="{0EF5E3DC-8445-96D0-F5E9-C91539C2D8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1595" y="1124744"/>
            <a:ext cx="8982997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5125" indent="-365125">
              <a:defRPr>
                <a:solidFill>
                  <a:schemeClr val="tx1"/>
                </a:solidFill>
                <a:latin typeface="Arial" charset="0"/>
              </a:defRPr>
            </a:lvl1pPr>
            <a:lvl2pPr marL="887413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2498725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2678113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8575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33147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771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229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686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nb-NO" sz="3200" i="1" dirty="0">
                <a:solidFill>
                  <a:srgbClr val="000000"/>
                </a:solidFill>
                <a:latin typeface="Calibri"/>
              </a:rPr>
              <a:t>«</a:t>
            </a:r>
            <a:r>
              <a:rPr lang="en-US" sz="3200" i="1" dirty="0">
                <a:solidFill>
                  <a:srgbClr val="000000"/>
                </a:solidFill>
                <a:latin typeface="Calibri"/>
                <a:ea typeface="ＭＳ Ｐゴシック" panose="020B0600070205080204" pitchFamily="34" charset="-128"/>
              </a:rPr>
              <a:t>More </a:t>
            </a:r>
            <a:r>
              <a:rPr lang="en-US" sz="3200" i="1" dirty="0" err="1">
                <a:solidFill>
                  <a:srgbClr val="000000"/>
                </a:solidFill>
                <a:latin typeface="Calibri"/>
                <a:ea typeface="ＭＳ Ｐゴシック" panose="020B0600070205080204" pitchFamily="34" charset="-128"/>
              </a:rPr>
              <a:t>healtier</a:t>
            </a:r>
            <a:r>
              <a:rPr lang="en-US" sz="3200" i="1" dirty="0">
                <a:solidFill>
                  <a:srgbClr val="000000"/>
                </a:solidFill>
                <a:latin typeface="Calibri"/>
                <a:ea typeface="ＭＳ Ｐゴシック" panose="020B0600070205080204" pitchFamily="34" charset="-128"/>
              </a:rPr>
              <a:t> churches</a:t>
            </a:r>
            <a:r>
              <a:rPr lang="nb-NO" sz="3200" i="1" dirty="0">
                <a:solidFill>
                  <a:srgbClr val="000000"/>
                </a:solidFill>
                <a:latin typeface="Calibri"/>
              </a:rPr>
              <a:t>»</a:t>
            </a:r>
            <a:endParaRPr lang="nb-NO" sz="3200" dirty="0">
              <a:solidFill>
                <a:srgbClr val="000000"/>
              </a:solidFill>
              <a:latin typeface="Calibri"/>
            </a:endParaRPr>
          </a:p>
          <a:p>
            <a:pPr algn="ctr" eaLnBrk="1" hangingPunct="1">
              <a:defRPr/>
            </a:pPr>
            <a:endParaRPr kumimoji="0" lang="nb-NO" sz="3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082857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60" name="Text Box 8"/>
          <p:cNvSpPr txBox="1">
            <a:spLocks noChangeArrowheads="1"/>
          </p:cNvSpPr>
          <p:nvPr/>
        </p:nvSpPr>
        <p:spPr bwMode="auto">
          <a:xfrm>
            <a:off x="2135560" y="1860436"/>
            <a:ext cx="9937104" cy="4739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5125" indent="-365125">
              <a:defRPr>
                <a:solidFill>
                  <a:schemeClr val="tx1"/>
                </a:solidFill>
                <a:latin typeface="Arial" charset="0"/>
              </a:defRPr>
            </a:lvl1pPr>
            <a:lvl2pPr marL="808038" indent="-263525">
              <a:defRPr>
                <a:solidFill>
                  <a:schemeClr val="tx1"/>
                </a:solidFill>
                <a:latin typeface="Arial" charset="0"/>
              </a:defRPr>
            </a:lvl2pPr>
            <a:lvl3pPr marL="2155825">
              <a:defRPr>
                <a:solidFill>
                  <a:schemeClr val="tx1"/>
                </a:solidFill>
                <a:latin typeface="Arial" charset="0"/>
              </a:defRPr>
            </a:lvl3pPr>
            <a:lvl4pPr marL="2335213">
              <a:defRPr>
                <a:solidFill>
                  <a:schemeClr val="tx1"/>
                </a:solidFill>
                <a:latin typeface="Arial" charset="0"/>
              </a:defRPr>
            </a:lvl4pPr>
            <a:lvl5pPr marL="2514600">
              <a:defRPr>
                <a:solidFill>
                  <a:schemeClr val="tx1"/>
                </a:solidFill>
                <a:latin typeface="Arial" charset="0"/>
              </a:defRPr>
            </a:lvl5pPr>
            <a:lvl6pPr marL="2971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429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886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343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FontTx/>
              <a:buBlip>
                <a:blip r:embed="rId3"/>
              </a:buBlip>
            </a:pPr>
            <a:r>
              <a:rPr lang="en-US" altLang="nb-NO" sz="3000" dirty="0">
                <a:latin typeface="Calibri" pitchFamily="34" charset="0"/>
              </a:rPr>
              <a:t>Impatience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Tx/>
              <a:buBlip>
                <a:blip r:embed="rId3"/>
              </a:buBlip>
            </a:pPr>
            <a:r>
              <a:rPr lang="en-US" altLang="nb-NO" sz="2000" dirty="0">
                <a:latin typeface="Calibri" pitchFamily="34" charset="0"/>
              </a:rPr>
              <a:t>Some can fall into the trap of wanting to take over God's tasks?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Tx/>
              <a:buBlip>
                <a:blip r:embed="rId3"/>
              </a:buBlip>
            </a:pPr>
            <a:r>
              <a:rPr lang="en-US" altLang="nb-NO" sz="2000" dirty="0">
                <a:latin typeface="Calibri" pitchFamily="34" charset="0"/>
              </a:rPr>
              <a:t>Busyness, activity chasing, or sudden changes of track (or derailments)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Tx/>
              <a:buBlip>
                <a:blip r:embed="rId3"/>
              </a:buBlip>
            </a:pPr>
            <a:r>
              <a:rPr lang="en-US" altLang="nb-NO" sz="3000" dirty="0">
                <a:latin typeface="Calibri" pitchFamily="34" charset="0"/>
              </a:rPr>
              <a:t>Imbalance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Tx/>
              <a:buBlip>
                <a:blip r:embed="rId3"/>
              </a:buBlip>
            </a:pPr>
            <a:r>
              <a:rPr lang="en-US" altLang="nb-NO" sz="2000" dirty="0">
                <a:latin typeface="Calibri" pitchFamily="34" charset="0"/>
              </a:rPr>
              <a:t>Unhealthy and unsustainable priorities, structure, life or theology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Tx/>
              <a:buBlip>
                <a:blip r:embed="rId3"/>
              </a:buBlip>
            </a:pPr>
            <a:r>
              <a:rPr lang="en-US" altLang="nb-NO" sz="2000" dirty="0">
                <a:latin typeface="Calibri" pitchFamily="34" charset="0"/>
              </a:rPr>
              <a:t>Inability to provide leadership and proactive crisis management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Tx/>
              <a:buBlip>
                <a:blip r:embed="rId3"/>
              </a:buBlip>
            </a:pPr>
            <a:r>
              <a:rPr lang="en-US" altLang="nb-NO" sz="3000" dirty="0">
                <a:latin typeface="Calibri" pitchFamily="34" charset="0"/>
              </a:rPr>
              <a:t>Conflicts and lack of unity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Tx/>
              <a:buBlip>
                <a:blip r:embed="rId3"/>
              </a:buBlip>
            </a:pPr>
            <a:r>
              <a:rPr lang="en-US" altLang="nb-NO" sz="2000" dirty="0">
                <a:latin typeface="Calibri" pitchFamily="34" charset="0"/>
              </a:rPr>
              <a:t>Supporting a culture of unity that allows for disagreement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Tx/>
              <a:buBlip>
                <a:blip r:embed="rId3"/>
              </a:buBlip>
            </a:pPr>
            <a:r>
              <a:rPr lang="en-US" altLang="nb-NO" sz="2000" dirty="0">
                <a:latin typeface="Calibri" pitchFamily="34" charset="0"/>
              </a:rPr>
              <a:t>Unhealthy power struggles, envy and other sins that threaten community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Tx/>
              <a:buBlip>
                <a:blip r:embed="rId3"/>
              </a:buBlip>
            </a:pPr>
            <a:r>
              <a:rPr lang="en-US" altLang="nb-NO" sz="3000" dirty="0">
                <a:latin typeface="Calibri" pitchFamily="34" charset="0"/>
              </a:rPr>
              <a:t>Refusal to learn and fixed patterns of thinking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Tx/>
              <a:buBlip>
                <a:blip r:embed="rId3"/>
              </a:buBlip>
            </a:pPr>
            <a:r>
              <a:rPr lang="en-US" altLang="nb-NO" sz="2000" dirty="0">
                <a:latin typeface="Calibri" pitchFamily="34" charset="0"/>
              </a:rPr>
              <a:t>Even more of what does not work, belief in one's own excellence (pride)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Tx/>
              <a:buBlip>
                <a:blip r:embed="rId3"/>
              </a:buBlip>
            </a:pPr>
            <a:r>
              <a:rPr lang="en-US" altLang="nb-NO" sz="2000" dirty="0">
                <a:latin typeface="Calibri" pitchFamily="34" charset="0"/>
              </a:rPr>
              <a:t>Lack of competence to change, openness or honesty</a:t>
            </a:r>
            <a:endParaRPr lang="nb-NO" altLang="nb-NO" sz="2000" dirty="0">
              <a:latin typeface="Calibri" pitchFamily="34" charset="0"/>
            </a:endParaRPr>
          </a:p>
        </p:txBody>
      </p:sp>
      <p:sp>
        <p:nvSpPr>
          <p:cNvPr id="2" name="Rectangle 17">
            <a:extLst>
              <a:ext uri="{FF2B5EF4-FFF2-40B4-BE49-F238E27FC236}">
                <a16:creationId xmlns:a16="http://schemas.microsoft.com/office/drawing/2014/main" id="{BD139530-265D-74FE-5AFB-3749BAC845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0658" y="-171401"/>
            <a:ext cx="9361040" cy="1872209"/>
          </a:xfrm>
          <a:prstGeom prst="rect">
            <a:avLst/>
          </a:prstGeom>
          <a:noFill/>
          <a:ln>
            <a:noFill/>
          </a:ln>
          <a:effectLst>
            <a:outerShdw blurRad="38100" dist="25400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sz="4000" kern="0" dirty="0">
                <a:solidFill>
                  <a:srgbClr val="006000"/>
                </a:solidFill>
                <a:latin typeface="Georgia" charset="0"/>
                <a:ea typeface="ＭＳ Ｐゴシック" charset="0"/>
                <a:cs typeface="ＭＳ Ｐゴシック" charset="0"/>
              </a:rPr>
              <a:t>Factors hindering stable development</a:t>
            </a:r>
            <a:endParaRPr kumimoji="0" lang="nb-NO" sz="4000" b="0" i="0" u="none" strike="noStrike" kern="0" cap="none" spc="0" normalizeH="0" baseline="0" noProof="0" dirty="0">
              <a:ln>
                <a:noFill/>
              </a:ln>
              <a:solidFill>
                <a:srgbClr val="006000"/>
              </a:solidFill>
              <a:effectLst/>
              <a:uLnTx/>
              <a:uFillTx/>
              <a:latin typeface="Georgi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Text Box 21">
            <a:extLst>
              <a:ext uri="{FF2B5EF4-FFF2-40B4-BE49-F238E27FC236}">
                <a16:creationId xmlns:a16="http://schemas.microsoft.com/office/drawing/2014/main" id="{1E062D99-7A79-1491-D8C3-09460900EF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9234" y="1116033"/>
            <a:ext cx="734523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5125" indent="-365125">
              <a:defRPr>
                <a:solidFill>
                  <a:schemeClr val="tx1"/>
                </a:solidFill>
                <a:latin typeface="Arial" charset="0"/>
              </a:defRPr>
            </a:lvl1pPr>
            <a:lvl2pPr marL="887413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2498725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2678113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8575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33147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771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229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686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nb-NO" sz="3200" i="1" dirty="0">
                <a:solidFill>
                  <a:srgbClr val="000000"/>
                </a:solidFill>
                <a:latin typeface="Calibri"/>
              </a:rPr>
              <a:t>- </a:t>
            </a:r>
            <a:r>
              <a:rPr lang="nb-NO" sz="3200" i="1" dirty="0" err="1">
                <a:solidFill>
                  <a:srgbClr val="000000"/>
                </a:solidFill>
                <a:latin typeface="Calibri"/>
              </a:rPr>
              <a:t>Headwind</a:t>
            </a:r>
            <a:endParaRPr lang="nb-NO" dirty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9561375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91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91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91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91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91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91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916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916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916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916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916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36602D"/>
            </a:gs>
            <a:gs pos="50000">
              <a:srgbClr val="A2CF99"/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ktangel 13"/>
          <p:cNvSpPr/>
          <p:nvPr/>
        </p:nvSpPr>
        <p:spPr bwMode="auto">
          <a:xfrm>
            <a:off x="1234152" y="4324"/>
            <a:ext cx="534221" cy="61636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3" name="Rektangel 2"/>
          <p:cNvSpPr/>
          <p:nvPr/>
        </p:nvSpPr>
        <p:spPr bwMode="auto">
          <a:xfrm>
            <a:off x="-28456" y="1"/>
            <a:ext cx="1384300" cy="112661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10" name="Freeform 10"/>
          <p:cNvSpPr>
            <a:spLocks/>
          </p:cNvSpPr>
          <p:nvPr/>
        </p:nvSpPr>
        <p:spPr bwMode="auto">
          <a:xfrm>
            <a:off x="-345956" y="1066800"/>
            <a:ext cx="1701800" cy="5791200"/>
          </a:xfrm>
          <a:custGeom>
            <a:avLst/>
            <a:gdLst/>
            <a:ahLst/>
            <a:cxnLst>
              <a:cxn ang="0">
                <a:pos x="199" y="0"/>
              </a:cxn>
              <a:cxn ang="0">
                <a:pos x="1072" y="0"/>
              </a:cxn>
              <a:cxn ang="0">
                <a:pos x="576" y="3648"/>
              </a:cxn>
              <a:cxn ang="0">
                <a:pos x="199" y="3648"/>
              </a:cxn>
              <a:cxn ang="0">
                <a:pos x="199" y="0"/>
              </a:cxn>
            </a:cxnLst>
            <a:rect l="0" t="0" r="r" b="b"/>
            <a:pathLst>
              <a:path w="1072" h="3648">
                <a:moveTo>
                  <a:pt x="199" y="0"/>
                </a:moveTo>
                <a:cubicBezTo>
                  <a:pt x="576" y="0"/>
                  <a:pt x="436" y="0"/>
                  <a:pt x="1072" y="0"/>
                </a:cubicBezTo>
                <a:cubicBezTo>
                  <a:pt x="0" y="1816"/>
                  <a:pt x="488" y="3296"/>
                  <a:pt x="576" y="3648"/>
                </a:cubicBezTo>
                <a:cubicBezTo>
                  <a:pt x="387" y="3648"/>
                  <a:pt x="199" y="3648"/>
                  <a:pt x="199" y="3648"/>
                </a:cubicBezTo>
                <a:cubicBezTo>
                  <a:pt x="136" y="3040"/>
                  <a:pt x="199" y="0"/>
                  <a:pt x="199" y="0"/>
                </a:cubicBezTo>
                <a:close/>
              </a:path>
            </a:pathLst>
          </a:custGeom>
          <a:gradFill rotWithShape="0">
            <a:gsLst>
              <a:gs pos="0">
                <a:srgbClr val="0096CD">
                  <a:gamma/>
                  <a:tint val="0"/>
                  <a:invGamma/>
                </a:srgbClr>
              </a:gs>
              <a:gs pos="100000">
                <a:srgbClr val="36602D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11" name="Freeform 8"/>
          <p:cNvSpPr>
            <a:spLocks/>
          </p:cNvSpPr>
          <p:nvPr/>
        </p:nvSpPr>
        <p:spPr bwMode="auto">
          <a:xfrm>
            <a:off x="-638056" y="-76200"/>
            <a:ext cx="3048000" cy="6943725"/>
          </a:xfrm>
          <a:custGeom>
            <a:avLst/>
            <a:gdLst/>
            <a:ahLst/>
            <a:cxnLst>
              <a:cxn ang="0">
                <a:pos x="1039" y="4332"/>
              </a:cxn>
              <a:cxn ang="0">
                <a:pos x="1169" y="4332"/>
              </a:cxn>
              <a:cxn ang="0">
                <a:pos x="2888" y="6"/>
              </a:cxn>
              <a:cxn ang="0">
                <a:pos x="2284" y="0"/>
              </a:cxn>
              <a:cxn ang="0">
                <a:pos x="1039" y="4332"/>
              </a:cxn>
            </a:cxnLst>
            <a:rect l="0" t="0" r="r" b="b"/>
            <a:pathLst>
              <a:path w="2888" h="4332">
                <a:moveTo>
                  <a:pt x="1039" y="4332"/>
                </a:moveTo>
                <a:cubicBezTo>
                  <a:pt x="1104" y="4332"/>
                  <a:pt x="1169" y="4332"/>
                  <a:pt x="1169" y="4332"/>
                </a:cubicBezTo>
                <a:cubicBezTo>
                  <a:pt x="24" y="1606"/>
                  <a:pt x="2888" y="6"/>
                  <a:pt x="2888" y="6"/>
                </a:cubicBezTo>
                <a:lnTo>
                  <a:pt x="2284" y="0"/>
                </a:lnTo>
                <a:cubicBezTo>
                  <a:pt x="2284" y="0"/>
                  <a:pt x="0" y="1910"/>
                  <a:pt x="1039" y="4332"/>
                </a:cubicBezTo>
                <a:close/>
              </a:path>
            </a:pathLst>
          </a:custGeom>
          <a:gradFill rotWithShape="0">
            <a:gsLst>
              <a:gs pos="0">
                <a:srgbClr val="36602D"/>
              </a:gs>
              <a:gs pos="100000">
                <a:srgbClr val="0096CD">
                  <a:gamma/>
                  <a:tint val="0"/>
                  <a:invGamma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>
            <a:outerShdw blurRad="63500" dist="38075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pic>
        <p:nvPicPr>
          <p:cNvPr id="12" name="Picture 11" descr="Trinity-Logo-small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735" y="135774"/>
            <a:ext cx="903288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Bild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719" y="1010111"/>
            <a:ext cx="900112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F3B0302C-08FB-26EE-773B-F2DE84B81B3D}"/>
              </a:ext>
            </a:extLst>
          </p:cNvPr>
          <p:cNvSpPr txBox="1"/>
          <p:nvPr/>
        </p:nvSpPr>
        <p:spPr>
          <a:xfrm>
            <a:off x="1483620" y="1660566"/>
            <a:ext cx="10068919" cy="41088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200" i="1" dirty="0">
                <a:solidFill>
                  <a:srgbClr val="003300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Any church, </a:t>
            </a:r>
          </a:p>
          <a:p>
            <a:pPr lvl="0" algn="ctr">
              <a:defRPr/>
            </a:pPr>
            <a:r>
              <a:rPr lang="en-US" sz="3200" i="1" dirty="0">
                <a:solidFill>
                  <a:srgbClr val="003300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no matter how unfavorable its present situation,</a:t>
            </a:r>
          </a:p>
          <a:p>
            <a:pPr lvl="0" algn="ctr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3200" i="1" dirty="0">
                <a:solidFill>
                  <a:srgbClr val="003300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can expect considerable increase in quality and quantity.</a:t>
            </a:r>
          </a:p>
          <a:p>
            <a:pPr lvl="0" algn="ctr">
              <a:spcAft>
                <a:spcPts val="1800"/>
              </a:spcAft>
              <a:defRPr/>
            </a:pPr>
            <a:r>
              <a:rPr lang="en-US" sz="3200" i="1" dirty="0">
                <a:solidFill>
                  <a:srgbClr val="003300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To start a process, there is only one precondition:</a:t>
            </a:r>
          </a:p>
          <a:p>
            <a:pPr lvl="0" algn="ctr">
              <a:defRPr/>
            </a:pPr>
            <a:r>
              <a:rPr lang="en-US" sz="3200" i="1" dirty="0">
                <a:solidFill>
                  <a:srgbClr val="003300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a longing for God to manifest himself </a:t>
            </a:r>
          </a:p>
          <a:p>
            <a:pPr lvl="0" algn="ctr">
              <a:spcAft>
                <a:spcPts val="1800"/>
              </a:spcAft>
              <a:defRPr/>
            </a:pPr>
            <a:r>
              <a:rPr lang="en-US" sz="3200" i="1" dirty="0">
                <a:solidFill>
                  <a:srgbClr val="003300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more strongly in the life of a church. </a:t>
            </a:r>
            <a:endParaRPr kumimoji="0" lang="en-US" sz="3200" b="0" i="1" u="none" strike="noStrike" kern="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Abadi" panose="020B0604020104020204" pitchFamily="34" charset="0"/>
              <a:ea typeface="ＭＳ Ｐゴシック"/>
              <a:cs typeface="Calibri" panose="020F0502020204030204" pitchFamily="34" charset="0"/>
            </a:endParaRPr>
          </a:p>
          <a:p>
            <a:pPr lvl="0" algn="r">
              <a:spcBef>
                <a:spcPts val="0"/>
              </a:spcBef>
              <a:defRPr/>
            </a:pPr>
            <a:r>
              <a:rPr kumimoji="0" lang="nb-NO" b="0" i="0" u="none" strike="noStrike" kern="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badi" panose="020B0604020104020204" pitchFamily="34" charset="0"/>
                <a:ea typeface="ＭＳ Ｐゴシック"/>
                <a:cs typeface="Calibri" panose="020F0502020204030204" pitchFamily="34" charset="0"/>
              </a:rPr>
              <a:t>Christian A. Schwarz</a:t>
            </a:r>
          </a:p>
        </p:txBody>
      </p:sp>
    </p:spTree>
    <p:extLst>
      <p:ext uri="{BB962C8B-B14F-4D97-AF65-F5344CB8AC3E}">
        <p14:creationId xmlns:p14="http://schemas.microsoft.com/office/powerpoint/2010/main" val="3014582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tekst, klokke, måler&#10;&#10;Automatisk generert beskrivelse">
            <a:extLst>
              <a:ext uri="{FF2B5EF4-FFF2-40B4-BE49-F238E27FC236}">
                <a16:creationId xmlns:a16="http://schemas.microsoft.com/office/drawing/2014/main" id="{7ED3B39D-8CAE-EE73-06C2-C55D2668BFF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9776" y="2852936"/>
            <a:ext cx="4297825" cy="765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441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 descr="Et bilde som inneholder utendørs, himmel, plante, drage&#10;&#10;Automatisk generert beskrivelse">
            <a:extLst>
              <a:ext uri="{FF2B5EF4-FFF2-40B4-BE49-F238E27FC236}">
                <a16:creationId xmlns:a16="http://schemas.microsoft.com/office/drawing/2014/main" id="{C2DFE1A8-8AF1-4029-BEAF-05D1417C666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93711"/>
            <a:ext cx="12192000" cy="7042998"/>
          </a:xfrm>
          <a:prstGeom prst="rect">
            <a:avLst/>
          </a:prstGeom>
          <a:solidFill>
            <a:schemeClr val="tx1">
              <a:alpha val="59000"/>
            </a:schemeClr>
          </a:solidFill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37E0834A-4173-2C2F-3F74-6E9B785F2986}"/>
              </a:ext>
            </a:extLst>
          </p:cNvPr>
          <p:cNvSpPr/>
          <p:nvPr/>
        </p:nvSpPr>
        <p:spPr bwMode="auto">
          <a:xfrm>
            <a:off x="0" y="-193711"/>
            <a:ext cx="12192000" cy="7051711"/>
          </a:xfrm>
          <a:prstGeom prst="rect">
            <a:avLst/>
          </a:prstGeom>
          <a:solidFill>
            <a:schemeClr val="bg1">
              <a:alpha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pic>
        <p:nvPicPr>
          <p:cNvPr id="3" name="Bilde 2" descr="Et bilde som inneholder tekst&#10;&#10;Automatisk generert beskrivelse">
            <a:extLst>
              <a:ext uri="{FF2B5EF4-FFF2-40B4-BE49-F238E27FC236}">
                <a16:creationId xmlns:a16="http://schemas.microsoft.com/office/drawing/2014/main" id="{74F4D644-9FF0-E1B5-CD91-CC2F374265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4112" y="188639"/>
            <a:ext cx="4209172" cy="6475649"/>
          </a:xfrm>
          <a:prstGeom prst="rect">
            <a:avLst/>
          </a:prstGeom>
        </p:spPr>
      </p:pic>
      <p:pic>
        <p:nvPicPr>
          <p:cNvPr id="9" name="Bilde 8" descr="Et bilde som inneholder tekst&#10;&#10;Automatisk generert beskrivelse">
            <a:extLst>
              <a:ext uri="{FF2B5EF4-FFF2-40B4-BE49-F238E27FC236}">
                <a16:creationId xmlns:a16="http://schemas.microsoft.com/office/drawing/2014/main" id="{E0E22A70-7008-1C7E-E0B8-E908BABC3D0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4893" y="1626463"/>
            <a:ext cx="2340000" cy="3600000"/>
          </a:xfrm>
          <a:prstGeom prst="rect">
            <a:avLst/>
          </a:prstGeom>
        </p:spPr>
      </p:pic>
      <p:pic>
        <p:nvPicPr>
          <p:cNvPr id="12" name="Bilde 11" descr="Et bilde som inneholder tekst, tusjtavle&#10;&#10;Automatisk generert beskrivelse">
            <a:extLst>
              <a:ext uri="{FF2B5EF4-FFF2-40B4-BE49-F238E27FC236}">
                <a16:creationId xmlns:a16="http://schemas.microsoft.com/office/drawing/2014/main" id="{CE28E556-4B8D-E22A-A281-5A593DDF69C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0132" y="2628142"/>
            <a:ext cx="2340000" cy="3600000"/>
          </a:xfrm>
          <a:prstGeom prst="rect">
            <a:avLst/>
          </a:prstGeom>
        </p:spPr>
      </p:pic>
      <p:pic>
        <p:nvPicPr>
          <p:cNvPr id="14" name="Bilde 13" descr="Et bilde som inneholder tekst&#10;&#10;Automatisk generert beskrivelse">
            <a:extLst>
              <a:ext uri="{FF2B5EF4-FFF2-40B4-BE49-F238E27FC236}">
                <a16:creationId xmlns:a16="http://schemas.microsoft.com/office/drawing/2014/main" id="{1552FFAF-052B-19E3-7E6A-B4304263529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810" y="1631726"/>
            <a:ext cx="2340000" cy="3600000"/>
          </a:xfrm>
          <a:prstGeom prst="rect">
            <a:avLst/>
          </a:prstGeom>
        </p:spPr>
      </p:pic>
      <p:pic>
        <p:nvPicPr>
          <p:cNvPr id="6" name="Bilde 5" descr="Et bilde som inneholder tekst&#10;&#10;Automatisk generert beskrivelse">
            <a:extLst>
              <a:ext uri="{FF2B5EF4-FFF2-40B4-BE49-F238E27FC236}">
                <a16:creationId xmlns:a16="http://schemas.microsoft.com/office/drawing/2014/main" id="{D7F5313F-ED25-C88A-5D00-2975737E729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903" y="2420888"/>
            <a:ext cx="234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940485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4B43BE66-8192-AA95-86D2-EAD33EF6C386}"/>
              </a:ext>
            </a:extLst>
          </p:cNvPr>
          <p:cNvSpPr/>
          <p:nvPr/>
        </p:nvSpPr>
        <p:spPr>
          <a:xfrm>
            <a:off x="1847528" y="404664"/>
            <a:ext cx="973120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66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anose="020B0603020202020204" pitchFamily="34" charset="0"/>
                <a:ea typeface="ＭＳ Ｐゴシック"/>
                <a:cs typeface="+mn-cs"/>
              </a:rPr>
              <a:t>Courses and </a:t>
            </a:r>
            <a:r>
              <a:rPr kumimoji="0" lang="nb-NO" sz="6600" b="0" i="0" u="none" strike="noStrike" kern="120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anose="020B0603020202020204" pitchFamily="34" charset="0"/>
                <a:ea typeface="ＭＳ Ｐゴシック"/>
                <a:cs typeface="+mn-cs"/>
              </a:rPr>
              <a:t>webinars</a:t>
            </a:r>
            <a:endParaRPr kumimoji="0" lang="nb-NO" sz="6600" b="0" i="0" u="none" strike="noStrike" kern="120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Trebuchet MS" panose="020B0603020202020204" pitchFamily="34" charset="0"/>
              <a:ea typeface="ＭＳ Ｐゴシック"/>
              <a:cs typeface="+mn-cs"/>
            </a:endParaRPr>
          </a:p>
        </p:txBody>
      </p:sp>
      <p:sp>
        <p:nvSpPr>
          <p:cNvPr id="2" name="Plassholder for innhold 2">
            <a:extLst>
              <a:ext uri="{FF2B5EF4-FFF2-40B4-BE49-F238E27FC236}">
                <a16:creationId xmlns:a16="http://schemas.microsoft.com/office/drawing/2014/main" id="{9DF04059-2B2B-E76A-3EAC-320C12E66961}"/>
              </a:ext>
            </a:extLst>
          </p:cNvPr>
          <p:cNvSpPr txBox="1">
            <a:spLocks/>
          </p:cNvSpPr>
          <p:nvPr/>
        </p:nvSpPr>
        <p:spPr bwMode="auto">
          <a:xfrm>
            <a:off x="1487488" y="1484784"/>
            <a:ext cx="10369178" cy="759547"/>
          </a:xfrm>
          <a:prstGeom prst="rect">
            <a:avLst/>
          </a:prstGeom>
          <a:noFill/>
          <a:ln>
            <a:noFill/>
          </a:ln>
          <a:extLst>
            <a:ext uri="{FAA26D3D-D897-4be2-8F04-BA451C77F1D7}"/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R="0" lvl="0" algn="ctr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nb-NO" altLang="nb-NO" sz="2600" dirty="0">
                <a:solidFill>
                  <a:srgbClr val="FFA093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NCD Norway - Learning for </a:t>
            </a:r>
            <a:r>
              <a:rPr lang="nb-NO" altLang="nb-NO" sz="2600" dirty="0" err="1">
                <a:solidFill>
                  <a:srgbClr val="FFA093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growth</a:t>
            </a:r>
            <a:endParaRPr kumimoji="0" lang="nb-NO" altLang="nb-NO" sz="2600" b="0" i="0" u="none" strike="noStrike" kern="1200" cap="none" spc="0" normalizeH="0" baseline="0" noProof="0" dirty="0">
              <a:ln>
                <a:noFill/>
              </a:ln>
              <a:solidFill>
                <a:srgbClr val="FFA093"/>
              </a:solidFill>
              <a:effectLst/>
              <a:uLnTx/>
              <a:uFillTx/>
              <a:latin typeface="Trebuchet MS" panose="020B060302020202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altLang="nb-NO" sz="2600" b="0" i="0" u="none" strike="noStrike" kern="1200" cap="none" spc="0" normalizeH="0" baseline="0" noProof="0" dirty="0">
              <a:ln>
                <a:noFill/>
              </a:ln>
              <a:solidFill>
                <a:srgbClr val="FFA093"/>
              </a:solidFill>
              <a:effectLst/>
              <a:uLnTx/>
              <a:uFillTx/>
              <a:latin typeface="Trebuchet MS" panose="020B060302020202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altLang="nb-NO" sz="2600" b="0" i="0" u="none" strike="noStrike" kern="1200" cap="none" spc="0" normalizeH="0" baseline="0" noProof="0" dirty="0">
              <a:ln>
                <a:noFill/>
              </a:ln>
              <a:solidFill>
                <a:srgbClr val="FFA093"/>
              </a:solidFill>
              <a:effectLst/>
              <a:uLnTx/>
              <a:uFillTx/>
              <a:latin typeface="Trebuchet MS" panose="020B060302020202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5" name="Plassholder for innhold 2">
            <a:extLst>
              <a:ext uri="{FF2B5EF4-FFF2-40B4-BE49-F238E27FC236}">
                <a16:creationId xmlns:a16="http://schemas.microsoft.com/office/drawing/2014/main" id="{EC078BFF-20D9-2F75-3A4B-58C640363C78}"/>
              </a:ext>
            </a:extLst>
          </p:cNvPr>
          <p:cNvSpPr txBox="1">
            <a:spLocks/>
          </p:cNvSpPr>
          <p:nvPr/>
        </p:nvSpPr>
        <p:spPr bwMode="auto">
          <a:xfrm>
            <a:off x="2495600" y="2348880"/>
            <a:ext cx="8352928" cy="4509120"/>
          </a:xfrm>
          <a:prstGeom prst="rect">
            <a:avLst/>
          </a:prstGeom>
          <a:noFill/>
          <a:ln>
            <a:noFill/>
          </a:ln>
          <a:extLst>
            <a:ext uri="{FAA26D3D-D897-4be2-8F04-BA451C77F1D7}"/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-"/>
              <a:tabLst>
                <a:tab pos="266700" algn="l"/>
                <a:tab pos="808038" algn="l"/>
                <a:tab pos="1169988" algn="l"/>
                <a:tab pos="1435100" algn="l"/>
              </a:tabLst>
              <a:defRPr/>
            </a:pPr>
            <a:r>
              <a:rPr kumimoji="0" lang="en-US" altLang="nb-NO" b="0" i="0" u="none" strike="noStrike" kern="1200" cap="none" spc="0" normalizeH="0" baseline="0" noProof="0" dirty="0">
                <a:ln>
                  <a:noFill/>
                </a:ln>
                <a:solidFill>
                  <a:srgbClr val="740E00"/>
                </a:solidFill>
                <a:effectLst/>
                <a:uLnTx/>
                <a:uFillTx/>
                <a:latin typeface="Trebuchet MS" panose="020B060302020202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NCD coach conference every year (2 days)</a:t>
            </a:r>
          </a:p>
          <a:p>
            <a:pPr marL="342900" marR="0" lvl="0" indent="-34290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-"/>
              <a:tabLst>
                <a:tab pos="266700" algn="l"/>
                <a:tab pos="808038" algn="l"/>
                <a:tab pos="1169988" algn="l"/>
                <a:tab pos="1435100" algn="l"/>
              </a:tabLst>
              <a:defRPr/>
            </a:pPr>
            <a:r>
              <a:rPr lang="en-US" altLang="nb-NO" dirty="0">
                <a:solidFill>
                  <a:srgbClr val="740E00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NCD coach training (new cohort every 2. or 3. year)</a:t>
            </a:r>
            <a:endParaRPr kumimoji="0" lang="en-US" altLang="nb-NO" b="0" i="0" u="none" strike="noStrike" kern="1200" cap="none" spc="0" normalizeH="0" baseline="0" noProof="0" dirty="0">
              <a:ln>
                <a:noFill/>
              </a:ln>
              <a:solidFill>
                <a:srgbClr val="740E00"/>
              </a:solidFill>
              <a:effectLst/>
              <a:uLnTx/>
              <a:uFillTx/>
              <a:latin typeface="Trebuchet MS" panose="020B060302020202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-"/>
              <a:tabLst>
                <a:tab pos="266700" algn="l"/>
                <a:tab pos="808038" algn="l"/>
                <a:tab pos="1169988" algn="l"/>
                <a:tab pos="1435100" algn="l"/>
              </a:tabLst>
              <a:defRPr/>
            </a:pPr>
            <a:r>
              <a:rPr kumimoji="0" lang="en-US" altLang="nb-NO" b="0" i="0" u="none" strike="noStrike" kern="1200" cap="none" spc="0" normalizeH="0" baseline="0" noProof="0" dirty="0">
                <a:ln>
                  <a:noFill/>
                </a:ln>
                <a:solidFill>
                  <a:srgbClr val="740E00"/>
                </a:solidFill>
                <a:effectLst/>
                <a:uLnTx/>
                <a:uFillTx/>
                <a:latin typeface="Trebuchet MS" panose="020B060302020202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Different courses on the 8 quality characteristics</a:t>
            </a:r>
          </a:p>
          <a:p>
            <a:pPr marL="342900" marR="0" lvl="0" indent="-34290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-"/>
              <a:tabLst>
                <a:tab pos="266700" algn="l"/>
                <a:tab pos="808038" algn="l"/>
                <a:tab pos="1169988" algn="l"/>
                <a:tab pos="1435100" algn="l"/>
              </a:tabLst>
              <a:defRPr/>
            </a:pPr>
            <a:r>
              <a:rPr lang="en-US" altLang="nb-NO" dirty="0">
                <a:solidFill>
                  <a:srgbClr val="740E00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Different denominational seminaries</a:t>
            </a:r>
            <a:endParaRPr kumimoji="0" lang="en-US" altLang="nb-NO" b="0" i="0" u="none" strike="noStrike" kern="1200" cap="none" spc="0" normalizeH="0" baseline="0" noProof="0" dirty="0">
              <a:ln>
                <a:noFill/>
              </a:ln>
              <a:solidFill>
                <a:srgbClr val="740E00"/>
              </a:solidFill>
              <a:effectLst/>
              <a:uLnTx/>
              <a:uFillTx/>
              <a:latin typeface="Trebuchet MS" panose="020B060302020202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Char char="-"/>
              <a:tabLst>
                <a:tab pos="266700" algn="l"/>
                <a:tab pos="808038" algn="l"/>
                <a:tab pos="1169988" algn="l"/>
                <a:tab pos="1435100" algn="l"/>
              </a:tabLst>
              <a:defRPr/>
            </a:pPr>
            <a:r>
              <a:rPr lang="en-US" altLang="nb-NO" dirty="0">
                <a:solidFill>
                  <a:srgbClr val="740E00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Open NCD webinars (4-6 each year), ex. this year:</a:t>
            </a:r>
          </a:p>
          <a:p>
            <a:pPr marL="722313" marR="0" lvl="0" indent="-34290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266700" algn="l"/>
                <a:tab pos="808038" algn="l"/>
                <a:tab pos="1169988" algn="l"/>
                <a:tab pos="1435100" algn="l"/>
              </a:tabLst>
              <a:defRPr/>
            </a:pPr>
            <a:r>
              <a:rPr lang="en-US" altLang="nb-NO" sz="1800" i="1" dirty="0">
                <a:solidFill>
                  <a:srgbClr val="740E00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Rhythms that leads to growth	</a:t>
            </a:r>
          </a:p>
          <a:p>
            <a:pPr marL="722313" marR="0" lvl="0" indent="-34290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266700" algn="l"/>
                <a:tab pos="808038" algn="l"/>
                <a:tab pos="1169988" algn="l"/>
                <a:tab pos="1435100" algn="l"/>
              </a:tabLst>
              <a:defRPr/>
            </a:pPr>
            <a:r>
              <a:rPr lang="en-US" altLang="nb-NO" sz="1800" i="1" dirty="0">
                <a:solidFill>
                  <a:srgbClr val="740E00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The spiritual guidance tradition and NCD</a:t>
            </a:r>
          </a:p>
          <a:p>
            <a:pPr marL="722313" marR="0" lvl="0" indent="-34290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266700" algn="l"/>
                <a:tab pos="808038" algn="l"/>
                <a:tab pos="1169988" algn="l"/>
                <a:tab pos="1435100" algn="l"/>
              </a:tabLst>
              <a:defRPr/>
            </a:pPr>
            <a:r>
              <a:rPr lang="en-US" altLang="nb-NO" sz="1800" i="1" dirty="0">
                <a:solidFill>
                  <a:srgbClr val="740E00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To give and to receive love</a:t>
            </a:r>
          </a:p>
          <a:p>
            <a:pPr marL="722313" marR="0" lvl="0" indent="-34290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266700" algn="l"/>
                <a:tab pos="808038" algn="l"/>
                <a:tab pos="1169988" algn="l"/>
                <a:tab pos="1435100" algn="l"/>
              </a:tabLst>
              <a:defRPr/>
            </a:pPr>
            <a:r>
              <a:rPr lang="en-US" altLang="nb-NO" sz="1800" i="1" dirty="0">
                <a:solidFill>
                  <a:srgbClr val="740E00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How to build small groups in an established setting (local example)</a:t>
            </a:r>
          </a:p>
          <a:p>
            <a:pPr marL="722313" marR="0" lvl="0" indent="-34290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266700" algn="l"/>
                <a:tab pos="808038" algn="l"/>
                <a:tab pos="1169988" algn="l"/>
                <a:tab pos="1435100" algn="l"/>
              </a:tabLst>
              <a:defRPr/>
            </a:pPr>
            <a:r>
              <a:rPr lang="en-US" altLang="nb-NO" sz="1800" i="1" dirty="0">
                <a:solidFill>
                  <a:srgbClr val="740E00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Spiritual styles in the local church (local example)</a:t>
            </a:r>
            <a:endParaRPr lang="en-US" altLang="nb-NO" dirty="0">
              <a:solidFill>
                <a:srgbClr val="740E00"/>
              </a:solidFill>
              <a:latin typeface="Trebuchet MS" panose="020B0603020202020204" pitchFamily="34" charset="0"/>
              <a:cs typeface="Calibri" panose="020F0502020204030204" pitchFamily="34" charset="0"/>
            </a:endParaRPr>
          </a:p>
          <a:p>
            <a:pPr marR="0" lvl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46088" algn="l"/>
                <a:tab pos="808038" algn="l"/>
                <a:tab pos="1169988" algn="l"/>
                <a:tab pos="1435100" algn="l"/>
              </a:tabLst>
              <a:defRPr/>
            </a:pPr>
            <a:r>
              <a:rPr kumimoji="0" lang="nb-NO" altLang="nb-NO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	</a:t>
            </a:r>
            <a:endParaRPr kumimoji="0" lang="nb-NO" altLang="nb-NO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altLang="nb-NO" sz="2800" b="0" i="0" u="none" strike="noStrike" kern="1200" cap="none" spc="0" normalizeH="0" baseline="0" noProof="0" dirty="0">
              <a:ln>
                <a:noFill/>
              </a:ln>
              <a:solidFill>
                <a:srgbClr val="2D2D8A">
                  <a:lumMod val="20000"/>
                  <a:lumOff val="80000"/>
                </a:srgbClr>
              </a:solidFill>
              <a:effectLst/>
              <a:uLnTx/>
              <a:uFillTx/>
              <a:latin typeface="Trebuchet MS" panose="020B060302020202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altLang="nb-NO" sz="2800" b="0" i="0" u="none" strike="noStrike" kern="1200" cap="none" spc="0" normalizeH="0" baseline="0" noProof="0" dirty="0">
              <a:ln>
                <a:noFill/>
              </a:ln>
              <a:solidFill>
                <a:srgbClr val="2D2D8A">
                  <a:lumMod val="20000"/>
                  <a:lumOff val="80000"/>
                </a:srgbClr>
              </a:solidFill>
              <a:effectLst/>
              <a:uLnTx/>
              <a:uFillTx/>
              <a:latin typeface="Trebuchet MS" panose="020B060302020202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79036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79BABDE4-98C4-4D83-B40D-206106935DD0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5840" y="4589243"/>
            <a:ext cx="2324238" cy="1536192"/>
          </a:xfrm>
          <a:prstGeom prst="rect">
            <a:avLst/>
          </a:prstGeom>
          <a:solidFill>
            <a:srgbClr val="FFFFFF">
              <a:shade val="85000"/>
            </a:srgbClr>
          </a:solidFill>
          <a:ln w="63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Bilde 2" descr="Et bilde som inneholder vegg, innendørs, gammel&#10;&#10;Automatisk generert beskrivelse">
            <a:extLst>
              <a:ext uri="{FF2B5EF4-FFF2-40B4-BE49-F238E27FC236}">
                <a16:creationId xmlns:a16="http://schemas.microsoft.com/office/drawing/2014/main" id="{DEACD249-C47A-4BE3-A46E-E0FD8229DB36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0078" y="4013179"/>
            <a:ext cx="1569443" cy="2350839"/>
          </a:xfrm>
          <a:prstGeom prst="rect">
            <a:avLst/>
          </a:prstGeom>
          <a:solidFill>
            <a:srgbClr val="FFFFFF">
              <a:shade val="85000"/>
            </a:srgbClr>
          </a:solidFill>
          <a:ln w="63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Bilde 3" descr="Et bilde som inneholder person&#10;&#10;Automatisk generert beskrivelse">
            <a:extLst>
              <a:ext uri="{FF2B5EF4-FFF2-40B4-BE49-F238E27FC236}">
                <a16:creationId xmlns:a16="http://schemas.microsoft.com/office/drawing/2014/main" id="{CE8A8098-C533-4437-BC34-20C16CF01748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1909" y="3284984"/>
            <a:ext cx="2184585" cy="1456390"/>
          </a:xfrm>
          <a:prstGeom prst="rect">
            <a:avLst/>
          </a:prstGeom>
          <a:solidFill>
            <a:srgbClr val="FFFFFF">
              <a:shade val="85000"/>
            </a:srgbClr>
          </a:solidFill>
          <a:ln w="63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Plassholder for innhold 2">
            <a:extLst>
              <a:ext uri="{FF2B5EF4-FFF2-40B4-BE49-F238E27FC236}">
                <a16:creationId xmlns:a16="http://schemas.microsoft.com/office/drawing/2014/main" id="{D03D38E6-81B2-40D2-AAC2-47454480C5B2}"/>
              </a:ext>
            </a:extLst>
          </p:cNvPr>
          <p:cNvSpPr txBox="1">
            <a:spLocks/>
          </p:cNvSpPr>
          <p:nvPr/>
        </p:nvSpPr>
        <p:spPr>
          <a:xfrm>
            <a:off x="1559496" y="1123947"/>
            <a:ext cx="10513168" cy="1129504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altLang="nb-NO" sz="6000" b="0" i="1" u="none" strike="noStrike" kern="0" cap="none" spc="0" normalizeH="0" baseline="0" noProof="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st="25400" dir="54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anose="020B0603020202020204" pitchFamily="34" charset="0"/>
                <a:ea typeface="ＭＳ Ｐゴシック" panose="020B0600070205080204" pitchFamily="34" charset="-128"/>
                <a:cs typeface="+mn-cs"/>
              </a:rPr>
              <a:t>«</a:t>
            </a:r>
            <a:r>
              <a:rPr lang="nn-NO" altLang="nb-NO" sz="6000" i="1" kern="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st="25400" dir="5400000" algn="tl" rotWithShape="0">
                    <a:srgbClr val="000000">
                      <a:alpha val="70000"/>
                    </a:srgbClr>
                  </a:outerShdw>
                </a:effectLst>
                <a:latin typeface="Trebuchet MS" panose="020B0603020202020204" pitchFamily="34" charset="0"/>
                <a:ea typeface="ＭＳ Ｐゴシック" panose="020B0600070205080204" pitchFamily="34" charset="-128"/>
                <a:cs typeface="+mn-cs"/>
              </a:rPr>
              <a:t>What</a:t>
            </a:r>
            <a:r>
              <a:rPr lang="nn-NO" altLang="nb-NO" sz="6000" i="1" kern="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st="25400" dir="5400000" algn="tl" rotWithShape="0">
                    <a:srgbClr val="000000">
                      <a:alpha val="70000"/>
                    </a:srgbClr>
                  </a:outerShdw>
                </a:effectLst>
                <a:latin typeface="Trebuchet MS" panose="020B0603020202020204" pitchFamily="34" charset="0"/>
                <a:ea typeface="ＭＳ Ｐゴシック" panose="020B0600070205080204" pitchFamily="34" charset="-128"/>
                <a:cs typeface="+mn-cs"/>
              </a:rPr>
              <a:t> is my spiritual style?</a:t>
            </a:r>
            <a:endParaRPr kumimoji="0" lang="nn-NO" altLang="nb-NO" sz="6000" b="0" i="1" u="none" strike="noStrike" kern="0" cap="none" spc="0" normalizeH="0" baseline="0" noProof="0" dirty="0">
              <a:ln w="10160">
                <a:solidFill>
                  <a:srgbClr val="DAEDEF"/>
                </a:solidFill>
                <a:prstDash val="solid"/>
              </a:ln>
              <a:solidFill>
                <a:srgbClr val="FFFFFF"/>
              </a:solidFill>
              <a:effectLst>
                <a:outerShdw blurRad="63500" dist="25400" dir="54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Trebuchet MS" panose="020B0603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" name="Plassholder for innhold 2">
            <a:extLst>
              <a:ext uri="{FF2B5EF4-FFF2-40B4-BE49-F238E27FC236}">
                <a16:creationId xmlns:a16="http://schemas.microsoft.com/office/drawing/2014/main" id="{EA729D9F-CB68-4B74-9AAB-04A28993B98C}"/>
              </a:ext>
            </a:extLst>
          </p:cNvPr>
          <p:cNvSpPr txBox="1">
            <a:spLocks/>
          </p:cNvSpPr>
          <p:nvPr/>
        </p:nvSpPr>
        <p:spPr bwMode="auto">
          <a:xfrm>
            <a:off x="1487488" y="2204864"/>
            <a:ext cx="10369178" cy="759547"/>
          </a:xfrm>
          <a:prstGeom prst="rect">
            <a:avLst/>
          </a:prstGeom>
          <a:noFill/>
          <a:ln>
            <a:noFill/>
          </a:ln>
          <a:extLst>
            <a:ext uri="{FAA26D3D-D897-4be2-8F04-BA451C77F1D7}"/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457200" marR="0" lvl="0" indent="-457200" algn="ctr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b-NO" altLang="nb-NO" sz="2600" b="0" i="0" u="none" strike="noStrike" kern="1200" cap="none" spc="0" normalizeH="0" baseline="0" noProof="0" dirty="0">
                <a:ln>
                  <a:noFill/>
                </a:ln>
                <a:solidFill>
                  <a:srgbClr val="2D2D8A">
                    <a:lumMod val="20000"/>
                    <a:lumOff val="8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 </a:t>
            </a:r>
            <a:r>
              <a:rPr lang="nb-NO" altLang="nb-NO" sz="2600" dirty="0" err="1">
                <a:solidFill>
                  <a:srgbClr val="2D2D8A">
                    <a:lumMod val="20000"/>
                    <a:lumOff val="80000"/>
                  </a:srgbClr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course</a:t>
            </a:r>
            <a:r>
              <a:rPr lang="nb-NO" altLang="nb-NO" sz="2600" dirty="0">
                <a:solidFill>
                  <a:srgbClr val="2D2D8A">
                    <a:lumMod val="20000"/>
                    <a:lumOff val="80000"/>
                  </a:srgbClr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 from NCD Norway </a:t>
            </a:r>
            <a:r>
              <a:rPr lang="nb-NO" altLang="nb-NO" sz="2600" dirty="0" err="1">
                <a:solidFill>
                  <a:srgbClr val="2D2D8A">
                    <a:lumMod val="20000"/>
                    <a:lumOff val="80000"/>
                  </a:srgbClr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regarding</a:t>
            </a:r>
            <a:r>
              <a:rPr lang="nb-NO" altLang="nb-NO" sz="2600" dirty="0">
                <a:solidFill>
                  <a:srgbClr val="2D2D8A">
                    <a:lumMod val="20000"/>
                    <a:lumOff val="80000"/>
                  </a:srgbClr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 </a:t>
            </a:r>
            <a:r>
              <a:rPr lang="nb-NO" altLang="nb-NO" sz="2600" dirty="0" err="1">
                <a:solidFill>
                  <a:srgbClr val="2D2D8A">
                    <a:lumMod val="20000"/>
                    <a:lumOff val="80000"/>
                  </a:srgbClr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our</a:t>
            </a:r>
            <a:r>
              <a:rPr lang="nb-NO" altLang="nb-NO" sz="2600" dirty="0">
                <a:solidFill>
                  <a:srgbClr val="2D2D8A">
                    <a:lumMod val="20000"/>
                    <a:lumOff val="80000"/>
                  </a:srgbClr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 different spiritual styles</a:t>
            </a:r>
            <a:endParaRPr kumimoji="0" lang="nb-NO" altLang="nb-NO" sz="2600" b="0" i="0" u="none" strike="noStrike" kern="1200" cap="none" spc="0" normalizeH="0" baseline="0" noProof="0" dirty="0">
              <a:ln>
                <a:noFill/>
              </a:ln>
              <a:solidFill>
                <a:srgbClr val="2D2D8A">
                  <a:lumMod val="20000"/>
                  <a:lumOff val="80000"/>
                </a:srgbClr>
              </a:solidFill>
              <a:effectLst/>
              <a:uLnTx/>
              <a:uFillTx/>
              <a:latin typeface="Trebuchet MS" panose="020B060302020202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altLang="nb-NO" sz="2600" b="0" i="0" u="none" strike="noStrike" kern="1200" cap="none" spc="0" normalizeH="0" baseline="0" noProof="0" dirty="0">
              <a:ln>
                <a:noFill/>
              </a:ln>
              <a:solidFill>
                <a:srgbClr val="2D2D8A">
                  <a:lumMod val="20000"/>
                  <a:lumOff val="80000"/>
                </a:srgbClr>
              </a:solidFill>
              <a:effectLst/>
              <a:uLnTx/>
              <a:uFillTx/>
              <a:latin typeface="Trebuchet MS" panose="020B060302020202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altLang="nb-NO" sz="2600" b="0" i="0" u="none" strike="noStrike" kern="1200" cap="none" spc="0" normalizeH="0" baseline="0" noProof="0" dirty="0">
              <a:ln>
                <a:noFill/>
              </a:ln>
              <a:solidFill>
                <a:srgbClr val="2D2D8A">
                  <a:lumMod val="20000"/>
                  <a:lumOff val="80000"/>
                </a:srgbClr>
              </a:solidFill>
              <a:effectLst/>
              <a:uLnTx/>
              <a:uFillTx/>
              <a:latin typeface="Trebuchet MS" panose="020B060302020202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16891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innhold 2">
            <a:extLst>
              <a:ext uri="{FF2B5EF4-FFF2-40B4-BE49-F238E27FC236}">
                <a16:creationId xmlns:a16="http://schemas.microsoft.com/office/drawing/2014/main" id="{401D284E-1CA9-41EE-9D22-6ECBF7D7ACCE}"/>
              </a:ext>
            </a:extLst>
          </p:cNvPr>
          <p:cNvSpPr txBox="1">
            <a:spLocks/>
          </p:cNvSpPr>
          <p:nvPr/>
        </p:nvSpPr>
        <p:spPr bwMode="auto">
          <a:xfrm>
            <a:off x="2638127" y="3215557"/>
            <a:ext cx="5546105" cy="3015349"/>
          </a:xfrm>
          <a:prstGeom prst="rect">
            <a:avLst/>
          </a:prstGeom>
          <a:noFill/>
          <a:ln>
            <a:noFill/>
          </a:ln>
          <a:extLst>
            <a:ext uri="{FAA26D3D-D897-4be2-8F04-BA451C77F1D7}"/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nb-NO" sz="3200" b="0" i="1" u="none" strike="noStrike" kern="1200" cap="none" spc="0" normalizeH="0" baseline="0" noProof="0" dirty="0">
                <a:ln>
                  <a:noFill/>
                </a:ln>
                <a:solidFill>
                  <a:srgbClr val="2D2D8A">
                    <a:lumMod val="20000"/>
                    <a:lumOff val="8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9 – 12 hours weekend course</a:t>
            </a:r>
            <a:endParaRPr kumimoji="0" lang="en-US" altLang="nb-NO" sz="2800" b="0" i="1" u="none" strike="noStrike" kern="1200" cap="none" spc="0" normalizeH="0" baseline="0" noProof="0" dirty="0">
              <a:ln>
                <a:noFill/>
              </a:ln>
              <a:solidFill>
                <a:srgbClr val="2D2D8A">
                  <a:lumMod val="20000"/>
                  <a:lumOff val="80000"/>
                </a:srgbClr>
              </a:solidFill>
              <a:effectLst/>
              <a:uLnTx/>
              <a:uFillTx/>
              <a:latin typeface="Trebuchet MS" panose="020B060302020202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266700" algn="l"/>
                <a:tab pos="808038" algn="l"/>
                <a:tab pos="1169988" algn="l"/>
                <a:tab pos="1435100" algn="l"/>
              </a:tabLst>
              <a:defRPr/>
            </a:pPr>
            <a:r>
              <a:rPr kumimoji="0" lang="en-US" alt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-	Lectures about the spiritual styles</a:t>
            </a:r>
            <a:endParaRPr lang="en-US" altLang="nb-NO" sz="2000" dirty="0">
              <a:solidFill>
                <a:srgbClr val="FFFFFF"/>
              </a:solidFill>
              <a:latin typeface="Trebuchet MS" panose="020B060302020202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266700" algn="l"/>
                <a:tab pos="808038" algn="l"/>
                <a:tab pos="1169988" algn="l"/>
                <a:tab pos="1435100" algn="l"/>
              </a:tabLst>
              <a:defRPr/>
            </a:pPr>
            <a:r>
              <a:rPr lang="en-US" altLang="nb-NO" sz="2000" dirty="0">
                <a:solidFill>
                  <a:srgbClr val="FFFFFF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-	Course manual (based on The 3 C. of Y. Sp.)</a:t>
            </a:r>
          </a:p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266700" algn="l"/>
                <a:tab pos="808038" algn="l"/>
                <a:tab pos="1169988" algn="l"/>
                <a:tab pos="1435100" algn="l"/>
              </a:tabLst>
              <a:defRPr/>
            </a:pPr>
            <a:r>
              <a:rPr kumimoji="0" lang="en-US" alt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-	The Spiritual Style Test </a:t>
            </a:r>
          </a:p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266700" algn="l"/>
                <a:tab pos="808038" algn="l"/>
                <a:tab pos="1169988" algn="l"/>
                <a:tab pos="1435100" algn="l"/>
              </a:tabLst>
              <a:defRPr/>
            </a:pPr>
            <a:r>
              <a:rPr kumimoji="0" lang="en-US" alt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-	Small groups (5 people in each)</a:t>
            </a:r>
          </a:p>
          <a:p>
            <a:pPr marL="266700" marR="0" lvl="0" indent="-26670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>
                <a:tab pos="266700" algn="l"/>
                <a:tab pos="808038" algn="l"/>
                <a:tab pos="1169988" algn="l"/>
                <a:tab pos="1435100" algn="l"/>
              </a:tabLst>
              <a:defRPr/>
            </a:pPr>
            <a:r>
              <a:rPr kumimoji="0" lang="en-US" alt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-	</a:t>
            </a:r>
            <a:r>
              <a:rPr lang="en-US" altLang="nb-NO" sz="2000" dirty="0">
                <a:solidFill>
                  <a:srgbClr val="FFFFFF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S</a:t>
            </a:r>
            <a:r>
              <a:rPr kumimoji="0" lang="en-US" alt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haring of faith history and test result        (30 min. each)</a:t>
            </a:r>
          </a:p>
          <a:p>
            <a:pPr marR="0" lvl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46088" algn="l"/>
                <a:tab pos="808038" algn="l"/>
                <a:tab pos="1169988" algn="l"/>
                <a:tab pos="1435100" algn="l"/>
              </a:tabLst>
              <a:defRPr/>
            </a:pPr>
            <a:r>
              <a:rPr kumimoji="0" lang="nb-NO" alt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	</a:t>
            </a:r>
            <a:endParaRPr kumimoji="0" lang="nb-NO" altLang="nb-NO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altLang="nb-NO" sz="2700" b="0" i="0" u="none" strike="noStrike" kern="1200" cap="none" spc="0" normalizeH="0" baseline="0" noProof="0" dirty="0">
              <a:ln>
                <a:noFill/>
              </a:ln>
              <a:solidFill>
                <a:srgbClr val="2D2D8A">
                  <a:lumMod val="20000"/>
                  <a:lumOff val="80000"/>
                </a:srgbClr>
              </a:solidFill>
              <a:effectLst/>
              <a:uLnTx/>
              <a:uFillTx/>
              <a:latin typeface="Trebuchet MS" panose="020B060302020202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altLang="nb-NO" sz="2700" b="0" i="0" u="none" strike="noStrike" kern="1200" cap="none" spc="0" normalizeH="0" baseline="0" noProof="0" dirty="0">
              <a:ln>
                <a:noFill/>
              </a:ln>
              <a:solidFill>
                <a:srgbClr val="2D2D8A">
                  <a:lumMod val="20000"/>
                  <a:lumOff val="80000"/>
                </a:srgbClr>
              </a:solidFill>
              <a:effectLst/>
              <a:uLnTx/>
              <a:uFillTx/>
              <a:latin typeface="Trebuchet MS" panose="020B060302020202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1625D942-8395-4F38-83DD-8F309D20C933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4272" y="4732153"/>
            <a:ext cx="1656184" cy="1001901"/>
          </a:xfrm>
          <a:prstGeom prst="rect">
            <a:avLst/>
          </a:prstGeom>
          <a:solidFill>
            <a:srgbClr val="FFFFFF">
              <a:shade val="85000"/>
            </a:srgbClr>
          </a:solidFill>
          <a:ln w="63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Bilde 11" descr="Et bilde som inneholder vegg, innendørs, gammel&#10;&#10;Automatisk generert beskrivelse">
            <a:extLst>
              <a:ext uri="{FF2B5EF4-FFF2-40B4-BE49-F238E27FC236}">
                <a16:creationId xmlns:a16="http://schemas.microsoft.com/office/drawing/2014/main" id="{AD2895B7-078E-4FA8-8220-6DA534377023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5345" y="4365104"/>
            <a:ext cx="1085231" cy="1656184"/>
          </a:xfrm>
          <a:prstGeom prst="rect">
            <a:avLst/>
          </a:prstGeom>
          <a:solidFill>
            <a:srgbClr val="FFFFFF">
              <a:shade val="85000"/>
            </a:srgbClr>
          </a:solidFill>
          <a:ln w="63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Bilde 12" descr="Et bilde som inneholder person&#10;&#10;Automatisk generert beskrivelse">
            <a:extLst>
              <a:ext uri="{FF2B5EF4-FFF2-40B4-BE49-F238E27FC236}">
                <a16:creationId xmlns:a16="http://schemas.microsoft.com/office/drawing/2014/main" id="{2E6E1F5A-8B1A-42D0-997C-08A8D4F93F4E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4136" y="3865346"/>
            <a:ext cx="1546360" cy="1001901"/>
          </a:xfrm>
          <a:prstGeom prst="rect">
            <a:avLst/>
          </a:prstGeom>
          <a:solidFill>
            <a:srgbClr val="FFFFFF">
              <a:shade val="85000"/>
            </a:srgbClr>
          </a:solidFill>
          <a:ln w="63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Plassholder for innhold 2">
            <a:extLst>
              <a:ext uri="{FF2B5EF4-FFF2-40B4-BE49-F238E27FC236}">
                <a16:creationId xmlns:a16="http://schemas.microsoft.com/office/drawing/2014/main" id="{1DDD2B50-AB0A-759A-84CA-93C2C3F8EE8E}"/>
              </a:ext>
            </a:extLst>
          </p:cNvPr>
          <p:cNvSpPr txBox="1">
            <a:spLocks/>
          </p:cNvSpPr>
          <p:nvPr/>
        </p:nvSpPr>
        <p:spPr>
          <a:xfrm>
            <a:off x="1559496" y="1123947"/>
            <a:ext cx="10513168" cy="1129504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nb-NO" sz="6000" b="0" i="1" u="none" strike="noStrike" kern="0" cap="none" spc="0" normalizeH="0" baseline="0" noProof="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st="25400" dir="54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anose="020B0603020202020204" pitchFamily="34" charset="0"/>
                <a:ea typeface="ＭＳ Ｐゴシック" panose="020B0600070205080204" pitchFamily="34" charset="-128"/>
                <a:cs typeface="+mn-cs"/>
              </a:rPr>
              <a:t>«</a:t>
            </a:r>
            <a:r>
              <a:rPr lang="en-US" altLang="nb-NO" sz="6000" i="1" kern="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st="25400" dir="5400000" algn="tl" rotWithShape="0">
                    <a:srgbClr val="000000">
                      <a:alpha val="70000"/>
                    </a:srgbClr>
                  </a:outerShdw>
                </a:effectLst>
                <a:latin typeface="Trebuchet MS" panose="020B0603020202020204" pitchFamily="34" charset="0"/>
                <a:ea typeface="ＭＳ Ｐゴシック" panose="020B0600070205080204" pitchFamily="34" charset="-128"/>
                <a:cs typeface="+mn-cs"/>
              </a:rPr>
              <a:t>What is my spiritual style?</a:t>
            </a:r>
            <a:endParaRPr kumimoji="0" lang="en-US" altLang="nb-NO" sz="6000" b="0" i="1" u="none" strike="noStrike" kern="0" cap="none" spc="0" normalizeH="0" baseline="0" noProof="0" dirty="0">
              <a:ln w="10160">
                <a:solidFill>
                  <a:srgbClr val="DAEDEF"/>
                </a:solidFill>
                <a:prstDash val="solid"/>
              </a:ln>
              <a:solidFill>
                <a:srgbClr val="FFFFFF"/>
              </a:solidFill>
              <a:effectLst>
                <a:outerShdw blurRad="63500" dist="25400" dir="54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Trebuchet MS" panose="020B0603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" name="Plassholder for innhold 2">
            <a:extLst>
              <a:ext uri="{FF2B5EF4-FFF2-40B4-BE49-F238E27FC236}">
                <a16:creationId xmlns:a16="http://schemas.microsoft.com/office/drawing/2014/main" id="{64494E71-4310-F449-99AB-DB0A646E1F46}"/>
              </a:ext>
            </a:extLst>
          </p:cNvPr>
          <p:cNvSpPr txBox="1">
            <a:spLocks/>
          </p:cNvSpPr>
          <p:nvPr/>
        </p:nvSpPr>
        <p:spPr bwMode="auto">
          <a:xfrm>
            <a:off x="1487488" y="2204864"/>
            <a:ext cx="10369178" cy="759547"/>
          </a:xfrm>
          <a:prstGeom prst="rect">
            <a:avLst/>
          </a:prstGeom>
          <a:noFill/>
          <a:ln>
            <a:noFill/>
          </a:ln>
          <a:extLst>
            <a:ext uri="{FAA26D3D-D897-4be2-8F04-BA451C77F1D7}"/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457200" marR="0" lvl="0" indent="-457200" algn="ctr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nb-NO" sz="2600" b="0" i="0" u="none" strike="noStrike" kern="1200" cap="none" spc="0" normalizeH="0" baseline="0" noProof="0" dirty="0">
                <a:ln>
                  <a:noFill/>
                </a:ln>
                <a:solidFill>
                  <a:srgbClr val="2D2D8A">
                    <a:lumMod val="20000"/>
                    <a:lumOff val="8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cs typeface="Calibri" panose="020F0502020204030204" pitchFamily="34" charset="0"/>
              </a:rPr>
              <a:t>A </a:t>
            </a:r>
            <a:r>
              <a:rPr lang="en-US" altLang="nb-NO" sz="2600" dirty="0">
                <a:solidFill>
                  <a:srgbClr val="2D2D8A">
                    <a:lumMod val="20000"/>
                    <a:lumOff val="80000"/>
                  </a:srgbClr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course from NCD Norway regarding our different spiritual styles</a:t>
            </a:r>
            <a:endParaRPr kumimoji="0" lang="en-US" altLang="nb-NO" sz="2600" b="0" i="0" u="none" strike="noStrike" kern="1200" cap="none" spc="0" normalizeH="0" baseline="0" noProof="0" dirty="0">
              <a:ln>
                <a:noFill/>
              </a:ln>
              <a:solidFill>
                <a:srgbClr val="2D2D8A">
                  <a:lumMod val="20000"/>
                  <a:lumOff val="80000"/>
                </a:srgbClr>
              </a:solidFill>
              <a:effectLst/>
              <a:uLnTx/>
              <a:uFillTx/>
              <a:latin typeface="Trebuchet MS" panose="020B0603020202020204" pitchFamily="34" charset="0"/>
              <a:cs typeface="Calibri" panose="020F0502020204030204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nb-NO" sz="2600" b="0" i="0" u="none" strike="noStrike" kern="1200" cap="none" spc="0" normalizeH="0" baseline="0" noProof="0" dirty="0">
              <a:ln>
                <a:noFill/>
              </a:ln>
              <a:solidFill>
                <a:srgbClr val="2D2D8A">
                  <a:lumMod val="20000"/>
                  <a:lumOff val="80000"/>
                </a:srgbClr>
              </a:solidFill>
              <a:effectLst/>
              <a:uLnTx/>
              <a:uFillTx/>
              <a:latin typeface="Trebuchet MS" panose="020B060302020202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nb-NO" sz="2600" b="0" i="0" u="none" strike="noStrike" kern="1200" cap="none" spc="0" normalizeH="0" baseline="0" noProof="0" dirty="0">
              <a:ln>
                <a:noFill/>
              </a:ln>
              <a:solidFill>
                <a:srgbClr val="2D2D8A">
                  <a:lumMod val="20000"/>
                  <a:lumOff val="80000"/>
                </a:srgbClr>
              </a:solidFill>
              <a:effectLst/>
              <a:uLnTx/>
              <a:uFillTx/>
              <a:latin typeface="Trebuchet MS" panose="020B0603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DA038B95-12B9-5D5E-C704-08E318F24E7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344" y="3865347"/>
            <a:ext cx="2002018" cy="2877900"/>
          </a:xfrm>
          <a:prstGeom prst="rect">
            <a:avLst/>
          </a:prstGeom>
          <a:ln>
            <a:noFill/>
          </a:ln>
          <a:effectLst>
            <a:outerShdw blurRad="190500" dist="101600" dir="2700000" algn="tl" rotWithShape="0">
              <a:schemeClr val="tx1">
                <a:alpha val="65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626754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5107013B-6038-25E1-6845-7AC831D9A914}"/>
              </a:ext>
            </a:extLst>
          </p:cNvPr>
          <p:cNvSpPr/>
          <p:nvPr/>
        </p:nvSpPr>
        <p:spPr>
          <a:xfrm>
            <a:off x="1631504" y="931367"/>
            <a:ext cx="1030727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4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anose="020B0603020202020204" pitchFamily="34" charset="0"/>
                <a:ea typeface="ＭＳ Ｐゴシック"/>
              </a:rPr>
              <a:t>«A leader </a:t>
            </a:r>
            <a:r>
              <a:rPr kumimoji="0" lang="nb-NO" sz="4400" b="0" i="0" u="none" strike="noStrike" kern="120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anose="020B0603020202020204" pitchFamily="34" charset="0"/>
                <a:ea typeface="ＭＳ Ｐゴシック"/>
              </a:rPr>
              <a:t>who</a:t>
            </a:r>
            <a:r>
              <a:rPr kumimoji="0" lang="nb-NO" sz="44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anose="020B0603020202020204" pitchFamily="34" charset="0"/>
                <a:ea typeface="ＭＳ Ｐゴシック"/>
              </a:rPr>
              <a:t> </a:t>
            </a:r>
            <a:r>
              <a:rPr kumimoji="0" lang="nb-NO" sz="4400" b="0" i="0" u="none" strike="noStrike" kern="120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anose="020B0603020202020204" pitchFamily="34" charset="0"/>
                <a:ea typeface="ＭＳ Ｐゴシック"/>
              </a:rPr>
              <a:t>empowers</a:t>
            </a:r>
            <a:r>
              <a:rPr kumimoji="0" lang="nb-NO" sz="44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anose="020B0603020202020204" pitchFamily="34" charset="0"/>
                <a:ea typeface="ＭＳ Ｐゴシック"/>
              </a:rPr>
              <a:t> </a:t>
            </a:r>
            <a:r>
              <a:rPr kumimoji="0" lang="nb-NO" sz="4400" b="0" i="0" u="none" strike="noStrike" kern="120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anose="020B0603020202020204" pitchFamily="34" charset="0"/>
                <a:ea typeface="ＭＳ Ｐゴシック"/>
              </a:rPr>
              <a:t>new</a:t>
            </a:r>
            <a:r>
              <a:rPr kumimoji="0" lang="nb-NO" sz="44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anose="020B0603020202020204" pitchFamily="34" charset="0"/>
                <a:ea typeface="ＭＳ Ｐゴシック"/>
              </a:rPr>
              <a:t> leaders»</a:t>
            </a:r>
          </a:p>
        </p:txBody>
      </p:sp>
      <p:sp>
        <p:nvSpPr>
          <p:cNvPr id="6" name="Plassholder for innhold 2">
            <a:extLst>
              <a:ext uri="{FF2B5EF4-FFF2-40B4-BE49-F238E27FC236}">
                <a16:creationId xmlns:a16="http://schemas.microsoft.com/office/drawing/2014/main" id="{C8DEEF1F-86F6-5F27-3761-854BC8132668}"/>
              </a:ext>
            </a:extLst>
          </p:cNvPr>
          <p:cNvSpPr txBox="1">
            <a:spLocks/>
          </p:cNvSpPr>
          <p:nvPr/>
        </p:nvSpPr>
        <p:spPr bwMode="auto">
          <a:xfrm>
            <a:off x="450841" y="2531566"/>
            <a:ext cx="11017224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 pitchFamily="34" charset="0"/>
              <a:ea typeface="ＭＳ Ｐゴシック"/>
              <a:cs typeface="Calibri" panose="020F0502020204030204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 pitchFamily="34" charset="0"/>
              <a:ea typeface="ＭＳ Ｐゴシック"/>
              <a:cs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 pitchFamily="34" charset="0"/>
              <a:ea typeface="ＭＳ Ｐゴシック"/>
              <a:cs typeface="Calibri" panose="020F0502020204030204" pitchFamily="34" charset="0"/>
            </a:endParaRPr>
          </a:p>
        </p:txBody>
      </p:sp>
      <p:sp>
        <p:nvSpPr>
          <p:cNvPr id="7" name="Plassholder for innhold 2">
            <a:extLst>
              <a:ext uri="{FF2B5EF4-FFF2-40B4-BE49-F238E27FC236}">
                <a16:creationId xmlns:a16="http://schemas.microsoft.com/office/drawing/2014/main" id="{0CEF9974-26C7-B7EA-52B6-3C6122A51671}"/>
              </a:ext>
            </a:extLst>
          </p:cNvPr>
          <p:cNvSpPr txBox="1">
            <a:spLocks/>
          </p:cNvSpPr>
          <p:nvPr/>
        </p:nvSpPr>
        <p:spPr bwMode="auto">
          <a:xfrm>
            <a:off x="1376100" y="1720055"/>
            <a:ext cx="10369178" cy="759547"/>
          </a:xfrm>
          <a:prstGeom prst="rect">
            <a:avLst/>
          </a:prstGeom>
          <a:noFill/>
          <a:ln>
            <a:noFill/>
          </a:ln>
          <a:extLst>
            <a:ext uri="{FAA26D3D-D897-4be2-8F04-BA451C77F1D7}"/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457200" marR="0" lvl="0" indent="-457200" algn="ctr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b-NO" altLang="nb-NO" sz="2600" b="0" i="0" u="none" strike="noStrike" kern="1200" cap="none" spc="0" normalizeH="0" baseline="0" noProof="0" dirty="0">
                <a:ln>
                  <a:noFill/>
                </a:ln>
                <a:solidFill>
                  <a:srgbClr val="00EAAD"/>
                </a:solidFill>
                <a:effectLst/>
                <a:uLnTx/>
                <a:uFillTx/>
                <a:latin typeface="Trebuchet MS" panose="020B060302020202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An online </a:t>
            </a:r>
            <a:r>
              <a:rPr lang="nb-NO" altLang="nb-NO" sz="2600" dirty="0" err="1">
                <a:solidFill>
                  <a:srgbClr val="00EAAD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course</a:t>
            </a:r>
            <a:r>
              <a:rPr lang="nb-NO" altLang="nb-NO" sz="2600" dirty="0">
                <a:solidFill>
                  <a:srgbClr val="00EAAD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 from NCD Norway in </a:t>
            </a:r>
            <a:r>
              <a:rPr lang="nb-NO" altLang="nb-NO" sz="2600" dirty="0" err="1">
                <a:solidFill>
                  <a:srgbClr val="00EAAD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Empowering</a:t>
            </a:r>
            <a:r>
              <a:rPr lang="nb-NO" altLang="nb-NO" sz="2600" dirty="0">
                <a:solidFill>
                  <a:srgbClr val="00EAAD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 </a:t>
            </a:r>
            <a:r>
              <a:rPr lang="nb-NO" altLang="nb-NO" sz="2600" dirty="0" err="1">
                <a:solidFill>
                  <a:srgbClr val="00EAAD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Leadership</a:t>
            </a:r>
            <a:endParaRPr kumimoji="0" lang="nb-NO" altLang="nb-NO" sz="2600" b="0" i="0" u="none" strike="noStrike" kern="1200" cap="none" spc="0" normalizeH="0" baseline="0" noProof="0" dirty="0">
              <a:ln>
                <a:noFill/>
              </a:ln>
              <a:solidFill>
                <a:srgbClr val="00EAAD"/>
              </a:solidFill>
              <a:effectLst/>
              <a:uLnTx/>
              <a:uFillTx/>
              <a:latin typeface="Trebuchet MS" panose="020B060302020202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altLang="nb-NO" sz="2600" b="0" i="0" u="none" strike="noStrike" kern="1200" cap="none" spc="0" normalizeH="0" baseline="0" noProof="0" dirty="0">
              <a:ln>
                <a:noFill/>
              </a:ln>
              <a:solidFill>
                <a:srgbClr val="00EAAD"/>
              </a:solidFill>
              <a:effectLst/>
              <a:uLnTx/>
              <a:uFillTx/>
              <a:latin typeface="Trebuchet MS" panose="020B060302020202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altLang="nb-NO" sz="2600" b="0" i="0" u="none" strike="noStrike" kern="1200" cap="none" spc="0" normalizeH="0" baseline="0" noProof="0" dirty="0">
              <a:ln>
                <a:noFill/>
              </a:ln>
              <a:solidFill>
                <a:srgbClr val="00EAAD"/>
              </a:solidFill>
              <a:effectLst/>
              <a:uLnTx/>
              <a:uFillTx/>
              <a:latin typeface="Trebuchet MS" panose="020B060302020202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pic>
        <p:nvPicPr>
          <p:cNvPr id="8" name="Bilde 7" descr="Et bilde som inneholder person, utendørs, tre, gutt&#10;&#10;Automatisk generert beskrivelse">
            <a:extLst>
              <a:ext uri="{FF2B5EF4-FFF2-40B4-BE49-F238E27FC236}">
                <a16:creationId xmlns:a16="http://schemas.microsoft.com/office/drawing/2014/main" id="{218E8DF0-E798-49E1-E0A2-F9B903932FE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7928" y="2683827"/>
            <a:ext cx="5925427" cy="3678154"/>
          </a:xfrm>
          <a:prstGeom prst="ellipse">
            <a:avLst/>
          </a:prstGeom>
          <a:ln w="63500" cap="rnd">
            <a:noFill/>
          </a:ln>
          <a:effectLst>
            <a:outerShdw blurRad="228600" algn="t" rotWithShape="0">
              <a:prstClr val="black">
                <a:alpha val="7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81631257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F9D3E8F2-FE30-AD7D-FC16-57CAAAA70C3B}"/>
              </a:ext>
            </a:extLst>
          </p:cNvPr>
          <p:cNvSpPr/>
          <p:nvPr/>
        </p:nvSpPr>
        <p:spPr>
          <a:xfrm>
            <a:off x="1631504" y="931367"/>
            <a:ext cx="1030727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4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anose="020B0603020202020204" pitchFamily="34" charset="0"/>
                <a:ea typeface="ＭＳ Ｐゴシック"/>
              </a:rPr>
              <a:t>«A leader </a:t>
            </a:r>
            <a:r>
              <a:rPr kumimoji="0" lang="nb-NO" sz="4400" b="0" i="0" u="none" strike="noStrike" kern="120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anose="020B0603020202020204" pitchFamily="34" charset="0"/>
                <a:ea typeface="ＭＳ Ｐゴシック"/>
              </a:rPr>
              <a:t>who</a:t>
            </a:r>
            <a:r>
              <a:rPr kumimoji="0" lang="nb-NO" sz="44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anose="020B0603020202020204" pitchFamily="34" charset="0"/>
                <a:ea typeface="ＭＳ Ｐゴシック"/>
              </a:rPr>
              <a:t> </a:t>
            </a:r>
            <a:r>
              <a:rPr kumimoji="0" lang="nb-NO" sz="4400" b="0" i="0" u="none" strike="noStrike" kern="120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anose="020B0603020202020204" pitchFamily="34" charset="0"/>
                <a:ea typeface="ＭＳ Ｐゴシック"/>
              </a:rPr>
              <a:t>empowers</a:t>
            </a:r>
            <a:r>
              <a:rPr kumimoji="0" lang="nb-NO" sz="44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anose="020B0603020202020204" pitchFamily="34" charset="0"/>
                <a:ea typeface="ＭＳ Ｐゴシック"/>
              </a:rPr>
              <a:t> </a:t>
            </a:r>
            <a:r>
              <a:rPr kumimoji="0" lang="nb-NO" sz="4400" b="0" i="0" u="none" strike="noStrike" kern="120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anose="020B0603020202020204" pitchFamily="34" charset="0"/>
                <a:ea typeface="ＭＳ Ｐゴシック"/>
              </a:rPr>
              <a:t>new</a:t>
            </a:r>
            <a:r>
              <a:rPr kumimoji="0" lang="nb-NO" sz="44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anose="020B0603020202020204" pitchFamily="34" charset="0"/>
                <a:ea typeface="ＭＳ Ｐゴシック"/>
              </a:rPr>
              <a:t> leaders»</a:t>
            </a:r>
          </a:p>
        </p:txBody>
      </p:sp>
      <p:sp>
        <p:nvSpPr>
          <p:cNvPr id="5" name="Plassholder for innhold 2">
            <a:extLst>
              <a:ext uri="{FF2B5EF4-FFF2-40B4-BE49-F238E27FC236}">
                <a16:creationId xmlns:a16="http://schemas.microsoft.com/office/drawing/2014/main" id="{3AF73896-3028-DA5C-46CA-F106A0175F04}"/>
              </a:ext>
            </a:extLst>
          </p:cNvPr>
          <p:cNvSpPr txBox="1">
            <a:spLocks/>
          </p:cNvSpPr>
          <p:nvPr/>
        </p:nvSpPr>
        <p:spPr bwMode="auto">
          <a:xfrm>
            <a:off x="450841" y="2531566"/>
            <a:ext cx="11017224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 pitchFamily="34" charset="0"/>
              <a:ea typeface="ＭＳ Ｐゴシック"/>
              <a:cs typeface="Calibri" panose="020F0502020204030204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 pitchFamily="34" charset="0"/>
              <a:ea typeface="ＭＳ Ｐゴシック"/>
              <a:cs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 pitchFamily="34" charset="0"/>
              <a:ea typeface="ＭＳ Ｐゴシック"/>
              <a:cs typeface="Calibri" panose="020F0502020204030204" pitchFamily="34" charset="0"/>
            </a:endParaRPr>
          </a:p>
        </p:txBody>
      </p:sp>
      <p:sp>
        <p:nvSpPr>
          <p:cNvPr id="6" name="Plassholder for innhold 2">
            <a:extLst>
              <a:ext uri="{FF2B5EF4-FFF2-40B4-BE49-F238E27FC236}">
                <a16:creationId xmlns:a16="http://schemas.microsoft.com/office/drawing/2014/main" id="{1CB0F819-153F-6772-FA76-EB58BC044236}"/>
              </a:ext>
            </a:extLst>
          </p:cNvPr>
          <p:cNvSpPr txBox="1">
            <a:spLocks/>
          </p:cNvSpPr>
          <p:nvPr/>
        </p:nvSpPr>
        <p:spPr bwMode="auto">
          <a:xfrm>
            <a:off x="1376100" y="1720055"/>
            <a:ext cx="10369178" cy="759547"/>
          </a:xfrm>
          <a:prstGeom prst="rect">
            <a:avLst/>
          </a:prstGeom>
          <a:noFill/>
          <a:ln>
            <a:noFill/>
          </a:ln>
          <a:extLst>
            <a:ext uri="{FAA26D3D-D897-4be2-8F04-BA451C77F1D7}"/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457200" marR="0" lvl="0" indent="-457200" algn="ctr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b-NO" altLang="nb-NO" sz="2600" b="0" i="0" u="none" strike="noStrike" kern="1200" cap="none" spc="0" normalizeH="0" baseline="0" noProof="0" dirty="0">
                <a:ln>
                  <a:noFill/>
                </a:ln>
                <a:solidFill>
                  <a:srgbClr val="00EAAD"/>
                </a:solidFill>
                <a:effectLst/>
                <a:uLnTx/>
                <a:uFillTx/>
                <a:latin typeface="Trebuchet MS" panose="020B060302020202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An online </a:t>
            </a:r>
            <a:r>
              <a:rPr kumimoji="0" lang="nb-NO" altLang="nb-NO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EAAD"/>
                </a:solidFill>
                <a:effectLst/>
                <a:uLnTx/>
                <a:uFillTx/>
                <a:latin typeface="Trebuchet MS" panose="020B060302020202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course</a:t>
            </a:r>
            <a:r>
              <a:rPr kumimoji="0" lang="nb-NO" altLang="nb-NO" sz="2600" b="0" i="0" u="none" strike="noStrike" kern="1200" cap="none" spc="0" normalizeH="0" baseline="0" noProof="0" dirty="0">
                <a:ln>
                  <a:noFill/>
                </a:ln>
                <a:solidFill>
                  <a:srgbClr val="00EAAD"/>
                </a:solidFill>
                <a:effectLst/>
                <a:uLnTx/>
                <a:uFillTx/>
                <a:latin typeface="Trebuchet MS" panose="020B060302020202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from NCD Norway in </a:t>
            </a:r>
            <a:r>
              <a:rPr kumimoji="0" lang="nb-NO" altLang="nb-NO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EAAD"/>
                </a:solidFill>
                <a:effectLst/>
                <a:uLnTx/>
                <a:uFillTx/>
                <a:latin typeface="Trebuchet MS" panose="020B060302020202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Empowering</a:t>
            </a:r>
            <a:r>
              <a:rPr kumimoji="0" lang="nb-NO" altLang="nb-NO" sz="2600" b="0" i="0" u="none" strike="noStrike" kern="1200" cap="none" spc="0" normalizeH="0" baseline="0" noProof="0" dirty="0">
                <a:ln>
                  <a:noFill/>
                </a:ln>
                <a:solidFill>
                  <a:srgbClr val="00EAAD"/>
                </a:solidFill>
                <a:effectLst/>
                <a:uLnTx/>
                <a:uFillTx/>
                <a:latin typeface="Trebuchet MS" panose="020B060302020202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</a:t>
            </a:r>
            <a:r>
              <a:rPr kumimoji="0" lang="nb-NO" altLang="nb-NO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EAAD"/>
                </a:solidFill>
                <a:effectLst/>
                <a:uLnTx/>
                <a:uFillTx/>
                <a:latin typeface="Trebuchet MS" panose="020B060302020202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Leadership</a:t>
            </a:r>
            <a:endParaRPr kumimoji="0" lang="nb-NO" altLang="nb-NO" sz="2600" b="0" i="0" u="none" strike="noStrike" kern="1200" cap="none" spc="0" normalizeH="0" baseline="0" noProof="0" dirty="0">
              <a:ln>
                <a:noFill/>
              </a:ln>
              <a:solidFill>
                <a:srgbClr val="00EAAD"/>
              </a:solidFill>
              <a:effectLst/>
              <a:uLnTx/>
              <a:uFillTx/>
              <a:latin typeface="Trebuchet MS" panose="020B060302020202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altLang="nb-NO" sz="2600" b="0" i="0" u="none" strike="noStrike" kern="1200" cap="none" spc="0" normalizeH="0" baseline="0" noProof="0" dirty="0">
              <a:ln>
                <a:noFill/>
              </a:ln>
              <a:solidFill>
                <a:srgbClr val="00EAAD"/>
              </a:solidFill>
              <a:effectLst/>
              <a:uLnTx/>
              <a:uFillTx/>
              <a:latin typeface="Trebuchet MS" panose="020B060302020202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altLang="nb-NO" sz="2600" b="0" i="0" u="none" strike="noStrike" kern="1200" cap="none" spc="0" normalizeH="0" baseline="0" noProof="0" dirty="0">
              <a:ln>
                <a:noFill/>
              </a:ln>
              <a:solidFill>
                <a:srgbClr val="00EAAD"/>
              </a:solidFill>
              <a:effectLst/>
              <a:uLnTx/>
              <a:uFillTx/>
              <a:latin typeface="Trebuchet MS" panose="020B060302020202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pic>
        <p:nvPicPr>
          <p:cNvPr id="7" name="Bilde 6" descr="Et bilde som inneholder person, utendørs, tre, gutt&#10;&#10;Automatisk generert beskrivelse">
            <a:extLst>
              <a:ext uri="{FF2B5EF4-FFF2-40B4-BE49-F238E27FC236}">
                <a16:creationId xmlns:a16="http://schemas.microsoft.com/office/drawing/2014/main" id="{247CB745-7B3F-2ABE-D081-E370FCE124F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217" y="3491610"/>
            <a:ext cx="4887280" cy="3033734"/>
          </a:xfrm>
          <a:prstGeom prst="ellipse">
            <a:avLst/>
          </a:prstGeom>
          <a:ln w="63500" cap="rnd">
            <a:noFill/>
          </a:ln>
          <a:effectLst>
            <a:outerShdw blurRad="228600" algn="t" rotWithShape="0">
              <a:prstClr val="black">
                <a:alpha val="7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DE78FAB3-6FB8-69D1-1C81-3F5C761F0F1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63623">
            <a:off x="3071102" y="3415064"/>
            <a:ext cx="2811699" cy="19139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0ABFAF25-ED21-98E7-A5A6-F70AE175FF1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8475" y="3832697"/>
            <a:ext cx="2811545" cy="19723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D9712978-40F5-8D53-59BE-F16149FFE8EE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343310">
            <a:off x="2458207" y="4283748"/>
            <a:ext cx="2827716" cy="18975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Bilde 10" descr="Et bilde som inneholder tekst, grønn, skilt&#10;&#10;Automatisk generert beskrivelse">
            <a:extLst>
              <a:ext uri="{FF2B5EF4-FFF2-40B4-BE49-F238E27FC236}">
                <a16:creationId xmlns:a16="http://schemas.microsoft.com/office/drawing/2014/main" id="{1374B342-4EA5-F8D1-78C7-518C825AA17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3094" y="5368252"/>
            <a:ext cx="826592" cy="827773"/>
          </a:xfrm>
          <a:prstGeom prst="rect">
            <a:avLst/>
          </a:prstGeom>
        </p:spPr>
      </p:pic>
      <p:pic>
        <p:nvPicPr>
          <p:cNvPr id="12" name="Picture 4" descr="Cover_Leadership.jpg">
            <a:extLst>
              <a:ext uri="{FF2B5EF4-FFF2-40B4-BE49-F238E27FC236}">
                <a16:creationId xmlns:a16="http://schemas.microsoft.com/office/drawing/2014/main" id="{9EE0A88E-F403-57B6-7965-13B4E789041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23869" y="2913632"/>
            <a:ext cx="2093672" cy="29630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Bilde 12" descr="Et bilde som inneholder skjermbilde, frukt&#10;&#10;Automatisk generert beskrivelse">
            <a:extLst>
              <a:ext uri="{FF2B5EF4-FFF2-40B4-BE49-F238E27FC236}">
                <a16:creationId xmlns:a16="http://schemas.microsoft.com/office/drawing/2014/main" id="{CA3E82B4-8285-D326-2155-C6536174092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0197" y="3893547"/>
            <a:ext cx="1889958" cy="2674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031888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AD8F97D9-A4A4-A67B-8766-01348545A8BD}"/>
              </a:ext>
            </a:extLst>
          </p:cNvPr>
          <p:cNvSpPr/>
          <p:nvPr/>
        </p:nvSpPr>
        <p:spPr>
          <a:xfrm>
            <a:off x="1631504" y="931367"/>
            <a:ext cx="1030727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4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anose="020B0603020202020204" pitchFamily="34" charset="0"/>
                <a:ea typeface="ＭＳ Ｐゴシック"/>
              </a:rPr>
              <a:t>«A leader </a:t>
            </a:r>
            <a:r>
              <a:rPr kumimoji="0" lang="nb-NO" sz="4400" b="0" i="0" u="none" strike="noStrike" kern="120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anose="020B0603020202020204" pitchFamily="34" charset="0"/>
                <a:ea typeface="ＭＳ Ｐゴシック"/>
              </a:rPr>
              <a:t>who</a:t>
            </a:r>
            <a:r>
              <a:rPr kumimoji="0" lang="nb-NO" sz="44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anose="020B0603020202020204" pitchFamily="34" charset="0"/>
                <a:ea typeface="ＭＳ Ｐゴシック"/>
              </a:rPr>
              <a:t> </a:t>
            </a:r>
            <a:r>
              <a:rPr kumimoji="0" lang="nb-NO" sz="4400" b="0" i="0" u="none" strike="noStrike" kern="120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anose="020B0603020202020204" pitchFamily="34" charset="0"/>
                <a:ea typeface="ＭＳ Ｐゴシック"/>
              </a:rPr>
              <a:t>empowers</a:t>
            </a:r>
            <a:r>
              <a:rPr kumimoji="0" lang="nb-NO" sz="44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anose="020B0603020202020204" pitchFamily="34" charset="0"/>
                <a:ea typeface="ＭＳ Ｐゴシック"/>
              </a:rPr>
              <a:t> </a:t>
            </a:r>
            <a:r>
              <a:rPr kumimoji="0" lang="nb-NO" sz="4400" b="0" i="0" u="none" strike="noStrike" kern="120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anose="020B0603020202020204" pitchFamily="34" charset="0"/>
                <a:ea typeface="ＭＳ Ｐゴシック"/>
              </a:rPr>
              <a:t>new</a:t>
            </a:r>
            <a:r>
              <a:rPr kumimoji="0" lang="nb-NO" sz="44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anose="020B0603020202020204" pitchFamily="34" charset="0"/>
                <a:ea typeface="ＭＳ Ｐゴシック"/>
              </a:rPr>
              <a:t> leaders»</a:t>
            </a:r>
          </a:p>
        </p:txBody>
      </p:sp>
      <p:sp>
        <p:nvSpPr>
          <p:cNvPr id="5" name="Plassholder for innhold 2">
            <a:extLst>
              <a:ext uri="{FF2B5EF4-FFF2-40B4-BE49-F238E27FC236}">
                <a16:creationId xmlns:a16="http://schemas.microsoft.com/office/drawing/2014/main" id="{E84AA91D-350A-09DA-77AC-C0D0371C6BE2}"/>
              </a:ext>
            </a:extLst>
          </p:cNvPr>
          <p:cNvSpPr txBox="1">
            <a:spLocks/>
          </p:cNvSpPr>
          <p:nvPr/>
        </p:nvSpPr>
        <p:spPr bwMode="auto">
          <a:xfrm>
            <a:off x="1376100" y="1720055"/>
            <a:ext cx="10369178" cy="759547"/>
          </a:xfrm>
          <a:prstGeom prst="rect">
            <a:avLst/>
          </a:prstGeom>
          <a:noFill/>
          <a:ln>
            <a:noFill/>
          </a:ln>
          <a:extLst>
            <a:ext uri="{FAA26D3D-D897-4be2-8F04-BA451C77F1D7}"/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457200" marR="0" lvl="0" indent="-457200" algn="ctr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b-NO" altLang="nb-NO" sz="2600" b="0" i="0" u="none" strike="noStrike" kern="1200" cap="none" spc="0" normalizeH="0" baseline="0" noProof="0" dirty="0">
                <a:ln>
                  <a:noFill/>
                </a:ln>
                <a:solidFill>
                  <a:srgbClr val="00EAAD"/>
                </a:solidFill>
                <a:effectLst/>
                <a:uLnTx/>
                <a:uFillTx/>
                <a:latin typeface="Trebuchet MS" panose="020B060302020202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An online </a:t>
            </a:r>
            <a:r>
              <a:rPr kumimoji="0" lang="nb-NO" altLang="nb-NO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EAAD"/>
                </a:solidFill>
                <a:effectLst/>
                <a:uLnTx/>
                <a:uFillTx/>
                <a:latin typeface="Trebuchet MS" panose="020B060302020202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course</a:t>
            </a:r>
            <a:r>
              <a:rPr kumimoji="0" lang="nb-NO" altLang="nb-NO" sz="2600" b="0" i="0" u="none" strike="noStrike" kern="1200" cap="none" spc="0" normalizeH="0" baseline="0" noProof="0" dirty="0">
                <a:ln>
                  <a:noFill/>
                </a:ln>
                <a:solidFill>
                  <a:srgbClr val="00EAAD"/>
                </a:solidFill>
                <a:effectLst/>
                <a:uLnTx/>
                <a:uFillTx/>
                <a:latin typeface="Trebuchet MS" panose="020B060302020202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from NCD Norway in </a:t>
            </a:r>
            <a:r>
              <a:rPr kumimoji="0" lang="nb-NO" altLang="nb-NO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EAAD"/>
                </a:solidFill>
                <a:effectLst/>
                <a:uLnTx/>
                <a:uFillTx/>
                <a:latin typeface="Trebuchet MS" panose="020B060302020202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Empowering</a:t>
            </a:r>
            <a:r>
              <a:rPr kumimoji="0" lang="nb-NO" altLang="nb-NO" sz="2600" b="0" i="0" u="none" strike="noStrike" kern="1200" cap="none" spc="0" normalizeH="0" baseline="0" noProof="0" dirty="0">
                <a:ln>
                  <a:noFill/>
                </a:ln>
                <a:solidFill>
                  <a:srgbClr val="00EAAD"/>
                </a:solidFill>
                <a:effectLst/>
                <a:uLnTx/>
                <a:uFillTx/>
                <a:latin typeface="Trebuchet MS" panose="020B060302020202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</a:t>
            </a:r>
            <a:r>
              <a:rPr kumimoji="0" lang="nb-NO" altLang="nb-NO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EAAD"/>
                </a:solidFill>
                <a:effectLst/>
                <a:uLnTx/>
                <a:uFillTx/>
                <a:latin typeface="Trebuchet MS" panose="020B060302020202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Leadership</a:t>
            </a:r>
            <a:endParaRPr kumimoji="0" lang="nb-NO" altLang="nb-NO" sz="2600" b="0" i="0" u="none" strike="noStrike" kern="1200" cap="none" spc="0" normalizeH="0" baseline="0" noProof="0" dirty="0">
              <a:ln>
                <a:noFill/>
              </a:ln>
              <a:solidFill>
                <a:srgbClr val="00EAAD"/>
              </a:solidFill>
              <a:effectLst/>
              <a:uLnTx/>
              <a:uFillTx/>
              <a:latin typeface="Trebuchet MS" panose="020B060302020202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altLang="nb-NO" sz="2600" b="0" i="0" u="none" strike="noStrike" kern="1200" cap="none" spc="0" normalizeH="0" baseline="0" noProof="0" dirty="0">
              <a:ln>
                <a:noFill/>
              </a:ln>
              <a:solidFill>
                <a:srgbClr val="00EAAD"/>
              </a:solidFill>
              <a:effectLst/>
              <a:uLnTx/>
              <a:uFillTx/>
              <a:latin typeface="Trebuchet MS" panose="020B060302020202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altLang="nb-NO" sz="2600" b="0" i="0" u="none" strike="noStrike" kern="1200" cap="none" spc="0" normalizeH="0" baseline="0" noProof="0" dirty="0">
              <a:ln>
                <a:noFill/>
              </a:ln>
              <a:solidFill>
                <a:srgbClr val="00EAAD"/>
              </a:solidFill>
              <a:effectLst/>
              <a:uLnTx/>
              <a:uFillTx/>
              <a:latin typeface="Trebuchet MS" panose="020B060302020202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pic>
        <p:nvPicPr>
          <p:cNvPr id="6" name="Bilde 5" descr="Et bilde som inneholder person, utendørs, tre, gutt&#10;&#10;Automatisk generert beskrivelse">
            <a:extLst>
              <a:ext uri="{FF2B5EF4-FFF2-40B4-BE49-F238E27FC236}">
                <a16:creationId xmlns:a16="http://schemas.microsoft.com/office/drawing/2014/main" id="{BE54C5A0-992D-42FE-3E4F-A7DBB5D02A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217" y="3491610"/>
            <a:ext cx="4887280" cy="3033734"/>
          </a:xfrm>
          <a:prstGeom prst="ellipse">
            <a:avLst/>
          </a:prstGeom>
          <a:ln w="63500" cap="rnd">
            <a:noFill/>
          </a:ln>
          <a:effectLst>
            <a:outerShdw blurRad="228600" algn="t" rotWithShape="0">
              <a:prstClr val="black">
                <a:alpha val="7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Plassholder for innhold 2">
            <a:extLst>
              <a:ext uri="{FF2B5EF4-FFF2-40B4-BE49-F238E27FC236}">
                <a16:creationId xmlns:a16="http://schemas.microsoft.com/office/drawing/2014/main" id="{7BBA33F4-F89F-5B4B-90B5-30BFFF0BF341}"/>
              </a:ext>
            </a:extLst>
          </p:cNvPr>
          <p:cNvSpPr txBox="1">
            <a:spLocks/>
          </p:cNvSpPr>
          <p:nvPr/>
        </p:nvSpPr>
        <p:spPr bwMode="auto">
          <a:xfrm>
            <a:off x="885944" y="2626620"/>
            <a:ext cx="6048673" cy="4149194"/>
          </a:xfrm>
          <a:prstGeom prst="rect">
            <a:avLst/>
          </a:prstGeom>
          <a:noFill/>
          <a:ln>
            <a:noFill/>
          </a:ln>
          <a:extLst>
            <a:ext uri="{FAA26D3D-D897-4be2-8F04-BA451C77F1D7}"/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nb-NO" sz="3200" b="0" i="1" u="none" strike="noStrike" kern="1200" cap="none" spc="0" normalizeH="0" baseline="0" noProof="0" dirty="0">
                <a:ln>
                  <a:noFill/>
                </a:ln>
                <a:solidFill>
                  <a:srgbClr val="004C00"/>
                </a:solidFill>
                <a:effectLst/>
                <a:uLnTx/>
                <a:uFillTx/>
                <a:latin typeface="Trebuchet MS" panose="020B060302020202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Online course over 6 weeks</a:t>
            </a:r>
            <a:endParaRPr kumimoji="0" lang="en-US" altLang="nb-NO" sz="2800" b="0" i="1" u="none" strike="noStrike" kern="1200" cap="none" spc="0" normalizeH="0" baseline="0" noProof="0" dirty="0">
              <a:ln>
                <a:noFill/>
              </a:ln>
              <a:solidFill>
                <a:srgbClr val="004C00"/>
              </a:solidFill>
              <a:effectLst/>
              <a:uLnTx/>
              <a:uFillTx/>
              <a:latin typeface="Trebuchet MS" panose="020B060302020202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266700" algn="l"/>
                <a:tab pos="808038" algn="l"/>
                <a:tab pos="1169988" algn="l"/>
                <a:tab pos="1435100" algn="l"/>
              </a:tabLst>
              <a:defRPr/>
            </a:pPr>
            <a:r>
              <a:rPr kumimoji="0" lang="en-US" alt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004C00"/>
                </a:solidFill>
                <a:effectLst/>
                <a:uLnTx/>
                <a:uFillTx/>
                <a:latin typeface="Trebuchet MS" panose="020B060302020202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-	Video lectures (10 min. each week)</a:t>
            </a:r>
            <a:endParaRPr lang="en-US" altLang="nb-NO" sz="2000" dirty="0">
              <a:solidFill>
                <a:srgbClr val="004C00"/>
              </a:solidFill>
              <a:latin typeface="Trebuchet MS" panose="020B060302020202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266700" algn="l"/>
                <a:tab pos="808038" algn="l"/>
                <a:tab pos="1169988" algn="l"/>
                <a:tab pos="1435100" algn="l"/>
              </a:tabLst>
              <a:defRPr/>
            </a:pPr>
            <a:r>
              <a:rPr lang="en-US" altLang="nb-NO" sz="2000" dirty="0">
                <a:solidFill>
                  <a:srgbClr val="004C00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-	Online learning platform (reflection forums etc.) </a:t>
            </a:r>
          </a:p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266700" algn="l"/>
                <a:tab pos="808038" algn="l"/>
                <a:tab pos="1169988" algn="l"/>
                <a:tab pos="1435100" algn="l"/>
              </a:tabLst>
              <a:defRPr/>
            </a:pPr>
            <a:r>
              <a:rPr kumimoji="0" lang="en-US" alt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004C00"/>
                </a:solidFill>
                <a:effectLst/>
                <a:uLnTx/>
                <a:uFillTx/>
                <a:latin typeface="Trebuchet MS" panose="020B060302020202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-	Online group sessions (1 hour each week)</a:t>
            </a:r>
          </a:p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266700" algn="l"/>
                <a:tab pos="808038" algn="l"/>
                <a:tab pos="1169988" algn="l"/>
                <a:tab pos="1435100" algn="l"/>
              </a:tabLst>
              <a:defRPr/>
            </a:pPr>
            <a:r>
              <a:rPr kumimoji="0" lang="en-US" alt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004C00"/>
                </a:solidFill>
                <a:effectLst/>
                <a:uLnTx/>
                <a:uFillTx/>
                <a:latin typeface="Trebuchet MS" panose="020B060302020202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-	The 3 Colors of Leadership (selected pages) </a:t>
            </a:r>
          </a:p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266700" algn="l"/>
                <a:tab pos="808038" algn="l"/>
                <a:tab pos="1169988" algn="l"/>
                <a:tab pos="1435100" algn="l"/>
              </a:tabLst>
              <a:defRPr/>
            </a:pPr>
            <a:r>
              <a:rPr lang="en-US" altLang="nb-NO" sz="2000" dirty="0">
                <a:solidFill>
                  <a:srgbClr val="004C00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-	</a:t>
            </a:r>
            <a:r>
              <a:rPr kumimoji="0" lang="en-US" alt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004C00"/>
                </a:solidFill>
                <a:effectLst/>
                <a:uLnTx/>
                <a:uFillTx/>
                <a:latin typeface="Trebuchet MS" panose="020B060302020202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The Empowerment Test (e-test)</a:t>
            </a:r>
          </a:p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266700" algn="l"/>
                <a:tab pos="808038" algn="l"/>
                <a:tab pos="1169988" algn="l"/>
                <a:tab pos="1435100" algn="l"/>
              </a:tabLst>
              <a:defRPr/>
            </a:pPr>
            <a:r>
              <a:rPr kumimoji="0" lang="en-US" altLang="nb-NO" sz="2000" b="1" i="0" strike="noStrike" kern="1200" cap="none" spc="0" normalizeH="0" baseline="0" noProof="0" dirty="0">
                <a:ln>
                  <a:noFill/>
                </a:ln>
                <a:solidFill>
                  <a:srgbClr val="004C00"/>
                </a:solidFill>
                <a:effectLst/>
                <a:uLnTx/>
                <a:uFillTx/>
                <a:latin typeface="Trebuchet MS" panose="020B060302020202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Voluntary mentoring for 6 months </a:t>
            </a:r>
          </a:p>
          <a:p>
            <a:pPr marL="268288" marR="0" lvl="0" indent="-268288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266700" algn="l"/>
                <a:tab pos="808038" algn="l"/>
                <a:tab pos="1169988" algn="l"/>
                <a:tab pos="1435100" algn="l"/>
              </a:tabLst>
              <a:defRPr/>
            </a:pPr>
            <a:r>
              <a:rPr kumimoji="0" lang="en-US" alt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004C00"/>
                </a:solidFill>
                <a:effectLst/>
                <a:uLnTx/>
                <a:uFillTx/>
                <a:latin typeface="Trebuchet MS" panose="020B060302020202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-	6 individual Spiritual Change Talk sessions      </a:t>
            </a:r>
            <a:r>
              <a:rPr kumimoji="0" lang="en-US" altLang="nb-NO" sz="2000" b="0" i="0" u="none" strike="noStrike" kern="1200" cap="none" spc="0" normalizeH="0" baseline="0" dirty="0">
                <a:ln>
                  <a:noFill/>
                </a:ln>
                <a:solidFill>
                  <a:srgbClr val="004C00"/>
                </a:solidFill>
                <a:effectLst/>
                <a:uLnTx/>
                <a:uFillTx/>
                <a:latin typeface="Trebuchet MS" panose="020B060302020202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(six one-hour sessions over six months)</a:t>
            </a:r>
            <a:r>
              <a:rPr kumimoji="0" lang="en-US" altLang="nb-NO" sz="2000" b="0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	</a:t>
            </a:r>
            <a:endParaRPr kumimoji="0" lang="en-US" altLang="nb-NO" sz="24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altLang="nb-NO" sz="2700" b="0" i="0" u="none" strike="noStrike" kern="1200" cap="none" spc="0" normalizeH="0" baseline="0" noProof="0" dirty="0">
              <a:ln>
                <a:noFill/>
              </a:ln>
              <a:solidFill>
                <a:srgbClr val="2D2D8A">
                  <a:lumMod val="20000"/>
                  <a:lumOff val="80000"/>
                </a:srgbClr>
              </a:solidFill>
              <a:effectLst/>
              <a:uLnTx/>
              <a:uFillTx/>
              <a:latin typeface="Trebuchet MS" panose="020B060302020202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altLang="nb-NO" sz="2700" b="0" i="0" u="none" strike="noStrike" kern="1200" cap="none" spc="0" normalizeH="0" baseline="0" noProof="0" dirty="0">
              <a:ln>
                <a:noFill/>
              </a:ln>
              <a:solidFill>
                <a:srgbClr val="2D2D8A">
                  <a:lumMod val="20000"/>
                  <a:lumOff val="80000"/>
                </a:srgbClr>
              </a:solidFill>
              <a:effectLst/>
              <a:uLnTx/>
              <a:uFillTx/>
              <a:latin typeface="Trebuchet MS" panose="020B060302020202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55501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  <a:ea typeface="ＭＳ Ｐゴシック" pitchFamily="-65" charset="-128"/>
            <a:cs typeface="ＭＳ Ｐゴシック" pitchFamily="-65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  <a:ea typeface="ＭＳ Ｐゴシック" pitchFamily="-65" charset="-128"/>
            <a:cs typeface="ＭＳ Ｐゴシック" pitchFamily="-65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  <a:ea typeface="ＭＳ Ｐゴシック" pitchFamily="-65" charset="-128"/>
            <a:cs typeface="ＭＳ Ｐゴシック" pitchFamily="-65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  <a:ea typeface="ＭＳ Ｐゴシック" pitchFamily="-65" charset="-128"/>
            <a:cs typeface="ＭＳ Ｐゴシック" pitchFamily="-65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Standard utforming">
  <a:themeElements>
    <a:clrScheme name="Standard utformin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 utforming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 utformi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utformin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utformin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utformin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utformin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utformin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 utformin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 utformin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 utformin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 utformin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 utformin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 utformin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  <a:ea typeface="ＭＳ Ｐゴシック" pitchFamily="-65" charset="-128"/>
            <a:cs typeface="ＭＳ Ｐゴシック" pitchFamily="-65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  <a:ea typeface="ＭＳ Ｐゴシック" pitchFamily="-65" charset="-128"/>
            <a:cs typeface="ＭＳ Ｐゴシック" pitchFamily="-65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Standard utforming">
  <a:themeElements>
    <a:clrScheme name="Standard utformin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 utforming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 utformi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utformin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utformin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utformin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utformin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utformin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 utformin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 utformin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 utformin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 utformin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 utformin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 utformin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 2004:Templates:Presentations:Designs:Blends</Template>
  <TotalTime>1546</TotalTime>
  <Words>1285</Words>
  <Application>Microsoft Office PowerPoint</Application>
  <PresentationFormat>Widescreen</PresentationFormat>
  <Paragraphs>177</Paragraphs>
  <Slides>22</Slides>
  <Notes>16</Notes>
  <HiddenSlides>1</HiddenSlides>
  <MMClips>0</MMClips>
  <ScaleCrop>false</ScaleCrop>
  <HeadingPairs>
    <vt:vector size="6" baseType="variant">
      <vt:variant>
        <vt:lpstr>Brukte skrifter</vt:lpstr>
      </vt:variant>
      <vt:variant>
        <vt:i4>7</vt:i4>
      </vt:variant>
      <vt:variant>
        <vt:lpstr>Tema</vt:lpstr>
      </vt:variant>
      <vt:variant>
        <vt:i4>5</vt:i4>
      </vt:variant>
      <vt:variant>
        <vt:lpstr>Lysbildetitler</vt:lpstr>
      </vt:variant>
      <vt:variant>
        <vt:i4>22</vt:i4>
      </vt:variant>
    </vt:vector>
  </HeadingPairs>
  <TitlesOfParts>
    <vt:vector size="34" baseType="lpstr">
      <vt:lpstr>Abadi</vt:lpstr>
      <vt:lpstr>Arial</vt:lpstr>
      <vt:lpstr>Calibri</vt:lpstr>
      <vt:lpstr>Georgia</vt:lpstr>
      <vt:lpstr>Maiandra GD</vt:lpstr>
      <vt:lpstr>Roboto</vt:lpstr>
      <vt:lpstr>Trebuchet MS</vt:lpstr>
      <vt:lpstr>Blank Presentation</vt:lpstr>
      <vt:lpstr>1_Blank Presentation</vt:lpstr>
      <vt:lpstr>2_Standard utforming</vt:lpstr>
      <vt:lpstr>2_Blank Presentation</vt:lpstr>
      <vt:lpstr>3_Standard utforming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>Journey to Life Limited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Adam Johnstone</dc:creator>
  <cp:lastModifiedBy>Kjetil Sigerseth</cp:lastModifiedBy>
  <cp:revision>396</cp:revision>
  <dcterms:created xsi:type="dcterms:W3CDTF">2010-02-09T03:14:36Z</dcterms:created>
  <dcterms:modified xsi:type="dcterms:W3CDTF">2023-03-29T17:06:54Z</dcterms:modified>
</cp:coreProperties>
</file>