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pc="-29" sz="3000">
                <a:latin typeface="Graphik Medium"/>
                <a:ea typeface="Graphik Medium"/>
                <a:cs typeface="Graphik Medium"/>
                <a:sym typeface="Graphik Medium"/>
              </a:defRPr>
            </a:lvl1pPr>
          </a:lstStyle>
          <a:p>
            <a:pPr/>
            <a:r>
              <a:t>Author and Date</a:t>
            </a:r>
          </a:p>
        </p:txBody>
      </p:sp>
      <p:sp>
        <p:nvSpPr>
          <p:cNvPr id="12" name="Presentation Title"/>
          <p:cNvSpPr txBox="1"/>
          <p:nvPr>
            <p:ph type="title" hasCustomPrompt="1"/>
          </p:nvPr>
        </p:nvSpPr>
        <p:spPr>
          <a:xfrm>
            <a:off x="1219200" y="3543300"/>
            <a:ext cx="21945600" cy="4267200"/>
          </a:xfrm>
          <a:prstGeom prst="rect">
            <a:avLst/>
          </a:prstGeom>
        </p:spPr>
        <p:txBody>
          <a:bodyPr anchor="b"/>
          <a:lstStyle>
            <a:lvl1pPr>
              <a:defRPr spc="-128" sz="12800"/>
            </a:lvl1pPr>
          </a:lstStyle>
          <a:p>
            <a:pPr/>
            <a:r>
              <a:t>Presentation Title</a:t>
            </a:r>
          </a:p>
        </p:txBody>
      </p:sp>
      <p:sp>
        <p:nvSpPr>
          <p:cNvPr id="13" name="Body Level One…"/>
          <p:cNvSpPr txBox="1"/>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pc="-59" sz="6000">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Fact information</a:t>
            </a:r>
          </a:p>
        </p:txBody>
      </p:sp>
      <p:sp>
        <p:nvSpPr>
          <p:cNvPr id="107" name="Body Level One…"/>
          <p:cNvSpPr txBox="1"/>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Attribution</a:t>
            </a:r>
          </a:p>
        </p:txBody>
      </p:sp>
      <p:sp>
        <p:nvSpPr>
          <p:cNvPr id="116" name="Body Level One…"/>
          <p:cNvSpPr txBox="1"/>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Sea against sky at sunset 2"/>
          <p:cNvSpPr/>
          <p:nvPr>
            <p:ph type="pic" sz="quarter" idx="21"/>
          </p:nvPr>
        </p:nvSpPr>
        <p:spPr>
          <a:xfrm>
            <a:off x="15744825" y="5581752"/>
            <a:ext cx="7365408" cy="8280401"/>
          </a:xfrm>
          <a:prstGeom prst="rect">
            <a:avLst/>
          </a:prstGeom>
        </p:spPr>
        <p:txBody>
          <a:bodyPr lIns="91439" tIns="45719" rIns="91439" bIns="45719">
            <a:noAutofit/>
          </a:bodyPr>
          <a:lstStyle/>
          <a:p>
            <a:pPr/>
          </a:p>
        </p:txBody>
      </p:sp>
      <p:sp>
        <p:nvSpPr>
          <p:cNvPr id="125" name="Sea against sky at sunset 1"/>
          <p:cNvSpPr/>
          <p:nvPr>
            <p:ph type="pic" sz="quarter" idx="22"/>
          </p:nvPr>
        </p:nvSpPr>
        <p:spPr>
          <a:xfrm>
            <a:off x="15363825" y="1270000"/>
            <a:ext cx="8115300" cy="5409006"/>
          </a:xfrm>
          <a:prstGeom prst="rect">
            <a:avLst/>
          </a:prstGeom>
        </p:spPr>
        <p:txBody>
          <a:bodyPr lIns="91439" tIns="45719" rIns="91439" bIns="45719">
            <a:noAutofit/>
          </a:bodyPr>
          <a:lstStyle/>
          <a:p>
            <a:pPr/>
          </a:p>
        </p:txBody>
      </p:sp>
      <p:sp>
        <p:nvSpPr>
          <p:cNvPr id="126" name="Beach and sea at sunset"/>
          <p:cNvSpPr/>
          <p:nvPr>
            <p:ph type="pic" idx="23"/>
          </p:nvPr>
        </p:nvSpPr>
        <p:spPr>
          <a:xfrm>
            <a:off x="-63500" y="1270000"/>
            <a:ext cx="16764000" cy="11176000"/>
          </a:xfrm>
          <a:prstGeom prst="rect">
            <a:avLst/>
          </a:prstGeom>
        </p:spPr>
        <p:txBody>
          <a:bodyPr lIns="91439" tIns="45719" rIns="91439" bIns="45719">
            <a:noAutofit/>
          </a:bodyPr>
          <a:lstStyle/>
          <a:p>
            <a:pPr/>
          </a:p>
        </p:txBody>
      </p:sp>
      <p:sp>
        <p:nvSpPr>
          <p:cNvPr id="12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each and sea at sunset"/>
          <p:cNvSpPr/>
          <p:nvPr>
            <p:ph type="pic" idx="21"/>
          </p:nvPr>
        </p:nvSpPr>
        <p:spPr>
          <a:xfrm>
            <a:off x="1270000" y="-423334"/>
            <a:ext cx="21844000" cy="14562668"/>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Beach and sea at sunset"/>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19200" y="3543300"/>
            <a:ext cx="21945600" cy="4267200"/>
          </a:xfrm>
          <a:prstGeom prst="rect">
            <a:avLst/>
          </a:prstGeom>
        </p:spPr>
        <p:txBody>
          <a:bodyPr anchor="b"/>
          <a:lstStyle>
            <a:lvl1pPr>
              <a:defRPr spc="-128" sz="12800">
                <a:solidFill>
                  <a:srgbClr val="FFFFFF"/>
                </a:solidFill>
              </a:defRPr>
            </a:lvl1pPr>
          </a:lstStyle>
          <a:p>
            <a:pPr/>
            <a:r>
              <a:t>Presentation Title</a:t>
            </a:r>
          </a:p>
        </p:txBody>
      </p:sp>
      <p:sp>
        <p:nvSpPr>
          <p:cNvPr id="23" name="Body Level One…"/>
          <p:cNvSpPr txBox="1"/>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pc="-29" sz="3000">
                <a:solidFill>
                  <a:srgbClr val="FFFFFF"/>
                </a:solidFill>
                <a:latin typeface="Graphik Medium"/>
                <a:ea typeface="Graphik Medium"/>
                <a:cs typeface="Graphik Medium"/>
                <a:sym typeface="Graphik Medium"/>
              </a:defRPr>
            </a:lvl1pPr>
          </a:lstStyle>
          <a:p>
            <a:pPr/>
            <a:r>
              <a:t>Author and Date</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15495" y="4585102"/>
            <a:ext cx="9757338" cy="2540001"/>
          </a:xfrm>
          <a:prstGeom prst="rect">
            <a:avLst/>
          </a:prstGeom>
        </p:spPr>
        <p:txBody>
          <a:bodyPr anchor="b"/>
          <a:lstStyle/>
          <a:p>
            <a:pPr/>
            <a:r>
              <a:t>Slide Title</a:t>
            </a:r>
          </a:p>
        </p:txBody>
      </p:sp>
      <p:sp>
        <p:nvSpPr>
          <p:cNvPr id="33" name="Sea against sky at sunset"/>
          <p:cNvSpPr/>
          <p:nvPr>
            <p:ph type="pic" idx="21"/>
          </p:nvPr>
        </p:nvSpPr>
        <p:spPr>
          <a:xfrm>
            <a:off x="9283700" y="1270000"/>
            <a:ext cx="16751300" cy="11176000"/>
          </a:xfrm>
          <a:prstGeom prst="rect">
            <a:avLst/>
          </a:prstGeom>
        </p:spPr>
        <p:txBody>
          <a:bodyPr lIns="91439" tIns="45719" rIns="91439" bIns="45719">
            <a:noAutofit/>
          </a:bodyPr>
          <a:lstStyle/>
          <a:p>
            <a:pPr/>
          </a:p>
        </p:txBody>
      </p:sp>
      <p:sp>
        <p:nvSpPr>
          <p:cNvPr id="34" name="Body Level One…"/>
          <p:cNvSpPr txBox="1"/>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4"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19200" y="4013200"/>
            <a:ext cx="21945600" cy="8487148"/>
          </a:xfrm>
          <a:prstGeom prst="rect">
            <a:avLst/>
          </a:prstGeom>
        </p:spPr>
        <p:txBody>
          <a:bodyPr numCol="2" spcCol="2558384"/>
          <a:lstStyle/>
          <a:p>
            <a:pPr/>
            <a:r>
              <a:t>Slide bullet text</a:t>
            </a:r>
          </a:p>
          <a:p>
            <a:pPr lvl="1"/>
            <a:r>
              <a:t/>
            </a:r>
          </a:p>
          <a:p>
            <a:pPr lvl="2"/>
            <a:r>
              <a:t/>
            </a:r>
          </a:p>
          <a:p>
            <a:pPr lvl="3"/>
            <a:r>
              <a:t/>
            </a:r>
          </a:p>
          <a:p>
            <a:pPr lvl="4"/>
            <a:r>
              <a:t/>
            </a:r>
          </a:p>
        </p:txBody>
      </p:sp>
      <p:sp>
        <p:nvSpPr>
          <p:cNvPr id="53"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19200" y="774700"/>
            <a:ext cx="9753600" cy="1600200"/>
          </a:xfrm>
          <a:prstGeom prst="rect">
            <a:avLst/>
          </a:prstGeom>
        </p:spPr>
        <p:txBody>
          <a:bodyPr/>
          <a:lstStyle/>
          <a:p>
            <a:pPr/>
            <a:r>
              <a:t>Slide Title</a:t>
            </a:r>
          </a:p>
        </p:txBody>
      </p:sp>
      <p:sp>
        <p:nvSpPr>
          <p:cNvPr id="61" name="Sea against sky at sunset"/>
          <p:cNvSpPr/>
          <p:nvPr>
            <p:ph type="pic" idx="21"/>
          </p:nvPr>
        </p:nvSpPr>
        <p:spPr>
          <a:xfrm>
            <a:off x="12192644" y="718588"/>
            <a:ext cx="10972801" cy="12329624"/>
          </a:xfrm>
          <a:prstGeom prst="rect">
            <a:avLst/>
          </a:prstGeom>
        </p:spPr>
        <p:txBody>
          <a:bodyPr lIns="91439" tIns="45719" rIns="91439" bIns="45719">
            <a:noAutofit/>
          </a:bodyPr>
          <a:lstStyle/>
          <a:p>
            <a:pPr/>
          </a:p>
        </p:txBody>
      </p:sp>
      <p:sp>
        <p:nvSpPr>
          <p:cNvPr id="62" name="Slide Subtitle"/>
          <p:cNvSpPr txBox="1"/>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63" name="Body Level One…"/>
          <p:cNvSpPr txBox="1"/>
          <p:nvPr>
            <p:ph type="body" sz="half" idx="1" hasCustomPrompt="1"/>
          </p:nvPr>
        </p:nvSpPr>
        <p:spPr>
          <a:xfrm>
            <a:off x="1219200" y="4023221"/>
            <a:ext cx="9757569" cy="8384679"/>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xfrm>
            <a:off x="1200403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19200" y="3242270"/>
            <a:ext cx="21945600" cy="6604001"/>
          </a:xfrm>
          <a:prstGeom prst="rect">
            <a:avLst/>
          </a:prstGeom>
        </p:spPr>
        <p:txBody>
          <a:bodyPr anchor="ctr"/>
          <a:lstStyle>
            <a:lvl1pPr>
              <a:defRPr spc="0" sz="12800"/>
            </a:lvl1pPr>
          </a:lstStyle>
          <a:p>
            <a:pPr/>
            <a:r>
              <a:t>Section Title</a:t>
            </a:r>
          </a:p>
        </p:txBody>
      </p:sp>
      <p:sp>
        <p:nvSpPr>
          <p:cNvPr id="7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8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prstGeom prst="rect">
            <a:avLst/>
          </a:prstGeom>
        </p:spPr>
        <p:txBody>
          <a:bodyPr/>
          <a:lstStyle/>
          <a:p>
            <a:pPr/>
            <a:r>
              <a:t>Agenda Title</a:t>
            </a:r>
          </a:p>
        </p:txBody>
      </p:sp>
      <p:sp>
        <p:nvSpPr>
          <p:cNvPr id="89" name="Body Level One…"/>
          <p:cNvSpPr txBox="1"/>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pc="-136" sz="6800">
                <a:latin typeface="Canela Deck Regular"/>
                <a:ea typeface="Canela Deck Regular"/>
                <a:cs typeface="Canela Deck Regular"/>
                <a:sym typeface="Canela Deck Regular"/>
              </a:defRPr>
            </a:lvl1pPr>
            <a:lvl2pPr marL="0" indent="457200" defTabSz="825500">
              <a:lnSpc>
                <a:spcPct val="100000"/>
              </a:lnSpc>
              <a:buSzTx/>
              <a:buNone/>
              <a:defRPr spc="-136" sz="6800">
                <a:latin typeface="Canela Deck Regular"/>
                <a:ea typeface="Canela Deck Regular"/>
                <a:cs typeface="Canela Deck Regular"/>
                <a:sym typeface="Canela Deck Regular"/>
              </a:defRPr>
            </a:lvl2pPr>
            <a:lvl3pPr marL="0" indent="914400" defTabSz="825500">
              <a:lnSpc>
                <a:spcPct val="100000"/>
              </a:lnSpc>
              <a:buSzTx/>
              <a:buNone/>
              <a:defRPr spc="-136" sz="6800">
                <a:latin typeface="Canela Deck Regular"/>
                <a:ea typeface="Canela Deck Regular"/>
                <a:cs typeface="Canela Deck Regular"/>
                <a:sym typeface="Canela Deck Regular"/>
              </a:defRPr>
            </a:lvl3pPr>
            <a:lvl4pPr marL="0" indent="1371600" defTabSz="825500">
              <a:lnSpc>
                <a:spcPct val="100000"/>
              </a:lnSpc>
              <a:buSzTx/>
              <a:buNone/>
              <a:defRPr spc="-136" sz="6800">
                <a:latin typeface="Canela Deck Regular"/>
                <a:ea typeface="Canela Deck Regular"/>
                <a:cs typeface="Canela Deck Regular"/>
                <a:sym typeface="Canela Deck Regular"/>
              </a:defRPr>
            </a:lvl4pPr>
            <a:lvl5pPr marL="0" indent="1828800" defTabSz="825500">
              <a:lnSpc>
                <a:spcPct val="100000"/>
              </a:lnSpc>
              <a:buSzTx/>
              <a:buNone/>
              <a:defRPr spc="-136" sz="6800">
                <a:latin typeface="Canela Deck Regular"/>
                <a:ea typeface="Canela Deck Regular"/>
                <a:cs typeface="Canela Deck Regular"/>
                <a:sym typeface="Canela Deck Regular"/>
              </a:defRPr>
            </a:lvl5pPr>
          </a:lstStyle>
          <a:p>
            <a:pPr/>
            <a:r>
              <a:t>Agenda Topics</a:t>
            </a:r>
          </a:p>
          <a:p>
            <a:pPr lvl="1"/>
            <a:r>
              <a:t/>
            </a:r>
          </a:p>
          <a:p>
            <a:pPr lvl="2"/>
            <a:r>
              <a:t/>
            </a:r>
          </a:p>
          <a:p>
            <a:pPr lvl="3"/>
            <a:r>
              <a:t/>
            </a:r>
          </a:p>
          <a:p>
            <a:pPr lvl="4"/>
            <a:r>
              <a:t/>
            </a:r>
          </a:p>
        </p:txBody>
      </p:sp>
      <p:sp>
        <p:nvSpPr>
          <p:cNvPr id="90" name="Agenda Subtitle"/>
          <p:cNvSpPr txBox="1"/>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Agenda Subtitle</a:t>
            </a:r>
          </a:p>
        </p:txBody>
      </p:sp>
      <p:sp>
        <p:nvSpPr>
          <p:cNvPr id="9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 Id="rId3" Type="http://schemas.openxmlformats.org/officeDocument/2006/relationships/image" Target="../media/image1.jpeg"/><Relationship Id="rId4"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 Id="rId3" Type="http://schemas.openxmlformats.org/officeDocument/2006/relationships/image" Target="../media/image1.jpeg"/><Relationship Id="rId4"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1.jpeg"/><Relationship Id="rId4"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Relationship Id="rId3" Type="http://schemas.openxmlformats.org/officeDocument/2006/relationships/image" Target="../media/image1.jpeg"/><Relationship Id="rId4"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tif"/><Relationship Id="rId3" Type="http://schemas.openxmlformats.org/officeDocument/2006/relationships/image" Target="../media/image1.jpeg"/><Relationship Id="rId4"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tif"/><Relationship Id="rId3" Type="http://schemas.openxmlformats.org/officeDocument/2006/relationships/image" Target="../media/image1.jpeg"/><Relationship Id="rId4"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1.jpeg"/><Relationship Id="rId4"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 Id="rId3" Type="http://schemas.openxmlformats.org/officeDocument/2006/relationships/image" Target="../media/image1.jpeg"/><Relationship Id="rId4"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1.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NCD Update"/>
          <p:cNvSpPr txBox="1"/>
          <p:nvPr>
            <p:ph type="title"/>
          </p:nvPr>
        </p:nvSpPr>
        <p:spPr>
          <a:prstGeom prst="rect">
            <a:avLst/>
          </a:prstGeom>
        </p:spPr>
        <p:txBody>
          <a:bodyPr/>
          <a:lstStyle/>
          <a:p>
            <a:pPr/>
            <a:r>
              <a:t>NCD Update</a:t>
            </a:r>
          </a:p>
        </p:txBody>
      </p:sp>
      <p:sp>
        <p:nvSpPr>
          <p:cNvPr id="152" name="NCD Church Survey uptake has been increasing at 14% per month for 15 months.…"/>
          <p:cNvSpPr txBox="1"/>
          <p:nvPr>
            <p:ph type="body" sz="half" idx="1"/>
          </p:nvPr>
        </p:nvSpPr>
        <p:spPr>
          <a:xfrm>
            <a:off x="1217711" y="4631826"/>
            <a:ext cx="21948578" cy="4452348"/>
          </a:xfrm>
          <a:prstGeom prst="rect">
            <a:avLst/>
          </a:prstGeom>
        </p:spPr>
        <p:txBody>
          <a:bodyPr anchor="ctr"/>
          <a:lstStyle/>
          <a:p>
            <a:pPr marL="965200" indent="-965200">
              <a:buClr>
                <a:srgbClr val="000000"/>
              </a:buClr>
              <a:buSzPct val="100000"/>
              <a:buAutoNum type="arabicPeriod" startAt="1"/>
            </a:pPr>
            <a:r>
              <a:t>NCD Church Survey uptake has been increasing at 14% per month for 15 months.</a:t>
            </a:r>
          </a:p>
          <a:p>
            <a:pPr marL="965200" indent="-965200">
              <a:buClr>
                <a:srgbClr val="000000"/>
              </a:buClr>
              <a:buSzPct val="100000"/>
              <a:buAutoNum type="arabicPeriod" startAt="1"/>
            </a:pPr>
            <a:r>
              <a:t>We have begun collecting NCD good news stories from around the world to share.</a:t>
            </a:r>
          </a:p>
          <a:p>
            <a:pPr marL="965200" indent="-965200">
              <a:buClr>
                <a:srgbClr val="000000"/>
              </a:buClr>
              <a:buSzPct val="100000"/>
              <a:buAutoNum type="arabicPeriod" startAt="1"/>
            </a:pPr>
            <a:r>
              <a:t>The Inspiration process and the 4-week NCD Inspiration Coach Training is underway to help churches go deeper with Inspiring Worship Service.</a:t>
            </a:r>
          </a:p>
        </p:txBody>
      </p:sp>
      <p:sp>
        <p:nvSpPr>
          <p:cNvPr id="153" name="Why my hope is increasing post-Cov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Why my hope is increasing post-Covid</a:t>
            </a:r>
          </a:p>
        </p:txBody>
      </p:sp>
      <p:pic>
        <p:nvPicPr>
          <p:cNvPr id="154" name="Trinity-Logo-large.jpg" descr="Trinity-Logo-large.jpg"/>
          <p:cNvPicPr>
            <a:picLocks noChangeAspect="1"/>
          </p:cNvPicPr>
          <p:nvPr/>
        </p:nvPicPr>
        <p:blipFill>
          <a:blip r:embed="rId2">
            <a:extLst/>
          </a:blip>
          <a:stretch>
            <a:fillRect/>
          </a:stretch>
        </p:blipFill>
        <p:spPr>
          <a:xfrm>
            <a:off x="11353124" y="11460405"/>
            <a:ext cx="1677752" cy="167775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52">
                                            <p:bg/>
                                          </p:spTgt>
                                        </p:tgtEl>
                                        <p:attrNameLst>
                                          <p:attrName>style.visibility</p:attrName>
                                        </p:attrNameLst>
                                      </p:cBhvr>
                                      <p:to>
                                        <p:strVal val="visible"/>
                                      </p:to>
                                    </p:set>
                                    <p:anim calcmode="lin" valueType="num">
                                      <p:cBhvr>
                                        <p:cTn id="7" dur="1000" fill="hold"/>
                                        <p:tgtEl>
                                          <p:spTgt spid="152">
                                            <p:bg/>
                                          </p:spTgt>
                                        </p:tgtEl>
                                        <p:attrNameLst>
                                          <p:attrName>ppt_x</p:attrName>
                                        </p:attrNameLst>
                                      </p:cBhvr>
                                      <p:tavLst>
                                        <p:tav tm="0">
                                          <p:val>
                                            <p:strVal val="1+#ppt_w/2"/>
                                          </p:val>
                                        </p:tav>
                                        <p:tav tm="100000">
                                          <p:val>
                                            <p:strVal val="#ppt_x"/>
                                          </p:val>
                                        </p:tav>
                                      </p:tavLst>
                                    </p:anim>
                                    <p:anim calcmode="lin" valueType="num">
                                      <p:cBhvr>
                                        <p:cTn id="8" dur="1000" fill="hold"/>
                                        <p:tgtEl>
                                          <p:spTgt spid="152">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152">
                                            <p:txEl>
                                              <p:pRg st="0" end="0"/>
                                            </p:txEl>
                                          </p:spTgt>
                                        </p:tgtEl>
                                        <p:attrNameLst>
                                          <p:attrName>style.visibility</p:attrName>
                                        </p:attrNameLst>
                                      </p:cBhvr>
                                      <p:to>
                                        <p:strVal val="visible"/>
                                      </p:to>
                                    </p:set>
                                    <p:anim calcmode="lin" valueType="num">
                                      <p:cBhvr>
                                        <p:cTn id="11" dur="1000" fill="hold"/>
                                        <p:tgtEl>
                                          <p:spTgt spid="152">
                                            <p:txEl>
                                              <p:pRg st="0" end="0"/>
                                            </p:txEl>
                                          </p:spTgt>
                                        </p:tgtEl>
                                        <p:attrNameLst>
                                          <p:attrName>ppt_x</p:attrName>
                                        </p:attrNameLst>
                                      </p:cBhvr>
                                      <p:tavLst>
                                        <p:tav tm="0">
                                          <p:val>
                                            <p:strVal val="1+#ppt_w/2"/>
                                          </p:val>
                                        </p:tav>
                                        <p:tav tm="100000">
                                          <p:val>
                                            <p:strVal val="#ppt_x"/>
                                          </p:val>
                                        </p:tav>
                                      </p:tavLst>
                                    </p:anim>
                                    <p:anim calcmode="lin" valueType="num">
                                      <p:cBhvr>
                                        <p:cTn id="12" dur="1000" fill="hold"/>
                                        <p:tgtEl>
                                          <p:spTgt spid="1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 grpId="1" fill="hold">
                                  <p:stCondLst>
                                    <p:cond delay="0"/>
                                  </p:stCondLst>
                                  <p:iterate type="el" backwards="0">
                                    <p:tmAbs val="0"/>
                                  </p:iterate>
                                  <p:childTnLst>
                                    <p:set>
                                      <p:cBhvr>
                                        <p:cTn id="16" fill="hold"/>
                                        <p:tgtEl>
                                          <p:spTgt spid="152">
                                            <p:txEl>
                                              <p:pRg st="1" end="1"/>
                                            </p:txEl>
                                          </p:spTgt>
                                        </p:tgtEl>
                                        <p:attrNameLst>
                                          <p:attrName>style.visibility</p:attrName>
                                        </p:attrNameLst>
                                      </p:cBhvr>
                                      <p:to>
                                        <p:strVal val="visible"/>
                                      </p:to>
                                    </p:set>
                                    <p:anim calcmode="lin" valueType="num">
                                      <p:cBhvr>
                                        <p:cTn id="17" dur="1000" fill="hold"/>
                                        <p:tgtEl>
                                          <p:spTgt spid="152">
                                            <p:txEl>
                                              <p:pRg st="1" end="1"/>
                                            </p:txEl>
                                          </p:spTgt>
                                        </p:tgtEl>
                                        <p:attrNameLst>
                                          <p:attrName>ppt_x</p:attrName>
                                        </p:attrNameLst>
                                      </p:cBhvr>
                                      <p:tavLst>
                                        <p:tav tm="0">
                                          <p:val>
                                            <p:strVal val="1+#ppt_w/2"/>
                                          </p:val>
                                        </p:tav>
                                        <p:tav tm="100000">
                                          <p:val>
                                            <p:strVal val="#ppt_x"/>
                                          </p:val>
                                        </p:tav>
                                      </p:tavLst>
                                    </p:anim>
                                    <p:anim calcmode="lin" valueType="num">
                                      <p:cBhvr>
                                        <p:cTn id="18" dur="1000" fill="hold"/>
                                        <p:tgtEl>
                                          <p:spTgt spid="1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1" fill="hold">
                                  <p:stCondLst>
                                    <p:cond delay="0"/>
                                  </p:stCondLst>
                                  <p:iterate type="el" backwards="0">
                                    <p:tmAbs val="0"/>
                                  </p:iterate>
                                  <p:childTnLst>
                                    <p:set>
                                      <p:cBhvr>
                                        <p:cTn id="22" fill="hold"/>
                                        <p:tgtEl>
                                          <p:spTgt spid="152">
                                            <p:txEl>
                                              <p:pRg st="2" end="2"/>
                                            </p:txEl>
                                          </p:spTgt>
                                        </p:tgtEl>
                                        <p:attrNameLst>
                                          <p:attrName>style.visibility</p:attrName>
                                        </p:attrNameLst>
                                      </p:cBhvr>
                                      <p:to>
                                        <p:strVal val="visible"/>
                                      </p:to>
                                    </p:set>
                                    <p:anim calcmode="lin" valueType="num">
                                      <p:cBhvr>
                                        <p:cTn id="23" dur="1000" fill="hold"/>
                                        <p:tgtEl>
                                          <p:spTgt spid="152">
                                            <p:txEl>
                                              <p:pRg st="2" end="2"/>
                                            </p:txEl>
                                          </p:spTgt>
                                        </p:tgtEl>
                                        <p:attrNameLst>
                                          <p:attrName>ppt_x</p:attrName>
                                        </p:attrNameLst>
                                      </p:cBhvr>
                                      <p:tavLst>
                                        <p:tav tm="0">
                                          <p:val>
                                            <p:strVal val="1+#ppt_w/2"/>
                                          </p:val>
                                        </p:tav>
                                        <p:tav tm="100000">
                                          <p:val>
                                            <p:strVal val="#ppt_x"/>
                                          </p:val>
                                        </p:tav>
                                      </p:tavLst>
                                    </p:anim>
                                    <p:anim calcmode="lin" valueType="num">
                                      <p:cBhvr>
                                        <p:cTn id="24" dur="1000" fill="hold"/>
                                        <p:tgtEl>
                                          <p:spTgt spid="15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2"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Passion"/>
          <p:cNvSpPr txBox="1"/>
          <p:nvPr>
            <p:ph type="title"/>
          </p:nvPr>
        </p:nvSpPr>
        <p:spPr>
          <a:xfrm>
            <a:off x="2700207" y="774700"/>
            <a:ext cx="8272593" cy="1600200"/>
          </a:xfrm>
          <a:prstGeom prst="rect">
            <a:avLst/>
          </a:prstGeom>
        </p:spPr>
        <p:txBody>
          <a:bodyPr/>
          <a:lstStyle>
            <a:lvl1pPr algn="l" defTabSz="2267711">
              <a:defRPr spc="-78" sz="7812"/>
            </a:lvl1pPr>
          </a:lstStyle>
          <a:p>
            <a:pPr/>
            <a:r>
              <a:t>Passion</a:t>
            </a:r>
          </a:p>
        </p:txBody>
      </p:sp>
      <p:pic>
        <p:nvPicPr>
          <p:cNvPr id="218" name="Sea against sky at sunset" descr="Sea against sky at sunset"/>
          <p:cNvPicPr>
            <a:picLocks noChangeAspect="1"/>
          </p:cNvPicPr>
          <p:nvPr>
            <p:ph type="pic" idx="21"/>
          </p:nvPr>
        </p:nvPicPr>
        <p:blipFill>
          <a:blip r:embed="rId2">
            <a:extLst/>
          </a:blip>
          <a:srcRect l="18015" t="0" r="18015" b="0"/>
          <a:stretch>
            <a:fillRect/>
          </a:stretch>
        </p:blipFill>
        <p:spPr>
          <a:xfrm>
            <a:off x="12192644" y="1270000"/>
            <a:ext cx="10922001" cy="11176000"/>
          </a:xfrm>
          <a:prstGeom prst="rect">
            <a:avLst/>
          </a:prstGeom>
        </p:spPr>
      </p:pic>
      <p:sp>
        <p:nvSpPr>
          <p:cNvPr id="219" name="In every moment, your passion is either being fuelled or snuffed out, even if only to the smallest degree."/>
          <p:cNvSpPr txBox="1"/>
          <p:nvPr>
            <p:ph type="body" sz="half" idx="1"/>
          </p:nvPr>
        </p:nvSpPr>
        <p:spPr>
          <a:xfrm>
            <a:off x="738339" y="2711563"/>
            <a:ext cx="10719291" cy="8103192"/>
          </a:xfrm>
          <a:prstGeom prst="rect">
            <a:avLst/>
          </a:prstGeom>
        </p:spPr>
        <p:txBody>
          <a:bodyPr anchor="ctr"/>
          <a:lstStyle/>
          <a:p>
            <a:pPr marL="0" indent="0" algn="ctr">
              <a:buSzTx/>
              <a:buNone/>
              <a:defRPr sz="5600">
                <a:latin typeface="Helvetica"/>
                <a:ea typeface="Helvetica"/>
                <a:cs typeface="Helvetica"/>
                <a:sym typeface="Helvetica"/>
              </a:defRPr>
            </a:pPr>
            <a:r>
              <a:rPr b="1"/>
              <a:t>In every moment,</a:t>
            </a:r>
            <a:br>
              <a:rPr b="1"/>
            </a:br>
            <a:r>
              <a:t>your passion is either</a:t>
            </a:r>
            <a:br/>
            <a:r>
              <a:rPr b="1"/>
              <a:t>being fuelled</a:t>
            </a:r>
            <a:br>
              <a:rPr b="1"/>
            </a:br>
            <a:r>
              <a:t>or</a:t>
            </a:r>
            <a:br/>
            <a:r>
              <a:rPr b="1"/>
              <a:t>snuffed out,</a:t>
            </a:r>
            <a:br>
              <a:rPr b="1"/>
            </a:br>
            <a:r>
              <a:t>even if only to the smallest degree.</a:t>
            </a:r>
          </a:p>
        </p:txBody>
      </p:sp>
      <p:sp>
        <p:nvSpPr>
          <p:cNvPr id="220" name="How am I fuelling my fire?"/>
          <p:cNvSpPr txBox="1"/>
          <p:nvPr/>
        </p:nvSpPr>
        <p:spPr>
          <a:xfrm>
            <a:off x="2623753" y="10097231"/>
            <a:ext cx="6948462" cy="2924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438338">
              <a:spcBef>
                <a:spcPts val="2400"/>
              </a:spcBef>
              <a:defRPr sz="7200">
                <a:latin typeface="Ink Free"/>
                <a:ea typeface="Ink Free"/>
                <a:cs typeface="Ink Free"/>
                <a:sym typeface="Ink Free"/>
              </a:defRPr>
            </a:lvl1pPr>
          </a:lstStyle>
          <a:p>
            <a:pPr/>
            <a:r>
              <a:t>How am I fuelling my fire?</a:t>
            </a:r>
          </a:p>
        </p:txBody>
      </p:sp>
      <p:grpSp>
        <p:nvGrpSpPr>
          <p:cNvPr id="223" name="Group"/>
          <p:cNvGrpSpPr/>
          <p:nvPr/>
        </p:nvGrpSpPr>
        <p:grpSpPr>
          <a:xfrm>
            <a:off x="344951" y="445875"/>
            <a:ext cx="2380458" cy="2435623"/>
            <a:chOff x="0" y="0"/>
            <a:chExt cx="2380456" cy="2435621"/>
          </a:xfrm>
        </p:grpSpPr>
        <p:pic>
          <p:nvPicPr>
            <p:cNvPr id="221" name="Trinity-Logo-large.jpg" descr="Trinity-Logo-large.jpg"/>
            <p:cNvPicPr>
              <a:picLocks noChangeAspect="1"/>
            </p:cNvPicPr>
            <p:nvPr/>
          </p:nvPicPr>
          <p:blipFill>
            <a:blip r:embed="rId3">
              <a:extLst/>
            </a:blip>
            <a:stretch>
              <a:fillRect/>
            </a:stretch>
          </p:blipFill>
          <p:spPr>
            <a:xfrm>
              <a:off x="61474" y="89152"/>
              <a:ext cx="2257346" cy="2257346"/>
            </a:xfrm>
            <a:prstGeom prst="rect">
              <a:avLst/>
            </a:prstGeom>
            <a:ln w="12700" cap="flat">
              <a:noFill/>
              <a:miter lim="400000"/>
            </a:ln>
            <a:effectLst/>
          </p:spPr>
        </p:pic>
        <p:pic>
          <p:nvPicPr>
            <p:cNvPr id="222" name="Sea against sky at sunset" descr="Sea against sky at sunset"/>
            <p:cNvPicPr>
              <a:picLocks noChangeAspect="1"/>
            </p:cNvPicPr>
            <p:nvPr/>
          </p:nvPicPr>
          <p:blipFill>
            <a:blip r:embed="rId4">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
        <p:nvSpPr>
          <p:cNvPr id="224" name="(passionate spirituality)"/>
          <p:cNvSpPr txBox="1"/>
          <p:nvPr/>
        </p:nvSpPr>
        <p:spPr>
          <a:xfrm>
            <a:off x="2696238" y="2122748"/>
            <a:ext cx="8280531" cy="832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825500">
              <a:lnSpc>
                <a:spcPct val="100000"/>
              </a:lnSpc>
              <a:defRPr spc="-35" sz="3500">
                <a:latin typeface="Helvetica"/>
                <a:ea typeface="Helvetica"/>
                <a:cs typeface="Helvetica"/>
                <a:sym typeface="Helvetica"/>
              </a:defRPr>
            </a:lvl1pPr>
          </a:lstStyle>
          <a:p>
            <a:pPr/>
            <a:r>
              <a:t>(passionate spirituality)</a:t>
            </a:r>
          </a:p>
        </p:txBody>
      </p:sp>
    </p:spTree>
  </p:cSld>
  <p:clrMapOvr>
    <a:masterClrMapping/>
  </p:clrMapOvr>
  <mc:AlternateContent xmlns:mc="http://schemas.openxmlformats.org/markup-compatibility/2006">
    <mc:Choice xmlns:p14="http://schemas.microsoft.com/office/powerpoint/2010/main" Requires="p14">
      <p:transition spd="slow" advClick="1" p14:dur="2000">
        <p:pull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9"/>
                                        </p:tgtEl>
                                        <p:attrNameLst>
                                          <p:attrName>style.visibility</p:attrName>
                                        </p:attrNameLst>
                                      </p:cBhvr>
                                      <p:to>
                                        <p:strVal val="visible"/>
                                      </p:to>
                                    </p:set>
                                    <p:animEffect filter="fade" transition="in">
                                      <p:cBhvr>
                                        <p:cTn id="7" dur="10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20"/>
                                        </p:tgtEl>
                                        <p:attrNameLst>
                                          <p:attrName>style.visibility</p:attrName>
                                        </p:attrNameLst>
                                      </p:cBhvr>
                                      <p:to>
                                        <p:strVal val="visible"/>
                                      </p:to>
                                    </p:set>
                                    <p:anim calcmode="lin" valueType="num">
                                      <p:cBhvr>
                                        <p:cTn id="12" dur="2000" fill="hold"/>
                                        <p:tgtEl>
                                          <p:spTgt spid="220"/>
                                        </p:tgtEl>
                                        <p:attrNameLst>
                                          <p:attrName>ppt_w</p:attrName>
                                        </p:attrNameLst>
                                      </p:cBhvr>
                                      <p:tavLst>
                                        <p:tav tm="0">
                                          <p:val>
                                            <p:fltVal val="0"/>
                                          </p:val>
                                        </p:tav>
                                        <p:tav tm="100000">
                                          <p:val>
                                            <p:strVal val="#ppt_w"/>
                                          </p:val>
                                        </p:tav>
                                      </p:tavLst>
                                    </p:anim>
                                    <p:anim calcmode="lin" valueType="num">
                                      <p:cBhvr>
                                        <p:cTn id="13" dur="2000" fill="hold"/>
                                        <p:tgtEl>
                                          <p:spTgt spid="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2"/>
      <p:bldP build="whole" bldLvl="1" animBg="1" rev="0" advAuto="0" spid="219"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Effectiveness"/>
          <p:cNvSpPr txBox="1"/>
          <p:nvPr>
            <p:ph type="title"/>
          </p:nvPr>
        </p:nvSpPr>
        <p:spPr>
          <a:xfrm>
            <a:off x="2700207" y="774700"/>
            <a:ext cx="8272593" cy="1600200"/>
          </a:xfrm>
          <a:prstGeom prst="rect">
            <a:avLst/>
          </a:prstGeom>
        </p:spPr>
        <p:txBody>
          <a:bodyPr/>
          <a:lstStyle>
            <a:lvl1pPr algn="l" defTabSz="2267711">
              <a:defRPr spc="-78" sz="7812"/>
            </a:lvl1pPr>
          </a:lstStyle>
          <a:p>
            <a:pPr/>
            <a:r>
              <a:t>Effectiveness</a:t>
            </a:r>
          </a:p>
        </p:txBody>
      </p:sp>
      <p:pic>
        <p:nvPicPr>
          <p:cNvPr id="227" name="Sea against sky at sunset" descr="Sea against sky at sunset"/>
          <p:cNvPicPr>
            <a:picLocks noChangeAspect="1"/>
          </p:cNvPicPr>
          <p:nvPr>
            <p:ph type="pic" idx="21"/>
          </p:nvPr>
        </p:nvPicPr>
        <p:blipFill>
          <a:blip r:embed="rId2">
            <a:extLst/>
          </a:blip>
          <a:srcRect l="0" t="0" r="1502" b="0"/>
          <a:stretch>
            <a:fillRect/>
          </a:stretch>
        </p:blipFill>
        <p:spPr>
          <a:xfrm>
            <a:off x="12192644" y="1270000"/>
            <a:ext cx="10922001" cy="11176000"/>
          </a:xfrm>
          <a:prstGeom prst="rect">
            <a:avLst/>
          </a:prstGeom>
        </p:spPr>
      </p:pic>
      <p:sp>
        <p:nvSpPr>
          <p:cNvPr id="228" name="In every moment, the time, treasure, and talent available to you is either being used to make the world better  or misused, making it worse, even if only to the smallest degree."/>
          <p:cNvSpPr txBox="1"/>
          <p:nvPr>
            <p:ph type="body" sz="half" idx="1"/>
          </p:nvPr>
        </p:nvSpPr>
        <p:spPr>
          <a:xfrm>
            <a:off x="738339" y="2711563"/>
            <a:ext cx="10719291" cy="8103192"/>
          </a:xfrm>
          <a:prstGeom prst="rect">
            <a:avLst/>
          </a:prstGeom>
        </p:spPr>
        <p:txBody>
          <a:bodyPr anchor="ctr"/>
          <a:lstStyle/>
          <a:p>
            <a:pPr marL="0" indent="0" algn="ctr">
              <a:buSzTx/>
              <a:buNone/>
              <a:defRPr sz="5600">
                <a:latin typeface="Helvetica"/>
                <a:ea typeface="Helvetica"/>
                <a:cs typeface="Helvetica"/>
                <a:sym typeface="Helvetica"/>
              </a:defRPr>
            </a:pPr>
            <a:r>
              <a:rPr b="1"/>
              <a:t>In every moment,</a:t>
            </a:r>
            <a:br/>
            <a:r>
              <a:t>the time, treasure, and talent available to you is either</a:t>
            </a:r>
            <a:br/>
            <a:r>
              <a:rPr b="1"/>
              <a:t>being used to</a:t>
            </a:r>
            <a:br>
              <a:rPr b="1"/>
            </a:br>
            <a:r>
              <a:rPr b="1"/>
              <a:t>make the world better </a:t>
            </a:r>
            <a:br>
              <a:rPr b="1"/>
            </a:br>
            <a:r>
              <a:t>or</a:t>
            </a:r>
            <a:br/>
            <a:r>
              <a:rPr b="1"/>
              <a:t>misused, making it worse,</a:t>
            </a:r>
            <a:br>
              <a:rPr b="1"/>
            </a:br>
            <a:r>
              <a:t>even if only to the smallest degree.</a:t>
            </a:r>
          </a:p>
        </p:txBody>
      </p:sp>
      <p:sp>
        <p:nvSpPr>
          <p:cNvPr id="229" name="How well am I using all I have?"/>
          <p:cNvSpPr txBox="1"/>
          <p:nvPr/>
        </p:nvSpPr>
        <p:spPr>
          <a:xfrm>
            <a:off x="2502051" y="10097231"/>
            <a:ext cx="7191867" cy="2924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438338">
              <a:spcBef>
                <a:spcPts val="2400"/>
              </a:spcBef>
              <a:defRPr sz="7200">
                <a:latin typeface="Ink Free"/>
                <a:ea typeface="Ink Free"/>
                <a:cs typeface="Ink Free"/>
                <a:sym typeface="Ink Free"/>
              </a:defRPr>
            </a:lvl1pPr>
          </a:lstStyle>
          <a:p>
            <a:pPr/>
            <a:r>
              <a:t>How well am I using all I have?</a:t>
            </a:r>
          </a:p>
        </p:txBody>
      </p:sp>
      <p:grpSp>
        <p:nvGrpSpPr>
          <p:cNvPr id="232" name="Group"/>
          <p:cNvGrpSpPr/>
          <p:nvPr/>
        </p:nvGrpSpPr>
        <p:grpSpPr>
          <a:xfrm>
            <a:off x="344951" y="445875"/>
            <a:ext cx="2380458" cy="2435623"/>
            <a:chOff x="0" y="0"/>
            <a:chExt cx="2380456" cy="2435621"/>
          </a:xfrm>
        </p:grpSpPr>
        <p:pic>
          <p:nvPicPr>
            <p:cNvPr id="230" name="Trinity-Logo-large.jpg" descr="Trinity-Logo-large.jpg"/>
            <p:cNvPicPr>
              <a:picLocks noChangeAspect="1"/>
            </p:cNvPicPr>
            <p:nvPr/>
          </p:nvPicPr>
          <p:blipFill>
            <a:blip r:embed="rId3">
              <a:extLst/>
            </a:blip>
            <a:stretch>
              <a:fillRect/>
            </a:stretch>
          </p:blipFill>
          <p:spPr>
            <a:xfrm>
              <a:off x="61474" y="89152"/>
              <a:ext cx="2257346" cy="2257346"/>
            </a:xfrm>
            <a:prstGeom prst="rect">
              <a:avLst/>
            </a:prstGeom>
            <a:ln w="12700" cap="flat">
              <a:noFill/>
              <a:miter lim="400000"/>
            </a:ln>
            <a:effectLst/>
          </p:spPr>
        </p:pic>
        <p:pic>
          <p:nvPicPr>
            <p:cNvPr id="231" name="Sea against sky at sunset" descr="Sea against sky at sunset"/>
            <p:cNvPicPr>
              <a:picLocks noChangeAspect="1"/>
            </p:cNvPicPr>
            <p:nvPr/>
          </p:nvPicPr>
          <p:blipFill>
            <a:blip r:embed="rId4">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
        <p:nvSpPr>
          <p:cNvPr id="233" name="(effective structures)"/>
          <p:cNvSpPr txBox="1"/>
          <p:nvPr/>
        </p:nvSpPr>
        <p:spPr>
          <a:xfrm>
            <a:off x="2696238" y="2122748"/>
            <a:ext cx="8280531" cy="832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825500">
              <a:lnSpc>
                <a:spcPct val="100000"/>
              </a:lnSpc>
              <a:defRPr spc="-35" sz="3500">
                <a:latin typeface="Helvetica"/>
                <a:ea typeface="Helvetica"/>
                <a:cs typeface="Helvetica"/>
                <a:sym typeface="Helvetica"/>
              </a:defRPr>
            </a:lvl1pPr>
          </a:lstStyle>
          <a:p>
            <a:pPr/>
            <a:r>
              <a:t>(effective structures)</a:t>
            </a:r>
          </a:p>
        </p:txBody>
      </p:sp>
    </p:spTree>
  </p:cSld>
  <p:clrMapOvr>
    <a:masterClrMapping/>
  </p:clrMapOvr>
  <mc:AlternateContent xmlns:mc="http://schemas.openxmlformats.org/markup-compatibility/2006">
    <mc:Choice xmlns:p14="http://schemas.microsoft.com/office/powerpoint/2010/main" Requires="p14">
      <p:transition spd="slow" advClick="1" p14:dur="2000">
        <p:pull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8"/>
                                        </p:tgtEl>
                                        <p:attrNameLst>
                                          <p:attrName>style.visibility</p:attrName>
                                        </p:attrNameLst>
                                      </p:cBhvr>
                                      <p:to>
                                        <p:strVal val="visible"/>
                                      </p:to>
                                    </p:set>
                                    <p:animEffect filter="fade" transition="in">
                                      <p:cBhvr>
                                        <p:cTn id="7" dur="1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29"/>
                                        </p:tgtEl>
                                        <p:attrNameLst>
                                          <p:attrName>style.visibility</p:attrName>
                                        </p:attrNameLst>
                                      </p:cBhvr>
                                      <p:to>
                                        <p:strVal val="visible"/>
                                      </p:to>
                                    </p:set>
                                    <p:anim calcmode="lin" valueType="num">
                                      <p:cBhvr>
                                        <p:cTn id="12" dur="2000" fill="hold"/>
                                        <p:tgtEl>
                                          <p:spTgt spid="229"/>
                                        </p:tgtEl>
                                        <p:attrNameLst>
                                          <p:attrName>ppt_w</p:attrName>
                                        </p:attrNameLst>
                                      </p:cBhvr>
                                      <p:tavLst>
                                        <p:tav tm="0">
                                          <p:val>
                                            <p:fltVal val="0"/>
                                          </p:val>
                                        </p:tav>
                                        <p:tav tm="100000">
                                          <p:val>
                                            <p:strVal val="#ppt_w"/>
                                          </p:val>
                                        </p:tav>
                                      </p:tavLst>
                                    </p:anim>
                                    <p:anim calcmode="lin" valueType="num">
                                      <p:cBhvr>
                                        <p:cTn id="13" dur="2000" fill="hold"/>
                                        <p:tgtEl>
                                          <p:spTgt spid="2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1"/>
      <p:bldP build="whole" bldLvl="1" animBg="1" rev="0" advAuto="0" spid="229"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Inspiration"/>
          <p:cNvSpPr txBox="1"/>
          <p:nvPr>
            <p:ph type="title"/>
          </p:nvPr>
        </p:nvSpPr>
        <p:spPr>
          <a:xfrm>
            <a:off x="2700207" y="774700"/>
            <a:ext cx="8272593" cy="1600200"/>
          </a:xfrm>
          <a:prstGeom prst="rect">
            <a:avLst/>
          </a:prstGeom>
        </p:spPr>
        <p:txBody>
          <a:bodyPr/>
          <a:lstStyle>
            <a:lvl1pPr algn="l" defTabSz="2267711">
              <a:defRPr spc="-78" sz="7812"/>
            </a:lvl1pPr>
          </a:lstStyle>
          <a:p>
            <a:pPr/>
            <a:r>
              <a:t>Inspiration</a:t>
            </a:r>
          </a:p>
        </p:txBody>
      </p:sp>
      <p:pic>
        <p:nvPicPr>
          <p:cNvPr id="236" name="Sea against sky at sunset" descr="Sea against sky at sunset"/>
          <p:cNvPicPr>
            <a:picLocks noChangeAspect="1"/>
          </p:cNvPicPr>
          <p:nvPr>
            <p:ph type="pic" idx="21"/>
          </p:nvPr>
        </p:nvPicPr>
        <p:blipFill>
          <a:blip r:embed="rId2">
            <a:extLst/>
          </a:blip>
          <a:srcRect l="14319" t="0" r="14319" b="0"/>
          <a:stretch>
            <a:fillRect/>
          </a:stretch>
        </p:blipFill>
        <p:spPr>
          <a:xfrm>
            <a:off x="12192644" y="1270000"/>
            <a:ext cx="10922001" cy="11176000"/>
          </a:xfrm>
          <a:prstGeom prst="rect">
            <a:avLst/>
          </a:prstGeom>
        </p:spPr>
      </p:pic>
      <p:sp>
        <p:nvSpPr>
          <p:cNvPr id="237" name="In every moment, you are either inspiring those around you or draining life from them, even if only to the smallest degree."/>
          <p:cNvSpPr txBox="1"/>
          <p:nvPr>
            <p:ph type="body" sz="half" idx="1"/>
          </p:nvPr>
        </p:nvSpPr>
        <p:spPr>
          <a:xfrm>
            <a:off x="738339" y="2711563"/>
            <a:ext cx="10719291" cy="8103192"/>
          </a:xfrm>
          <a:prstGeom prst="rect">
            <a:avLst/>
          </a:prstGeom>
        </p:spPr>
        <p:txBody>
          <a:bodyPr anchor="ctr"/>
          <a:lstStyle/>
          <a:p>
            <a:pPr marL="0" indent="0" algn="ctr">
              <a:buSzTx/>
              <a:buNone/>
              <a:defRPr sz="5600">
                <a:latin typeface="Helvetica"/>
                <a:ea typeface="Helvetica"/>
                <a:cs typeface="Helvetica"/>
                <a:sym typeface="Helvetica"/>
              </a:defRPr>
            </a:pPr>
            <a:r>
              <a:rPr b="1"/>
              <a:t>In every moment,</a:t>
            </a:r>
            <a:br>
              <a:rPr b="1"/>
            </a:br>
            <a:r>
              <a:t>you are either</a:t>
            </a:r>
            <a:br/>
            <a:r>
              <a:rPr b="1"/>
              <a:t>inspiring those around you</a:t>
            </a:r>
            <a:br>
              <a:rPr b="1"/>
            </a:br>
            <a:r>
              <a:t>or</a:t>
            </a:r>
            <a:br/>
            <a:r>
              <a:rPr b="1"/>
              <a:t>draining life from them,</a:t>
            </a:r>
            <a:br>
              <a:rPr b="1"/>
            </a:br>
            <a:r>
              <a:t>even if only to the smallest degree.</a:t>
            </a:r>
          </a:p>
        </p:txBody>
      </p:sp>
      <p:sp>
        <p:nvSpPr>
          <p:cNvPr id="238" name="What happens when I enter the room?"/>
          <p:cNvSpPr txBox="1"/>
          <p:nvPr/>
        </p:nvSpPr>
        <p:spPr>
          <a:xfrm>
            <a:off x="1744427" y="10097231"/>
            <a:ext cx="8707115" cy="2924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438338">
              <a:spcBef>
                <a:spcPts val="2400"/>
              </a:spcBef>
              <a:defRPr sz="7200">
                <a:latin typeface="Ink Free"/>
                <a:ea typeface="Ink Free"/>
                <a:cs typeface="Ink Free"/>
                <a:sym typeface="Ink Free"/>
              </a:defRPr>
            </a:lvl1pPr>
          </a:lstStyle>
          <a:p>
            <a:pPr/>
            <a:r>
              <a:t>What happens when I enter the room?</a:t>
            </a:r>
          </a:p>
        </p:txBody>
      </p:sp>
      <p:grpSp>
        <p:nvGrpSpPr>
          <p:cNvPr id="241" name="Group"/>
          <p:cNvGrpSpPr/>
          <p:nvPr/>
        </p:nvGrpSpPr>
        <p:grpSpPr>
          <a:xfrm>
            <a:off x="344951" y="445875"/>
            <a:ext cx="2380458" cy="2435623"/>
            <a:chOff x="0" y="0"/>
            <a:chExt cx="2380456" cy="2435621"/>
          </a:xfrm>
        </p:grpSpPr>
        <p:pic>
          <p:nvPicPr>
            <p:cNvPr id="239" name="Trinity-Logo-large.jpg" descr="Trinity-Logo-large.jpg"/>
            <p:cNvPicPr>
              <a:picLocks noChangeAspect="1"/>
            </p:cNvPicPr>
            <p:nvPr/>
          </p:nvPicPr>
          <p:blipFill>
            <a:blip r:embed="rId3">
              <a:extLst/>
            </a:blip>
            <a:stretch>
              <a:fillRect/>
            </a:stretch>
          </p:blipFill>
          <p:spPr>
            <a:xfrm>
              <a:off x="61474" y="89152"/>
              <a:ext cx="2257346" cy="2257346"/>
            </a:xfrm>
            <a:prstGeom prst="rect">
              <a:avLst/>
            </a:prstGeom>
            <a:ln w="12700" cap="flat">
              <a:noFill/>
              <a:miter lim="400000"/>
            </a:ln>
            <a:effectLst/>
          </p:spPr>
        </p:pic>
        <p:pic>
          <p:nvPicPr>
            <p:cNvPr id="240" name="Sea against sky at sunset" descr="Sea against sky at sunset"/>
            <p:cNvPicPr>
              <a:picLocks noChangeAspect="1"/>
            </p:cNvPicPr>
            <p:nvPr/>
          </p:nvPicPr>
          <p:blipFill>
            <a:blip r:embed="rId4">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
        <p:nvSpPr>
          <p:cNvPr id="242" name="(inspiring worship service)"/>
          <p:cNvSpPr txBox="1"/>
          <p:nvPr/>
        </p:nvSpPr>
        <p:spPr>
          <a:xfrm>
            <a:off x="2696238" y="2122748"/>
            <a:ext cx="8280531" cy="832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825500">
              <a:lnSpc>
                <a:spcPct val="100000"/>
              </a:lnSpc>
              <a:defRPr spc="-35" sz="3500">
                <a:latin typeface="Helvetica"/>
                <a:ea typeface="Helvetica"/>
                <a:cs typeface="Helvetica"/>
                <a:sym typeface="Helvetica"/>
              </a:defRPr>
            </a:lvl1pPr>
          </a:lstStyle>
          <a:p>
            <a:pPr/>
            <a:r>
              <a:t>(inspiring worship service)</a:t>
            </a:r>
          </a:p>
        </p:txBody>
      </p:sp>
    </p:spTree>
  </p:cSld>
  <p:clrMapOvr>
    <a:masterClrMapping/>
  </p:clrMapOvr>
  <mc:AlternateContent xmlns:mc="http://schemas.openxmlformats.org/markup-compatibility/2006">
    <mc:Choice xmlns:p14="http://schemas.microsoft.com/office/powerpoint/2010/main" Requires="p14">
      <p:transition spd="slow" advClick="1" p14:dur="2000">
        <p:pull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7"/>
                                        </p:tgtEl>
                                        <p:attrNameLst>
                                          <p:attrName>style.visibility</p:attrName>
                                        </p:attrNameLst>
                                      </p:cBhvr>
                                      <p:to>
                                        <p:strVal val="visible"/>
                                      </p:to>
                                    </p:set>
                                    <p:animEffect filter="fade" transition="in">
                                      <p:cBhvr>
                                        <p:cTn id="7" dur="10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38"/>
                                        </p:tgtEl>
                                        <p:attrNameLst>
                                          <p:attrName>style.visibility</p:attrName>
                                        </p:attrNameLst>
                                      </p:cBhvr>
                                      <p:to>
                                        <p:strVal val="visible"/>
                                      </p:to>
                                    </p:set>
                                    <p:anim calcmode="lin" valueType="num">
                                      <p:cBhvr>
                                        <p:cTn id="12" dur="2000" fill="hold"/>
                                        <p:tgtEl>
                                          <p:spTgt spid="238"/>
                                        </p:tgtEl>
                                        <p:attrNameLst>
                                          <p:attrName>ppt_w</p:attrName>
                                        </p:attrNameLst>
                                      </p:cBhvr>
                                      <p:tavLst>
                                        <p:tav tm="0">
                                          <p:val>
                                            <p:fltVal val="0"/>
                                          </p:val>
                                        </p:tav>
                                        <p:tav tm="100000">
                                          <p:val>
                                            <p:strVal val="#ppt_w"/>
                                          </p:val>
                                        </p:tav>
                                      </p:tavLst>
                                    </p:anim>
                                    <p:anim calcmode="lin" valueType="num">
                                      <p:cBhvr>
                                        <p:cTn id="13" dur="2000" fill="hold"/>
                                        <p:tgtEl>
                                          <p:spTgt spid="2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2"/>
      <p:bldP build="whole" bldLvl="1" animBg="1" rev="0" advAuto="0" spid="237"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Community"/>
          <p:cNvSpPr txBox="1"/>
          <p:nvPr>
            <p:ph type="title"/>
          </p:nvPr>
        </p:nvSpPr>
        <p:spPr>
          <a:xfrm>
            <a:off x="2700207" y="774700"/>
            <a:ext cx="8272593" cy="1600200"/>
          </a:xfrm>
          <a:prstGeom prst="rect">
            <a:avLst/>
          </a:prstGeom>
        </p:spPr>
        <p:txBody>
          <a:bodyPr/>
          <a:lstStyle>
            <a:lvl1pPr algn="l" defTabSz="2267711">
              <a:defRPr spc="-78" sz="7812"/>
            </a:lvl1pPr>
          </a:lstStyle>
          <a:p>
            <a:pPr/>
            <a:r>
              <a:t>Community</a:t>
            </a:r>
          </a:p>
        </p:txBody>
      </p:sp>
      <p:pic>
        <p:nvPicPr>
          <p:cNvPr id="245" name="Sea against sky at sunset" descr="Sea against sky at sunset"/>
          <p:cNvPicPr>
            <a:picLocks noChangeAspect="1"/>
          </p:cNvPicPr>
          <p:nvPr>
            <p:ph type="pic" idx="21"/>
          </p:nvPr>
        </p:nvPicPr>
        <p:blipFill>
          <a:blip r:embed="rId2">
            <a:extLst/>
          </a:blip>
          <a:srcRect l="9257" t="0" r="24152" b="0"/>
          <a:stretch>
            <a:fillRect/>
          </a:stretch>
        </p:blipFill>
        <p:spPr>
          <a:xfrm>
            <a:off x="12192645" y="1269999"/>
            <a:ext cx="10922001" cy="11176001"/>
          </a:xfrm>
          <a:prstGeom prst="rect">
            <a:avLst/>
          </a:prstGeom>
        </p:spPr>
      </p:pic>
      <p:sp>
        <p:nvSpPr>
          <p:cNvPr id="246" name="In every moment, you are either bringing about common-unity  or destroying it, even if only to the smallest degree."/>
          <p:cNvSpPr txBox="1"/>
          <p:nvPr>
            <p:ph type="body" sz="half" idx="1"/>
          </p:nvPr>
        </p:nvSpPr>
        <p:spPr>
          <a:xfrm>
            <a:off x="738339" y="2711563"/>
            <a:ext cx="10719291" cy="8103192"/>
          </a:xfrm>
          <a:prstGeom prst="rect">
            <a:avLst/>
          </a:prstGeom>
        </p:spPr>
        <p:txBody>
          <a:bodyPr anchor="ctr"/>
          <a:lstStyle/>
          <a:p>
            <a:pPr marL="0" indent="0" algn="ctr">
              <a:buSzTx/>
              <a:buNone/>
              <a:defRPr sz="5600">
                <a:latin typeface="Helvetica"/>
                <a:ea typeface="Helvetica"/>
                <a:cs typeface="Helvetica"/>
                <a:sym typeface="Helvetica"/>
              </a:defRPr>
            </a:pPr>
            <a:r>
              <a:rPr b="1"/>
              <a:t>In every moment,</a:t>
            </a:r>
            <a:br>
              <a:rPr b="1"/>
            </a:br>
            <a:r>
              <a:t>you are either</a:t>
            </a:r>
            <a:br/>
            <a:r>
              <a:rPr b="1"/>
              <a:t>bringing about common-unity </a:t>
            </a:r>
            <a:br>
              <a:rPr b="1"/>
            </a:br>
            <a:r>
              <a:t>or</a:t>
            </a:r>
            <a:br/>
            <a:r>
              <a:rPr b="1"/>
              <a:t>destroying it,</a:t>
            </a:r>
            <a:br>
              <a:rPr b="1"/>
            </a:br>
            <a:r>
              <a:t>even if only to the smallest degree.</a:t>
            </a:r>
          </a:p>
        </p:txBody>
      </p:sp>
      <p:sp>
        <p:nvSpPr>
          <p:cNvPr id="247" name="How well am I playing with others?"/>
          <p:cNvSpPr txBox="1"/>
          <p:nvPr/>
        </p:nvSpPr>
        <p:spPr>
          <a:xfrm>
            <a:off x="1820148" y="10097231"/>
            <a:ext cx="8555672" cy="2924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438338">
              <a:spcBef>
                <a:spcPts val="2400"/>
              </a:spcBef>
              <a:defRPr sz="7200">
                <a:latin typeface="Ink Free"/>
                <a:ea typeface="Ink Free"/>
                <a:cs typeface="Ink Free"/>
                <a:sym typeface="Ink Free"/>
              </a:defRPr>
            </a:lvl1pPr>
          </a:lstStyle>
          <a:p>
            <a:pPr/>
            <a:r>
              <a:t>How well am I playing with others?</a:t>
            </a:r>
          </a:p>
        </p:txBody>
      </p:sp>
      <p:grpSp>
        <p:nvGrpSpPr>
          <p:cNvPr id="250" name="Group"/>
          <p:cNvGrpSpPr/>
          <p:nvPr/>
        </p:nvGrpSpPr>
        <p:grpSpPr>
          <a:xfrm>
            <a:off x="344951" y="445875"/>
            <a:ext cx="2380458" cy="2435623"/>
            <a:chOff x="0" y="0"/>
            <a:chExt cx="2380456" cy="2435621"/>
          </a:xfrm>
        </p:grpSpPr>
        <p:pic>
          <p:nvPicPr>
            <p:cNvPr id="248" name="Trinity-Logo-large.jpg" descr="Trinity-Logo-large.jpg"/>
            <p:cNvPicPr>
              <a:picLocks noChangeAspect="1"/>
            </p:cNvPicPr>
            <p:nvPr/>
          </p:nvPicPr>
          <p:blipFill>
            <a:blip r:embed="rId3">
              <a:extLst/>
            </a:blip>
            <a:stretch>
              <a:fillRect/>
            </a:stretch>
          </p:blipFill>
          <p:spPr>
            <a:xfrm>
              <a:off x="61474" y="89152"/>
              <a:ext cx="2257346" cy="2257346"/>
            </a:xfrm>
            <a:prstGeom prst="rect">
              <a:avLst/>
            </a:prstGeom>
            <a:ln w="12700" cap="flat">
              <a:noFill/>
              <a:miter lim="400000"/>
            </a:ln>
            <a:effectLst/>
          </p:spPr>
        </p:pic>
        <p:pic>
          <p:nvPicPr>
            <p:cNvPr id="249" name="Sea against sky at sunset" descr="Sea against sky at sunset"/>
            <p:cNvPicPr>
              <a:picLocks noChangeAspect="1"/>
            </p:cNvPicPr>
            <p:nvPr/>
          </p:nvPicPr>
          <p:blipFill>
            <a:blip r:embed="rId4">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
        <p:nvSpPr>
          <p:cNvPr id="251" name="(holistic small groups)"/>
          <p:cNvSpPr txBox="1"/>
          <p:nvPr/>
        </p:nvSpPr>
        <p:spPr>
          <a:xfrm>
            <a:off x="2696238" y="2122748"/>
            <a:ext cx="8280531" cy="832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825500">
              <a:lnSpc>
                <a:spcPct val="100000"/>
              </a:lnSpc>
              <a:defRPr spc="-35" sz="3500">
                <a:latin typeface="Helvetica"/>
                <a:ea typeface="Helvetica"/>
                <a:cs typeface="Helvetica"/>
                <a:sym typeface="Helvetica"/>
              </a:defRPr>
            </a:lvl1pPr>
          </a:lstStyle>
          <a:p>
            <a:pPr/>
            <a:r>
              <a:t>(holistic small groups)</a:t>
            </a:r>
          </a:p>
        </p:txBody>
      </p:sp>
    </p:spTree>
  </p:cSld>
  <p:clrMapOvr>
    <a:masterClrMapping/>
  </p:clrMapOvr>
  <mc:AlternateContent xmlns:mc="http://schemas.openxmlformats.org/markup-compatibility/2006">
    <mc:Choice xmlns:p14="http://schemas.microsoft.com/office/powerpoint/2010/main" Requires="p14">
      <p:transition spd="slow" advClick="1" p14:dur="2000">
        <p:pull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6"/>
                                        </p:tgtEl>
                                        <p:attrNameLst>
                                          <p:attrName>style.visibility</p:attrName>
                                        </p:attrNameLst>
                                      </p:cBhvr>
                                      <p:to>
                                        <p:strVal val="visible"/>
                                      </p:to>
                                    </p:set>
                                    <p:animEffect filter="fade" transition="in">
                                      <p:cBhvr>
                                        <p:cTn id="7" dur="10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47"/>
                                        </p:tgtEl>
                                        <p:attrNameLst>
                                          <p:attrName>style.visibility</p:attrName>
                                        </p:attrNameLst>
                                      </p:cBhvr>
                                      <p:to>
                                        <p:strVal val="visible"/>
                                      </p:to>
                                    </p:set>
                                    <p:anim calcmode="lin" valueType="num">
                                      <p:cBhvr>
                                        <p:cTn id="12" dur="2000" fill="hold"/>
                                        <p:tgtEl>
                                          <p:spTgt spid="247"/>
                                        </p:tgtEl>
                                        <p:attrNameLst>
                                          <p:attrName>ppt_w</p:attrName>
                                        </p:attrNameLst>
                                      </p:cBhvr>
                                      <p:tavLst>
                                        <p:tav tm="0">
                                          <p:val>
                                            <p:fltVal val="0"/>
                                          </p:val>
                                        </p:tav>
                                        <p:tav tm="100000">
                                          <p:val>
                                            <p:strVal val="#ppt_w"/>
                                          </p:val>
                                        </p:tav>
                                      </p:tavLst>
                                    </p:anim>
                                    <p:anim calcmode="lin" valueType="num">
                                      <p:cBhvr>
                                        <p:cTn id="13" dur="2000" fill="hold"/>
                                        <p:tgtEl>
                                          <p:spTgt spid="2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6" grpId="1"/>
      <p:bldP build="whole" bldLvl="1" animBg="1" rev="0" advAuto="0" spid="247"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Wholeness"/>
          <p:cNvSpPr txBox="1"/>
          <p:nvPr>
            <p:ph type="title"/>
          </p:nvPr>
        </p:nvSpPr>
        <p:spPr>
          <a:xfrm>
            <a:off x="2700207" y="774700"/>
            <a:ext cx="8272593" cy="1600200"/>
          </a:xfrm>
          <a:prstGeom prst="rect">
            <a:avLst/>
          </a:prstGeom>
        </p:spPr>
        <p:txBody>
          <a:bodyPr/>
          <a:lstStyle>
            <a:lvl1pPr algn="l" defTabSz="2267711">
              <a:defRPr spc="-78" sz="7812"/>
            </a:lvl1pPr>
          </a:lstStyle>
          <a:p>
            <a:pPr/>
            <a:r>
              <a:t>Wholeness</a:t>
            </a:r>
          </a:p>
        </p:txBody>
      </p:sp>
      <p:pic>
        <p:nvPicPr>
          <p:cNvPr id="254" name="Sea against sky at sunset" descr="Sea against sky at sunset"/>
          <p:cNvPicPr>
            <a:picLocks noChangeAspect="1"/>
          </p:cNvPicPr>
          <p:nvPr>
            <p:ph type="pic" idx="21"/>
          </p:nvPr>
        </p:nvPicPr>
        <p:blipFill>
          <a:blip r:embed="rId2">
            <a:extLst/>
          </a:blip>
          <a:srcRect l="0" t="8199" r="0" b="8199"/>
          <a:stretch>
            <a:fillRect/>
          </a:stretch>
        </p:blipFill>
        <p:spPr>
          <a:xfrm>
            <a:off x="12192644" y="1269999"/>
            <a:ext cx="10922001" cy="11176001"/>
          </a:xfrm>
          <a:prstGeom prst="rect">
            <a:avLst/>
          </a:prstGeom>
        </p:spPr>
      </p:pic>
      <p:sp>
        <p:nvSpPr>
          <p:cNvPr id="255" name="In every moment, you are either filling your world with life or filling it with emptiness, even if only to the smallest degree."/>
          <p:cNvSpPr txBox="1"/>
          <p:nvPr>
            <p:ph type="body" sz="half" idx="1"/>
          </p:nvPr>
        </p:nvSpPr>
        <p:spPr>
          <a:xfrm>
            <a:off x="738339" y="2711563"/>
            <a:ext cx="10719291" cy="8103192"/>
          </a:xfrm>
          <a:prstGeom prst="rect">
            <a:avLst/>
          </a:prstGeom>
        </p:spPr>
        <p:txBody>
          <a:bodyPr anchor="ctr"/>
          <a:lstStyle/>
          <a:p>
            <a:pPr marL="0" indent="0" algn="ctr">
              <a:buSzTx/>
              <a:buNone/>
              <a:defRPr sz="5600">
                <a:latin typeface="Helvetica"/>
                <a:ea typeface="Helvetica"/>
                <a:cs typeface="Helvetica"/>
                <a:sym typeface="Helvetica"/>
              </a:defRPr>
            </a:pPr>
            <a:r>
              <a:rPr b="1"/>
              <a:t>In every moment,</a:t>
            </a:r>
            <a:br>
              <a:rPr b="1"/>
            </a:br>
            <a:r>
              <a:t>you are either</a:t>
            </a:r>
            <a:br/>
            <a:r>
              <a:rPr b="1"/>
              <a:t>filling your world with life</a:t>
            </a:r>
            <a:br>
              <a:rPr b="1"/>
            </a:br>
            <a:r>
              <a:t>or</a:t>
            </a:r>
            <a:br/>
            <a:r>
              <a:rPr b="1"/>
              <a:t>filling it with emptiness,</a:t>
            </a:r>
            <a:br>
              <a:rPr b="1"/>
            </a:br>
            <a:r>
              <a:t>even if only to the smallest degree.</a:t>
            </a:r>
          </a:p>
        </p:txBody>
      </p:sp>
      <p:sp>
        <p:nvSpPr>
          <p:cNvPr id="256" name="What am I filling my life with right now?"/>
          <p:cNvSpPr txBox="1"/>
          <p:nvPr/>
        </p:nvSpPr>
        <p:spPr>
          <a:xfrm>
            <a:off x="1820148" y="10097231"/>
            <a:ext cx="8555672" cy="2924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438338">
              <a:spcBef>
                <a:spcPts val="2400"/>
              </a:spcBef>
              <a:defRPr sz="7200">
                <a:latin typeface="Ink Free"/>
                <a:ea typeface="Ink Free"/>
                <a:cs typeface="Ink Free"/>
                <a:sym typeface="Ink Free"/>
              </a:defRPr>
            </a:lvl1pPr>
          </a:lstStyle>
          <a:p>
            <a:pPr/>
            <a:r>
              <a:t>What am I filling my life with right now?</a:t>
            </a:r>
          </a:p>
        </p:txBody>
      </p:sp>
      <p:grpSp>
        <p:nvGrpSpPr>
          <p:cNvPr id="259" name="Group"/>
          <p:cNvGrpSpPr/>
          <p:nvPr/>
        </p:nvGrpSpPr>
        <p:grpSpPr>
          <a:xfrm>
            <a:off x="344951" y="445875"/>
            <a:ext cx="2380458" cy="2435623"/>
            <a:chOff x="0" y="0"/>
            <a:chExt cx="2380456" cy="2435621"/>
          </a:xfrm>
        </p:grpSpPr>
        <p:pic>
          <p:nvPicPr>
            <p:cNvPr id="257" name="Trinity-Logo-large.jpg" descr="Trinity-Logo-large.jpg"/>
            <p:cNvPicPr>
              <a:picLocks noChangeAspect="1"/>
            </p:cNvPicPr>
            <p:nvPr/>
          </p:nvPicPr>
          <p:blipFill>
            <a:blip r:embed="rId3">
              <a:extLst/>
            </a:blip>
            <a:stretch>
              <a:fillRect/>
            </a:stretch>
          </p:blipFill>
          <p:spPr>
            <a:xfrm>
              <a:off x="61474" y="89152"/>
              <a:ext cx="2257346" cy="2257346"/>
            </a:xfrm>
            <a:prstGeom prst="rect">
              <a:avLst/>
            </a:prstGeom>
            <a:ln w="12700" cap="flat">
              <a:noFill/>
              <a:miter lim="400000"/>
            </a:ln>
            <a:effectLst/>
          </p:spPr>
        </p:pic>
        <p:pic>
          <p:nvPicPr>
            <p:cNvPr id="258" name="Sea against sky at sunset" descr="Sea against sky at sunset"/>
            <p:cNvPicPr>
              <a:picLocks noChangeAspect="1"/>
            </p:cNvPicPr>
            <p:nvPr/>
          </p:nvPicPr>
          <p:blipFill>
            <a:blip r:embed="rId4">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
        <p:nvSpPr>
          <p:cNvPr id="260" name="(need-oriented evangelism)"/>
          <p:cNvSpPr txBox="1"/>
          <p:nvPr/>
        </p:nvSpPr>
        <p:spPr>
          <a:xfrm>
            <a:off x="2696238" y="2122748"/>
            <a:ext cx="8280531" cy="832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825500">
              <a:lnSpc>
                <a:spcPct val="100000"/>
              </a:lnSpc>
              <a:defRPr spc="-35" sz="3500">
                <a:latin typeface="Helvetica"/>
                <a:ea typeface="Helvetica"/>
                <a:cs typeface="Helvetica"/>
                <a:sym typeface="Helvetica"/>
              </a:defRPr>
            </a:lvl1pPr>
          </a:lstStyle>
          <a:p>
            <a:pPr/>
            <a:r>
              <a:t>(need-oriented evangelism)</a:t>
            </a:r>
          </a:p>
        </p:txBody>
      </p:sp>
    </p:spTree>
  </p:cSld>
  <p:clrMapOvr>
    <a:masterClrMapping/>
  </p:clrMapOvr>
  <mc:AlternateContent xmlns:mc="http://schemas.openxmlformats.org/markup-compatibility/2006">
    <mc:Choice xmlns:p14="http://schemas.microsoft.com/office/powerpoint/2010/main" Requires="p14">
      <p:transition spd="slow" advClick="1" p14:dur="2000">
        <p:pull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5"/>
                                        </p:tgtEl>
                                        <p:attrNameLst>
                                          <p:attrName>style.visibility</p:attrName>
                                        </p:attrNameLst>
                                      </p:cBhvr>
                                      <p:to>
                                        <p:strVal val="visible"/>
                                      </p:to>
                                    </p:set>
                                    <p:animEffect filter="fade" transition="in">
                                      <p:cBhvr>
                                        <p:cTn id="7" dur="10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56"/>
                                        </p:tgtEl>
                                        <p:attrNameLst>
                                          <p:attrName>style.visibility</p:attrName>
                                        </p:attrNameLst>
                                      </p:cBhvr>
                                      <p:to>
                                        <p:strVal val="visible"/>
                                      </p:to>
                                    </p:set>
                                    <p:anim calcmode="lin" valueType="num">
                                      <p:cBhvr>
                                        <p:cTn id="12" dur="2000" fill="hold"/>
                                        <p:tgtEl>
                                          <p:spTgt spid="256"/>
                                        </p:tgtEl>
                                        <p:attrNameLst>
                                          <p:attrName>ppt_w</p:attrName>
                                        </p:attrNameLst>
                                      </p:cBhvr>
                                      <p:tavLst>
                                        <p:tav tm="0">
                                          <p:val>
                                            <p:fltVal val="0"/>
                                          </p:val>
                                        </p:tav>
                                        <p:tav tm="100000">
                                          <p:val>
                                            <p:strVal val="#ppt_w"/>
                                          </p:val>
                                        </p:tav>
                                      </p:tavLst>
                                    </p:anim>
                                    <p:anim calcmode="lin" valueType="num">
                                      <p:cBhvr>
                                        <p:cTn id="13" dur="2000" fill="hold"/>
                                        <p:tgtEl>
                                          <p:spTgt spid="2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1"/>
      <p:bldP build="whole" bldLvl="1" animBg="1" rev="0" advAuto="0" spid="256"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Love"/>
          <p:cNvSpPr txBox="1"/>
          <p:nvPr>
            <p:ph type="title"/>
          </p:nvPr>
        </p:nvSpPr>
        <p:spPr>
          <a:xfrm>
            <a:off x="2700207" y="774700"/>
            <a:ext cx="8272593" cy="1600200"/>
          </a:xfrm>
          <a:prstGeom prst="rect">
            <a:avLst/>
          </a:prstGeom>
        </p:spPr>
        <p:txBody>
          <a:bodyPr/>
          <a:lstStyle>
            <a:lvl1pPr algn="l" defTabSz="2267711">
              <a:defRPr spc="-78" sz="7812"/>
            </a:lvl1pPr>
          </a:lstStyle>
          <a:p>
            <a:pPr/>
            <a:r>
              <a:t>Love</a:t>
            </a:r>
          </a:p>
        </p:txBody>
      </p:sp>
      <p:pic>
        <p:nvPicPr>
          <p:cNvPr id="263" name="Sea against sky at sunset" descr="Sea against sky at sunset"/>
          <p:cNvPicPr>
            <a:picLocks noChangeAspect="1"/>
          </p:cNvPicPr>
          <p:nvPr>
            <p:ph type="pic" idx="21"/>
          </p:nvPr>
        </p:nvPicPr>
        <p:blipFill>
          <a:blip r:embed="rId2">
            <a:extLst/>
          </a:blip>
          <a:srcRect l="0" t="8622" r="0" b="15233"/>
          <a:stretch>
            <a:fillRect/>
          </a:stretch>
        </p:blipFill>
        <p:spPr>
          <a:xfrm>
            <a:off x="12192644" y="1269999"/>
            <a:ext cx="10922001" cy="11176001"/>
          </a:xfrm>
          <a:prstGeom prst="rect">
            <a:avLst/>
          </a:prstGeom>
        </p:spPr>
      </p:pic>
      <p:sp>
        <p:nvSpPr>
          <p:cNvPr id="264" name="In every moment, you are either loving those around you or damaging them, even if only to the smallest degree."/>
          <p:cNvSpPr txBox="1"/>
          <p:nvPr>
            <p:ph type="body" sz="half" idx="1"/>
          </p:nvPr>
        </p:nvSpPr>
        <p:spPr>
          <a:xfrm>
            <a:off x="738339" y="2711563"/>
            <a:ext cx="10719291" cy="8103192"/>
          </a:xfrm>
          <a:prstGeom prst="rect">
            <a:avLst/>
          </a:prstGeom>
        </p:spPr>
        <p:txBody>
          <a:bodyPr anchor="ctr"/>
          <a:lstStyle/>
          <a:p>
            <a:pPr marL="0" indent="0" algn="ctr">
              <a:buSzTx/>
              <a:buNone/>
              <a:defRPr sz="5600">
                <a:latin typeface="Helvetica"/>
                <a:ea typeface="Helvetica"/>
                <a:cs typeface="Helvetica"/>
                <a:sym typeface="Helvetica"/>
              </a:defRPr>
            </a:pPr>
            <a:r>
              <a:rPr b="1"/>
              <a:t>In every moment,</a:t>
            </a:r>
            <a:br>
              <a:rPr b="1"/>
            </a:br>
            <a:r>
              <a:t>you are either</a:t>
            </a:r>
            <a:br/>
            <a:r>
              <a:rPr b="1"/>
              <a:t>loving those around you</a:t>
            </a:r>
            <a:br>
              <a:rPr b="1"/>
            </a:br>
            <a:r>
              <a:t>or</a:t>
            </a:r>
            <a:br/>
            <a:r>
              <a:rPr b="1"/>
              <a:t>damaging them,</a:t>
            </a:r>
            <a:br>
              <a:rPr b="1"/>
            </a:br>
            <a:r>
              <a:t>even if only to the smallest degree.</a:t>
            </a:r>
          </a:p>
        </p:txBody>
      </p:sp>
      <p:sp>
        <p:nvSpPr>
          <p:cNvPr id="265" name="What form of love do I need to give?"/>
          <p:cNvSpPr txBox="1"/>
          <p:nvPr/>
        </p:nvSpPr>
        <p:spPr>
          <a:xfrm>
            <a:off x="2224338" y="10097231"/>
            <a:ext cx="7747293" cy="2924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438338">
              <a:spcBef>
                <a:spcPts val="2400"/>
              </a:spcBef>
              <a:defRPr sz="7200">
                <a:latin typeface="Ink Free"/>
                <a:ea typeface="Ink Free"/>
                <a:cs typeface="Ink Free"/>
                <a:sym typeface="Ink Free"/>
              </a:defRPr>
            </a:lvl1pPr>
          </a:lstStyle>
          <a:p>
            <a:pPr/>
            <a:r>
              <a:t>What form of love do I need to give?</a:t>
            </a:r>
          </a:p>
        </p:txBody>
      </p:sp>
      <p:grpSp>
        <p:nvGrpSpPr>
          <p:cNvPr id="268" name="Group"/>
          <p:cNvGrpSpPr/>
          <p:nvPr/>
        </p:nvGrpSpPr>
        <p:grpSpPr>
          <a:xfrm>
            <a:off x="344951" y="445875"/>
            <a:ext cx="2380458" cy="2435623"/>
            <a:chOff x="0" y="0"/>
            <a:chExt cx="2380456" cy="2435621"/>
          </a:xfrm>
        </p:grpSpPr>
        <p:pic>
          <p:nvPicPr>
            <p:cNvPr id="266" name="Trinity-Logo-large.jpg" descr="Trinity-Logo-large.jpg"/>
            <p:cNvPicPr>
              <a:picLocks noChangeAspect="1"/>
            </p:cNvPicPr>
            <p:nvPr/>
          </p:nvPicPr>
          <p:blipFill>
            <a:blip r:embed="rId3">
              <a:extLst/>
            </a:blip>
            <a:stretch>
              <a:fillRect/>
            </a:stretch>
          </p:blipFill>
          <p:spPr>
            <a:xfrm>
              <a:off x="61474" y="89152"/>
              <a:ext cx="2257346" cy="2257346"/>
            </a:xfrm>
            <a:prstGeom prst="rect">
              <a:avLst/>
            </a:prstGeom>
            <a:ln w="12700" cap="flat">
              <a:noFill/>
              <a:miter lim="400000"/>
            </a:ln>
            <a:effectLst/>
          </p:spPr>
        </p:pic>
        <p:pic>
          <p:nvPicPr>
            <p:cNvPr id="267" name="Sea against sky at sunset" descr="Sea against sky at sunset"/>
            <p:cNvPicPr>
              <a:picLocks noChangeAspect="1"/>
            </p:cNvPicPr>
            <p:nvPr/>
          </p:nvPicPr>
          <p:blipFill>
            <a:blip r:embed="rId4">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
        <p:nvSpPr>
          <p:cNvPr id="269" name="(loving relationships)"/>
          <p:cNvSpPr txBox="1"/>
          <p:nvPr/>
        </p:nvSpPr>
        <p:spPr>
          <a:xfrm>
            <a:off x="2696238" y="2122748"/>
            <a:ext cx="8280531" cy="832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825500">
              <a:lnSpc>
                <a:spcPct val="100000"/>
              </a:lnSpc>
              <a:defRPr spc="-35" sz="3500">
                <a:latin typeface="Helvetica"/>
                <a:ea typeface="Helvetica"/>
                <a:cs typeface="Helvetica"/>
                <a:sym typeface="Helvetica"/>
              </a:defRPr>
            </a:lvl1pPr>
          </a:lstStyle>
          <a:p>
            <a:pPr/>
            <a:r>
              <a:t>(loving relationships)</a:t>
            </a:r>
          </a:p>
        </p:txBody>
      </p:sp>
    </p:spTree>
  </p:cSld>
  <p:clrMapOvr>
    <a:masterClrMapping/>
  </p:clrMapOvr>
  <mc:AlternateContent xmlns:mc="http://schemas.openxmlformats.org/markup-compatibility/2006">
    <mc:Choice xmlns:p14="http://schemas.microsoft.com/office/powerpoint/2010/main" Requires="p14">
      <p:transition spd="slow" advClick="1" p14:dur="2000">
        <p:pull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4"/>
                                        </p:tgtEl>
                                        <p:attrNameLst>
                                          <p:attrName>style.visibility</p:attrName>
                                        </p:attrNameLst>
                                      </p:cBhvr>
                                      <p:to>
                                        <p:strVal val="visible"/>
                                      </p:to>
                                    </p:set>
                                    <p:animEffect filter="fade" transition="in">
                                      <p:cBhvr>
                                        <p:cTn id="7" dur="10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65"/>
                                        </p:tgtEl>
                                        <p:attrNameLst>
                                          <p:attrName>style.visibility</p:attrName>
                                        </p:attrNameLst>
                                      </p:cBhvr>
                                      <p:to>
                                        <p:strVal val="visible"/>
                                      </p:to>
                                    </p:set>
                                    <p:anim calcmode="lin" valueType="num">
                                      <p:cBhvr>
                                        <p:cTn id="12" dur="2000" fill="hold"/>
                                        <p:tgtEl>
                                          <p:spTgt spid="265"/>
                                        </p:tgtEl>
                                        <p:attrNameLst>
                                          <p:attrName>ppt_w</p:attrName>
                                        </p:attrNameLst>
                                      </p:cBhvr>
                                      <p:tavLst>
                                        <p:tav tm="0">
                                          <p:val>
                                            <p:fltVal val="0"/>
                                          </p:val>
                                        </p:tav>
                                        <p:tav tm="100000">
                                          <p:val>
                                            <p:strVal val="#ppt_w"/>
                                          </p:val>
                                        </p:tav>
                                      </p:tavLst>
                                    </p:anim>
                                    <p:anim calcmode="lin" valueType="num">
                                      <p:cBhvr>
                                        <p:cTn id="13" dur="2000" fill="hold"/>
                                        <p:tgtEl>
                                          <p:spTgt spid="2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4" grpId="1"/>
      <p:bldP build="whole" bldLvl="1" animBg="1" rev="0" advAuto="0" spid="265"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Demands and Opportunities"/>
          <p:cNvSpPr txBox="1"/>
          <p:nvPr>
            <p:ph type="title"/>
          </p:nvPr>
        </p:nvSpPr>
        <p:spPr>
          <a:prstGeom prst="rect">
            <a:avLst/>
          </a:prstGeom>
        </p:spPr>
        <p:txBody>
          <a:bodyPr/>
          <a:lstStyle/>
          <a:p>
            <a:pPr/>
            <a:r>
              <a:t>Demands and Opportunities</a:t>
            </a:r>
          </a:p>
        </p:txBody>
      </p:sp>
      <p:sp>
        <p:nvSpPr>
          <p:cNvPr id="272" name="Empowerment…"/>
          <p:cNvSpPr txBox="1"/>
          <p:nvPr>
            <p:ph type="body" sz="quarter" idx="1"/>
          </p:nvPr>
        </p:nvSpPr>
        <p:spPr>
          <a:xfrm>
            <a:off x="8106257" y="4271576"/>
            <a:ext cx="8171486" cy="5172848"/>
          </a:xfrm>
          <a:prstGeom prst="rect">
            <a:avLst/>
          </a:prstGeom>
        </p:spPr>
        <p:txBody>
          <a:bodyPr anchor="ctr"/>
          <a:lstStyle/>
          <a:p>
            <a:pPr marL="0" indent="0" algn="ctr" defTabSz="1438619">
              <a:spcBef>
                <a:spcPts val="1400"/>
              </a:spcBef>
              <a:buSzTx/>
              <a:buNone/>
              <a:defRPr sz="3303">
                <a:latin typeface="Helvetica"/>
                <a:ea typeface="Helvetica"/>
                <a:cs typeface="Helvetica"/>
                <a:sym typeface="Helvetica"/>
              </a:defRPr>
            </a:pPr>
            <a:r>
              <a:t>Empowerment</a:t>
            </a:r>
          </a:p>
          <a:p>
            <a:pPr marL="0" indent="0" algn="ctr" defTabSz="1438619">
              <a:spcBef>
                <a:spcPts val="1400"/>
              </a:spcBef>
              <a:buSzTx/>
              <a:buNone/>
              <a:defRPr sz="3303">
                <a:latin typeface="Helvetica"/>
                <a:ea typeface="Helvetica"/>
                <a:cs typeface="Helvetica"/>
                <a:sym typeface="Helvetica"/>
              </a:defRPr>
            </a:pPr>
            <a:r>
              <a:t>Gift-activation</a:t>
            </a:r>
          </a:p>
          <a:p>
            <a:pPr marL="0" indent="0" algn="ctr" defTabSz="1438619">
              <a:spcBef>
                <a:spcPts val="1400"/>
              </a:spcBef>
              <a:buSzTx/>
              <a:buNone/>
              <a:defRPr sz="3303">
                <a:latin typeface="Helvetica"/>
                <a:ea typeface="Helvetica"/>
                <a:cs typeface="Helvetica"/>
                <a:sym typeface="Helvetica"/>
              </a:defRPr>
            </a:pPr>
            <a:r>
              <a:t>Passion</a:t>
            </a:r>
          </a:p>
          <a:p>
            <a:pPr marL="0" indent="0" algn="ctr" defTabSz="1438619">
              <a:spcBef>
                <a:spcPts val="1400"/>
              </a:spcBef>
              <a:buSzTx/>
              <a:buNone/>
              <a:defRPr sz="3303">
                <a:latin typeface="Helvetica"/>
                <a:ea typeface="Helvetica"/>
                <a:cs typeface="Helvetica"/>
                <a:sym typeface="Helvetica"/>
              </a:defRPr>
            </a:pPr>
            <a:r>
              <a:t>Effectiveness</a:t>
            </a:r>
          </a:p>
          <a:p>
            <a:pPr marL="0" indent="0" algn="ctr" defTabSz="1438619">
              <a:spcBef>
                <a:spcPts val="1400"/>
              </a:spcBef>
              <a:buSzTx/>
              <a:buNone/>
              <a:defRPr sz="3303">
                <a:latin typeface="Helvetica"/>
                <a:ea typeface="Helvetica"/>
                <a:cs typeface="Helvetica"/>
                <a:sym typeface="Helvetica"/>
              </a:defRPr>
            </a:pPr>
            <a:r>
              <a:t>Inspiration</a:t>
            </a:r>
          </a:p>
          <a:p>
            <a:pPr marL="0" indent="0" algn="ctr" defTabSz="1438619">
              <a:spcBef>
                <a:spcPts val="1400"/>
              </a:spcBef>
              <a:buSzTx/>
              <a:buNone/>
              <a:defRPr sz="3303">
                <a:latin typeface="Helvetica"/>
                <a:ea typeface="Helvetica"/>
                <a:cs typeface="Helvetica"/>
                <a:sym typeface="Helvetica"/>
              </a:defRPr>
            </a:pPr>
            <a:r>
              <a:t>Community</a:t>
            </a:r>
          </a:p>
          <a:p>
            <a:pPr marL="0" indent="0" algn="ctr" defTabSz="1438619">
              <a:spcBef>
                <a:spcPts val="1400"/>
              </a:spcBef>
              <a:buSzTx/>
              <a:buNone/>
              <a:defRPr sz="3303">
                <a:latin typeface="Helvetica"/>
                <a:ea typeface="Helvetica"/>
                <a:cs typeface="Helvetica"/>
                <a:sym typeface="Helvetica"/>
              </a:defRPr>
            </a:pPr>
            <a:r>
              <a:t>Wholeness</a:t>
            </a:r>
          </a:p>
          <a:p>
            <a:pPr marL="0" indent="0" algn="ctr" defTabSz="1438619">
              <a:spcBef>
                <a:spcPts val="1400"/>
              </a:spcBef>
              <a:buSzTx/>
              <a:buNone/>
              <a:defRPr sz="3303">
                <a:latin typeface="Helvetica"/>
                <a:ea typeface="Helvetica"/>
                <a:cs typeface="Helvetica"/>
                <a:sym typeface="Helvetica"/>
              </a:defRPr>
            </a:pPr>
            <a:r>
              <a:t>Love</a:t>
            </a:r>
          </a:p>
        </p:txBody>
      </p:sp>
      <p:sp>
        <p:nvSpPr>
          <p:cNvPr id="273" name="embracing the way of true lif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embracing the way of true life</a:t>
            </a:r>
          </a:p>
        </p:txBody>
      </p:sp>
      <p:grpSp>
        <p:nvGrpSpPr>
          <p:cNvPr id="276" name="Group"/>
          <p:cNvGrpSpPr/>
          <p:nvPr/>
        </p:nvGrpSpPr>
        <p:grpSpPr>
          <a:xfrm>
            <a:off x="11001853" y="10290954"/>
            <a:ext cx="2380457" cy="2435623"/>
            <a:chOff x="0" y="0"/>
            <a:chExt cx="2380456" cy="2435621"/>
          </a:xfrm>
        </p:grpSpPr>
        <p:pic>
          <p:nvPicPr>
            <p:cNvPr id="274" name="Trinity-Logo-large.jpg" descr="Trinity-Logo-large.jpg"/>
            <p:cNvPicPr>
              <a:picLocks noChangeAspect="1"/>
            </p:cNvPicPr>
            <p:nvPr/>
          </p:nvPicPr>
          <p:blipFill>
            <a:blip r:embed="rId2">
              <a:extLst/>
            </a:blip>
            <a:stretch>
              <a:fillRect/>
            </a:stretch>
          </p:blipFill>
          <p:spPr>
            <a:xfrm>
              <a:off x="61474" y="89152"/>
              <a:ext cx="2257346" cy="2257346"/>
            </a:xfrm>
            <a:prstGeom prst="rect">
              <a:avLst/>
            </a:prstGeom>
            <a:ln w="12700" cap="flat">
              <a:noFill/>
              <a:miter lim="400000"/>
            </a:ln>
            <a:effectLst/>
          </p:spPr>
        </p:pic>
        <p:pic>
          <p:nvPicPr>
            <p:cNvPr id="275" name="Sea against sky at sunset" descr="Sea against sky at sunset"/>
            <p:cNvPicPr>
              <a:picLocks noChangeAspect="1"/>
            </p:cNvPicPr>
            <p:nvPr/>
          </p:nvPicPr>
          <p:blipFill>
            <a:blip r:embed="rId3">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
        <p:nvSpPr>
          <p:cNvPr id="277" name="Grace"/>
          <p:cNvSpPr txBox="1"/>
          <p:nvPr/>
        </p:nvSpPr>
        <p:spPr>
          <a:xfrm>
            <a:off x="6330339" y="4319067"/>
            <a:ext cx="4681280" cy="50778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438338">
              <a:spcBef>
                <a:spcPts val="2400"/>
              </a:spcBef>
              <a:defRPr sz="5600"/>
            </a:lvl1pPr>
          </a:lstStyle>
          <a:p>
            <a:pPr/>
            <a:r>
              <a:t>Grace</a:t>
            </a:r>
          </a:p>
        </p:txBody>
      </p:sp>
      <p:sp>
        <p:nvSpPr>
          <p:cNvPr id="278" name="Truth"/>
          <p:cNvSpPr txBox="1"/>
          <p:nvPr/>
        </p:nvSpPr>
        <p:spPr>
          <a:xfrm>
            <a:off x="13392872" y="4319067"/>
            <a:ext cx="4681280" cy="50778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438338">
              <a:spcBef>
                <a:spcPts val="2400"/>
              </a:spcBef>
              <a:defRPr sz="5600"/>
            </a:lvl1pPr>
          </a:lstStyle>
          <a:p>
            <a:pPr/>
            <a:r>
              <a:t>Truth</a:t>
            </a:r>
          </a:p>
        </p:txBody>
      </p:sp>
      <p:sp>
        <p:nvSpPr>
          <p:cNvPr id="279" name="Line"/>
          <p:cNvSpPr/>
          <p:nvPr/>
        </p:nvSpPr>
        <p:spPr>
          <a:xfrm rot="10800000">
            <a:off x="8730970" y="7429645"/>
            <a:ext cx="7018759" cy="2371033"/>
          </a:xfrm>
          <a:custGeom>
            <a:avLst/>
            <a:gdLst/>
            <a:ahLst/>
            <a:cxnLst>
              <a:cxn ang="0">
                <a:pos x="wd2" y="hd2"/>
              </a:cxn>
              <a:cxn ang="5400000">
                <a:pos x="wd2" y="hd2"/>
              </a:cxn>
              <a:cxn ang="10800000">
                <a:pos x="wd2" y="hd2"/>
              </a:cxn>
              <a:cxn ang="16200000">
                <a:pos x="wd2" y="hd2"/>
              </a:cxn>
            </a:cxnLst>
            <a:rect l="0" t="0" r="r" b="b"/>
            <a:pathLst>
              <a:path w="21058" h="21597" fill="norm" stroke="1" extrusionOk="0">
                <a:moveTo>
                  <a:pt x="0" y="21597"/>
                </a:moveTo>
                <a:cubicBezTo>
                  <a:pt x="85" y="7192"/>
                  <a:pt x="5632" y="-3"/>
                  <a:pt x="11011" y="0"/>
                </a:cubicBezTo>
                <a:cubicBezTo>
                  <a:pt x="16389" y="4"/>
                  <a:pt x="21600" y="7206"/>
                  <a:pt x="21013" y="21597"/>
                </a:cubicBezTo>
              </a:path>
            </a:pathLst>
          </a:custGeom>
          <a:ln w="127000">
            <a:solidFill>
              <a:srgbClr val="000000"/>
            </a:solidFill>
            <a:miter lim="400000"/>
            <a:tailEnd type="triangle"/>
          </a:ln>
        </p:spPr>
        <p:txBody>
          <a:bodyPr lIns="50800" tIns="50800" rIns="50800" bIns="50800" anchor="ctr"/>
          <a:lstStyle/>
          <a:p>
            <a:pPr/>
          </a:p>
        </p:txBody>
      </p:sp>
      <p:sp>
        <p:nvSpPr>
          <p:cNvPr id="280" name="Line"/>
          <p:cNvSpPr/>
          <p:nvPr/>
        </p:nvSpPr>
        <p:spPr>
          <a:xfrm>
            <a:off x="8703526" y="3897550"/>
            <a:ext cx="7018759" cy="2533642"/>
          </a:xfrm>
          <a:custGeom>
            <a:avLst/>
            <a:gdLst/>
            <a:ahLst/>
            <a:cxnLst>
              <a:cxn ang="0">
                <a:pos x="wd2" y="hd2"/>
              </a:cxn>
              <a:cxn ang="5400000">
                <a:pos x="wd2" y="hd2"/>
              </a:cxn>
              <a:cxn ang="10800000">
                <a:pos x="wd2" y="hd2"/>
              </a:cxn>
              <a:cxn ang="16200000">
                <a:pos x="wd2" y="hd2"/>
              </a:cxn>
            </a:cxnLst>
            <a:rect l="0" t="0" r="r" b="b"/>
            <a:pathLst>
              <a:path w="21058" h="21597" fill="norm" stroke="1" extrusionOk="0">
                <a:moveTo>
                  <a:pt x="0" y="21597"/>
                </a:moveTo>
                <a:cubicBezTo>
                  <a:pt x="85" y="7192"/>
                  <a:pt x="5632" y="-3"/>
                  <a:pt x="11011" y="0"/>
                </a:cubicBezTo>
                <a:cubicBezTo>
                  <a:pt x="16389" y="4"/>
                  <a:pt x="21600" y="7206"/>
                  <a:pt x="21013" y="21597"/>
                </a:cubicBezTo>
              </a:path>
            </a:pathLst>
          </a:custGeom>
          <a:ln w="127000">
            <a:solidFill>
              <a:srgbClr val="000000"/>
            </a:solidFill>
            <a:miter lim="400000"/>
            <a:tailEnd type="triangle"/>
          </a:ln>
        </p:spPr>
        <p:txBody>
          <a:bodyPr lIns="50800" tIns="50800" rIns="50800" bIns="50800" anchor="ctr"/>
          <a:lstStyle/>
          <a:p>
            <a:pPr/>
          </a:p>
        </p:txBody>
      </p:sp>
      <p:sp>
        <p:nvSpPr>
          <p:cNvPr id="281" name="The every-moment demands of God’s Kingdom principles"/>
          <p:cNvSpPr txBox="1"/>
          <p:nvPr/>
        </p:nvSpPr>
        <p:spPr>
          <a:xfrm>
            <a:off x="17380928" y="4271576"/>
            <a:ext cx="6260638" cy="51728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2438338">
              <a:spcBef>
                <a:spcPts val="2400"/>
              </a:spcBef>
              <a:defRPr sz="3500">
                <a:latin typeface="Helvetica"/>
                <a:ea typeface="Helvetica"/>
                <a:cs typeface="Helvetica"/>
                <a:sym typeface="Helvetica"/>
              </a:defRPr>
            </a:pPr>
            <a:r>
              <a:t>The every-moment demands of</a:t>
            </a:r>
            <a:br/>
            <a:r>
              <a:t>God’s Kingdom principles</a:t>
            </a:r>
          </a:p>
        </p:txBody>
      </p:sp>
      <p:sp>
        <p:nvSpPr>
          <p:cNvPr id="282" name="The every-moment opportunities provided by God’s Kingdom principles"/>
          <p:cNvSpPr txBox="1"/>
          <p:nvPr/>
        </p:nvSpPr>
        <p:spPr>
          <a:xfrm>
            <a:off x="590479" y="4271576"/>
            <a:ext cx="6982340" cy="51728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2438338">
              <a:spcBef>
                <a:spcPts val="2400"/>
              </a:spcBef>
              <a:defRPr sz="3500">
                <a:latin typeface="Helvetica"/>
                <a:ea typeface="Helvetica"/>
                <a:cs typeface="Helvetica"/>
                <a:sym typeface="Helvetica"/>
              </a:defRPr>
            </a:pPr>
            <a:r>
              <a:t>The every-moment opportunities provided by</a:t>
            </a:r>
            <a:br/>
            <a:r>
              <a:t>God’s Kingdom principles </a:t>
            </a:r>
          </a:p>
        </p:txBody>
      </p:sp>
    </p:spTree>
  </p:cSld>
  <p:clrMapOvr>
    <a:masterClrMapping/>
  </p:clrMapOvr>
  <mc:AlternateContent xmlns:mc="http://schemas.openxmlformats.org/markup-compatibility/2006">
    <mc:Choice xmlns:p14="http://schemas.microsoft.com/office/powerpoint/2010/main" Requires="p14">
      <p:transition spd="slow" advClick="1" p14:dur="2000">
        <p:cover dir="d"/>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78">
                                            <p:bg/>
                                          </p:spTgt>
                                        </p:tgtEl>
                                        <p:attrNameLst>
                                          <p:attrName>style.visibility</p:attrName>
                                        </p:attrNameLst>
                                      </p:cBhvr>
                                      <p:to>
                                        <p:strVal val="visible"/>
                                      </p:to>
                                    </p:set>
                                    <p:anim calcmode="lin" valueType="num">
                                      <p:cBhvr>
                                        <p:cTn id="7" dur="2000" fill="hold"/>
                                        <p:tgtEl>
                                          <p:spTgt spid="278">
                                            <p:bg/>
                                          </p:spTgt>
                                        </p:tgtEl>
                                        <p:attrNameLst>
                                          <p:attrName>ppt_w</p:attrName>
                                        </p:attrNameLst>
                                      </p:cBhvr>
                                      <p:tavLst>
                                        <p:tav tm="0">
                                          <p:val>
                                            <p:fltVal val="0"/>
                                          </p:val>
                                        </p:tav>
                                        <p:tav tm="100000">
                                          <p:val>
                                            <p:strVal val="#ppt_w"/>
                                          </p:val>
                                        </p:tav>
                                      </p:tavLst>
                                    </p:anim>
                                    <p:anim calcmode="lin" valueType="num">
                                      <p:cBhvr>
                                        <p:cTn id="8" dur="2000" fill="hold"/>
                                        <p:tgtEl>
                                          <p:spTgt spid="278">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278">
                                            <p:txEl>
                                              <p:pRg st="0" end="0"/>
                                            </p:txEl>
                                          </p:spTgt>
                                        </p:tgtEl>
                                        <p:attrNameLst>
                                          <p:attrName>style.visibility</p:attrName>
                                        </p:attrNameLst>
                                      </p:cBhvr>
                                      <p:to>
                                        <p:strVal val="visible"/>
                                      </p:to>
                                    </p:set>
                                    <p:anim calcmode="lin" valueType="num">
                                      <p:cBhvr>
                                        <p:cTn id="11" dur="2000" fill="hold"/>
                                        <p:tgtEl>
                                          <p:spTgt spid="278">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278">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Class="entr" nodeType="afterEffect" presetID="10" grpId="2" fill="hold">
                                  <p:stCondLst>
                                    <p:cond delay="0"/>
                                  </p:stCondLst>
                                  <p:iterate type="el" backwards="0">
                                    <p:tmAbs val="0"/>
                                  </p:iterate>
                                  <p:childTnLst>
                                    <p:set>
                                      <p:cBhvr>
                                        <p:cTn id="15" fill="hold"/>
                                        <p:tgtEl>
                                          <p:spTgt spid="281">
                                            <p:bg/>
                                          </p:spTgt>
                                        </p:tgtEl>
                                        <p:attrNameLst>
                                          <p:attrName>style.visibility</p:attrName>
                                        </p:attrNameLst>
                                      </p:cBhvr>
                                      <p:to>
                                        <p:strVal val="visible"/>
                                      </p:to>
                                    </p:set>
                                    <p:animEffect filter="fade" transition="in">
                                      <p:cBhvr>
                                        <p:cTn id="16" dur="2000"/>
                                        <p:tgtEl>
                                          <p:spTgt spid="281">
                                            <p:bg/>
                                          </p:spTgt>
                                        </p:tgtEl>
                                      </p:cBhvr>
                                    </p:animEffect>
                                  </p:childTnLst>
                                </p:cTn>
                              </p:par>
                              <p:par>
                                <p:cTn id="17" presetClass="entr" nodeType="withEffect" presetSubtype="0" presetID="10" grpId="2" fill="hold">
                                  <p:stCondLst>
                                    <p:cond delay="0"/>
                                  </p:stCondLst>
                                  <p:iterate type="el" backwards="0">
                                    <p:tmAbs val="0"/>
                                  </p:iterate>
                                  <p:childTnLst>
                                    <p:set>
                                      <p:cBhvr>
                                        <p:cTn id="18" fill="hold"/>
                                        <p:tgtEl>
                                          <p:spTgt spid="281">
                                            <p:txEl>
                                              <p:pRg st="0" end="0"/>
                                            </p:txEl>
                                          </p:spTgt>
                                        </p:tgtEl>
                                        <p:attrNameLst>
                                          <p:attrName>style.visibility</p:attrName>
                                        </p:attrNameLst>
                                      </p:cBhvr>
                                      <p:to>
                                        <p:strVal val="visible"/>
                                      </p:to>
                                    </p:set>
                                    <p:animEffect filter="fade" transition="in">
                                      <p:cBhvr>
                                        <p:cTn id="19" dur="2000"/>
                                        <p:tgtEl>
                                          <p:spTgt spid="28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6" presetID="23" grpId="3" fill="hold">
                                  <p:stCondLst>
                                    <p:cond delay="0"/>
                                  </p:stCondLst>
                                  <p:iterate type="el" backwards="0">
                                    <p:tmAbs val="0"/>
                                  </p:iterate>
                                  <p:childTnLst>
                                    <p:set>
                                      <p:cBhvr>
                                        <p:cTn id="23" fill="hold"/>
                                        <p:tgtEl>
                                          <p:spTgt spid="277">
                                            <p:bg/>
                                          </p:spTgt>
                                        </p:tgtEl>
                                        <p:attrNameLst>
                                          <p:attrName>style.visibility</p:attrName>
                                        </p:attrNameLst>
                                      </p:cBhvr>
                                      <p:to>
                                        <p:strVal val="visible"/>
                                      </p:to>
                                    </p:set>
                                    <p:anim calcmode="lin" valueType="num">
                                      <p:cBhvr>
                                        <p:cTn id="24" dur="2000" fill="hold"/>
                                        <p:tgtEl>
                                          <p:spTgt spid="277">
                                            <p:bg/>
                                          </p:spTgt>
                                        </p:tgtEl>
                                        <p:attrNameLst>
                                          <p:attrName>ppt_w</p:attrName>
                                        </p:attrNameLst>
                                      </p:cBhvr>
                                      <p:tavLst>
                                        <p:tav tm="0">
                                          <p:val>
                                            <p:fltVal val="0"/>
                                          </p:val>
                                        </p:tav>
                                        <p:tav tm="100000">
                                          <p:val>
                                            <p:strVal val="#ppt_w"/>
                                          </p:val>
                                        </p:tav>
                                      </p:tavLst>
                                    </p:anim>
                                    <p:anim calcmode="lin" valueType="num">
                                      <p:cBhvr>
                                        <p:cTn id="25" dur="2000" fill="hold"/>
                                        <p:tgtEl>
                                          <p:spTgt spid="277">
                                            <p:bg/>
                                          </p:spTgt>
                                        </p:tgtEl>
                                        <p:attrNameLst>
                                          <p:attrName>ppt_h</p:attrName>
                                        </p:attrNameLst>
                                      </p:cBhvr>
                                      <p:tavLst>
                                        <p:tav tm="0">
                                          <p:val>
                                            <p:fltVal val="0"/>
                                          </p:val>
                                        </p:tav>
                                        <p:tav tm="100000">
                                          <p:val>
                                            <p:strVal val="#ppt_h"/>
                                          </p:val>
                                        </p:tav>
                                      </p:tavLst>
                                    </p:anim>
                                  </p:childTnLst>
                                </p:cTn>
                              </p:par>
                              <p:par>
                                <p:cTn id="26" presetClass="entr" nodeType="withEffect" presetSubtype="16" presetID="23" grpId="3" fill="hold">
                                  <p:stCondLst>
                                    <p:cond delay="0"/>
                                  </p:stCondLst>
                                  <p:iterate type="el" backwards="0">
                                    <p:tmAbs val="0"/>
                                  </p:iterate>
                                  <p:childTnLst>
                                    <p:set>
                                      <p:cBhvr>
                                        <p:cTn id="27" fill="hold"/>
                                        <p:tgtEl>
                                          <p:spTgt spid="277">
                                            <p:txEl>
                                              <p:pRg st="0" end="0"/>
                                            </p:txEl>
                                          </p:spTgt>
                                        </p:tgtEl>
                                        <p:attrNameLst>
                                          <p:attrName>style.visibility</p:attrName>
                                        </p:attrNameLst>
                                      </p:cBhvr>
                                      <p:to>
                                        <p:strVal val="visible"/>
                                      </p:to>
                                    </p:set>
                                    <p:anim calcmode="lin" valueType="num">
                                      <p:cBhvr>
                                        <p:cTn id="28" dur="2000" fill="hold"/>
                                        <p:tgtEl>
                                          <p:spTgt spid="277">
                                            <p:txEl>
                                              <p:pRg st="0" end="0"/>
                                            </p:txEl>
                                          </p:spTgt>
                                        </p:tgtEl>
                                        <p:attrNameLst>
                                          <p:attrName>ppt_w</p:attrName>
                                        </p:attrNameLst>
                                      </p:cBhvr>
                                      <p:tavLst>
                                        <p:tav tm="0">
                                          <p:val>
                                            <p:fltVal val="0"/>
                                          </p:val>
                                        </p:tav>
                                        <p:tav tm="100000">
                                          <p:val>
                                            <p:strVal val="#ppt_w"/>
                                          </p:val>
                                        </p:tav>
                                      </p:tavLst>
                                    </p:anim>
                                    <p:anim calcmode="lin" valueType="num">
                                      <p:cBhvr>
                                        <p:cTn id="29" dur="2000" fill="hold"/>
                                        <p:tgtEl>
                                          <p:spTgt spid="277">
                                            <p:txEl>
                                              <p:pRg st="0" end="0"/>
                                            </p:txEl>
                                          </p:spTgt>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Class="entr" nodeType="afterEffect" presetID="10" grpId="4" fill="hold">
                                  <p:stCondLst>
                                    <p:cond delay="0"/>
                                  </p:stCondLst>
                                  <p:iterate type="el" backwards="0">
                                    <p:tmAbs val="0"/>
                                  </p:iterate>
                                  <p:childTnLst>
                                    <p:set>
                                      <p:cBhvr>
                                        <p:cTn id="32" fill="hold"/>
                                        <p:tgtEl>
                                          <p:spTgt spid="282">
                                            <p:bg/>
                                          </p:spTgt>
                                        </p:tgtEl>
                                        <p:attrNameLst>
                                          <p:attrName>style.visibility</p:attrName>
                                        </p:attrNameLst>
                                      </p:cBhvr>
                                      <p:to>
                                        <p:strVal val="visible"/>
                                      </p:to>
                                    </p:set>
                                    <p:animEffect filter="fade" transition="in">
                                      <p:cBhvr>
                                        <p:cTn id="33" dur="2000"/>
                                        <p:tgtEl>
                                          <p:spTgt spid="282">
                                            <p:bg/>
                                          </p:spTgt>
                                        </p:tgtEl>
                                      </p:cBhvr>
                                    </p:animEffect>
                                  </p:childTnLst>
                                </p:cTn>
                              </p:par>
                              <p:par>
                                <p:cTn id="34" presetClass="entr" nodeType="withEffect" presetSubtype="0" presetID="10" grpId="4" fill="hold">
                                  <p:stCondLst>
                                    <p:cond delay="0"/>
                                  </p:stCondLst>
                                  <p:iterate type="el" backwards="0">
                                    <p:tmAbs val="0"/>
                                  </p:iterate>
                                  <p:childTnLst>
                                    <p:set>
                                      <p:cBhvr>
                                        <p:cTn id="35" fill="hold"/>
                                        <p:tgtEl>
                                          <p:spTgt spid="282">
                                            <p:txEl>
                                              <p:pRg st="0" end="0"/>
                                            </p:txEl>
                                          </p:spTgt>
                                        </p:tgtEl>
                                        <p:attrNameLst>
                                          <p:attrName>style.visibility</p:attrName>
                                        </p:attrNameLst>
                                      </p:cBhvr>
                                      <p:to>
                                        <p:strVal val="visible"/>
                                      </p:to>
                                    </p:set>
                                    <p:animEffect filter="fade" transition="in">
                                      <p:cBhvr>
                                        <p:cTn id="36" dur="2000"/>
                                        <p:tgtEl>
                                          <p:spTgt spid="28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5" fill="hold">
                                  <p:stCondLst>
                                    <p:cond delay="0"/>
                                  </p:stCondLst>
                                  <p:iterate type="el" backwards="0">
                                    <p:tmAbs val="0"/>
                                  </p:iterate>
                                  <p:childTnLst>
                                    <p:set>
                                      <p:cBhvr>
                                        <p:cTn id="40" fill="hold"/>
                                        <p:tgtEl>
                                          <p:spTgt spid="279"/>
                                        </p:tgtEl>
                                        <p:attrNameLst>
                                          <p:attrName>style.visibility</p:attrName>
                                        </p:attrNameLst>
                                      </p:cBhvr>
                                      <p:to>
                                        <p:strVal val="visible"/>
                                      </p:to>
                                    </p:set>
                                    <p:animEffect filter="dissolve" transition="in">
                                      <p:cBhvr>
                                        <p:cTn id="41" dur="2000"/>
                                        <p:tgtEl>
                                          <p:spTgt spid="279"/>
                                        </p:tgtEl>
                                      </p:cBhvr>
                                    </p:animEffect>
                                  </p:childTnLst>
                                </p:cTn>
                              </p:par>
                            </p:childTnLst>
                          </p:cTn>
                        </p:par>
                        <p:par>
                          <p:cTn id="42" fill="hold">
                            <p:stCondLst>
                              <p:cond delay="2000"/>
                            </p:stCondLst>
                            <p:childTnLst>
                              <p:par>
                                <p:cTn id="43" presetClass="entr" nodeType="afterEffect" presetID="9" grpId="6" fill="hold">
                                  <p:stCondLst>
                                    <p:cond delay="0"/>
                                  </p:stCondLst>
                                  <p:iterate type="el" backwards="0">
                                    <p:tmAbs val="0"/>
                                  </p:iterate>
                                  <p:childTnLst>
                                    <p:set>
                                      <p:cBhvr>
                                        <p:cTn id="44" fill="hold"/>
                                        <p:tgtEl>
                                          <p:spTgt spid="280"/>
                                        </p:tgtEl>
                                        <p:attrNameLst>
                                          <p:attrName>style.visibility</p:attrName>
                                        </p:attrNameLst>
                                      </p:cBhvr>
                                      <p:to>
                                        <p:strVal val="visible"/>
                                      </p:to>
                                    </p:set>
                                    <p:animEffect filter="dissolve" transition="in">
                                      <p:cBhvr>
                                        <p:cTn id="45" dur="2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2" grpId="4"/>
      <p:bldP build="whole" bldLvl="1" animBg="1" rev="0" advAuto="0" spid="280" grpId="6"/>
      <p:bldP build="p" bldLvl="5" animBg="1" rev="0" advAuto="0" spid="278" grpId="1"/>
      <p:bldP build="whole" bldLvl="1" animBg="1" rev="0" advAuto="0" spid="279" grpId="5"/>
      <p:bldP build="p" bldLvl="5" animBg="1" rev="0" advAuto="0" spid="281" grpId="2"/>
      <p:bldP build="p" bldLvl="5" animBg="1" rev="0" advAuto="0" spid="277" grpId="3"/>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Discussion"/>
          <p:cNvSpPr txBox="1"/>
          <p:nvPr>
            <p:ph type="title"/>
          </p:nvPr>
        </p:nvSpPr>
        <p:spPr>
          <a:prstGeom prst="rect">
            <a:avLst/>
          </a:prstGeom>
        </p:spPr>
        <p:txBody>
          <a:bodyPr/>
          <a:lstStyle/>
          <a:p>
            <a:pPr/>
            <a:r>
              <a:t>Discussion</a:t>
            </a:r>
          </a:p>
        </p:txBody>
      </p:sp>
      <p:sp>
        <p:nvSpPr>
          <p:cNvPr id="285" name="Which of the quality characteristic every-moment statements, for whatever reason, felt most convicting for you personally? Why?…"/>
          <p:cNvSpPr txBox="1"/>
          <p:nvPr>
            <p:ph type="body" idx="1"/>
          </p:nvPr>
        </p:nvSpPr>
        <p:spPr>
          <a:xfrm>
            <a:off x="1633363" y="3378445"/>
            <a:ext cx="21117274" cy="6959110"/>
          </a:xfrm>
          <a:prstGeom prst="rect">
            <a:avLst/>
          </a:prstGeom>
        </p:spPr>
        <p:txBody>
          <a:bodyPr anchor="ctr"/>
          <a:lstStyle/>
          <a:p>
            <a:pPr marL="965200" indent="-965200">
              <a:buClr>
                <a:srgbClr val="000000"/>
              </a:buClr>
              <a:buSzPct val="100000"/>
              <a:buAutoNum type="arabicPeriod" startAt="1"/>
              <a:defRPr sz="5600"/>
            </a:pPr>
            <a:r>
              <a:t>Which of the quality characteristic every-moment statements, for whatever reason, felt most convicting for you personally?</a:t>
            </a:r>
            <a:br/>
            <a:r>
              <a:t>Why?</a:t>
            </a:r>
          </a:p>
          <a:p>
            <a:pPr marL="965200" indent="-965200">
              <a:buClr>
                <a:srgbClr val="000000"/>
              </a:buClr>
              <a:buSzPct val="100000"/>
              <a:buAutoNum type="arabicPeriod" startAt="1"/>
              <a:defRPr sz="5600"/>
            </a:pPr>
            <a:r>
              <a:t>How would an every-moment mindset towards their</a:t>
            </a:r>
            <a:br/>
            <a:r>
              <a:t>minimum factor help the churches you work with?</a:t>
            </a:r>
          </a:p>
        </p:txBody>
      </p:sp>
      <p:sp>
        <p:nvSpPr>
          <p:cNvPr id="286" name="every moment in your life and ministry"/>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every moment in your life and ministry</a:t>
            </a:r>
          </a:p>
        </p:txBody>
      </p:sp>
      <p:grpSp>
        <p:nvGrpSpPr>
          <p:cNvPr id="289" name="Group"/>
          <p:cNvGrpSpPr/>
          <p:nvPr/>
        </p:nvGrpSpPr>
        <p:grpSpPr>
          <a:xfrm>
            <a:off x="11001853" y="10290954"/>
            <a:ext cx="2380457" cy="2435623"/>
            <a:chOff x="0" y="0"/>
            <a:chExt cx="2380456" cy="2435621"/>
          </a:xfrm>
        </p:grpSpPr>
        <p:pic>
          <p:nvPicPr>
            <p:cNvPr id="287" name="Trinity-Logo-large.jpg" descr="Trinity-Logo-large.jpg"/>
            <p:cNvPicPr>
              <a:picLocks noChangeAspect="1"/>
            </p:cNvPicPr>
            <p:nvPr/>
          </p:nvPicPr>
          <p:blipFill>
            <a:blip r:embed="rId2">
              <a:extLst/>
            </a:blip>
            <a:stretch>
              <a:fillRect/>
            </a:stretch>
          </p:blipFill>
          <p:spPr>
            <a:xfrm>
              <a:off x="61474" y="89152"/>
              <a:ext cx="2257346" cy="2257346"/>
            </a:xfrm>
            <a:prstGeom prst="rect">
              <a:avLst/>
            </a:prstGeom>
            <a:ln w="12700" cap="flat">
              <a:noFill/>
              <a:miter lim="400000"/>
            </a:ln>
            <a:effectLst/>
          </p:spPr>
        </p:pic>
        <p:pic>
          <p:nvPicPr>
            <p:cNvPr id="288" name="Sea against sky at sunset" descr="Sea against sky at sunset"/>
            <p:cNvPicPr>
              <a:picLocks noChangeAspect="1"/>
            </p:cNvPicPr>
            <p:nvPr/>
          </p:nvPicPr>
          <p:blipFill>
            <a:blip r:embed="rId3">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2000">
        <p:pull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85">
                                            <p:bg/>
                                          </p:spTgt>
                                        </p:tgtEl>
                                        <p:attrNameLst>
                                          <p:attrName>style.visibility</p:attrName>
                                        </p:attrNameLst>
                                      </p:cBhvr>
                                      <p:to>
                                        <p:strVal val="visible"/>
                                      </p:to>
                                    </p:set>
                                    <p:anim calcmode="lin" valueType="num">
                                      <p:cBhvr>
                                        <p:cTn id="7" dur="1000" fill="hold"/>
                                        <p:tgtEl>
                                          <p:spTgt spid="285">
                                            <p:bg/>
                                          </p:spTgt>
                                        </p:tgtEl>
                                        <p:attrNameLst>
                                          <p:attrName>ppt_x</p:attrName>
                                        </p:attrNameLst>
                                      </p:cBhvr>
                                      <p:tavLst>
                                        <p:tav tm="0">
                                          <p:val>
                                            <p:strVal val="1+#ppt_w/2"/>
                                          </p:val>
                                        </p:tav>
                                        <p:tav tm="100000">
                                          <p:val>
                                            <p:strVal val="#ppt_x"/>
                                          </p:val>
                                        </p:tav>
                                      </p:tavLst>
                                    </p:anim>
                                    <p:anim calcmode="lin" valueType="num">
                                      <p:cBhvr>
                                        <p:cTn id="8" dur="1000" fill="hold"/>
                                        <p:tgtEl>
                                          <p:spTgt spid="285">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285">
                                            <p:txEl>
                                              <p:pRg st="0" end="0"/>
                                            </p:txEl>
                                          </p:spTgt>
                                        </p:tgtEl>
                                        <p:attrNameLst>
                                          <p:attrName>style.visibility</p:attrName>
                                        </p:attrNameLst>
                                      </p:cBhvr>
                                      <p:to>
                                        <p:strVal val="visible"/>
                                      </p:to>
                                    </p:set>
                                    <p:anim calcmode="lin" valueType="num">
                                      <p:cBhvr>
                                        <p:cTn id="11" dur="1000" fill="hold"/>
                                        <p:tgtEl>
                                          <p:spTgt spid="285">
                                            <p:txEl>
                                              <p:pRg st="0" end="0"/>
                                            </p:txEl>
                                          </p:spTgt>
                                        </p:tgtEl>
                                        <p:attrNameLst>
                                          <p:attrName>ppt_x</p:attrName>
                                        </p:attrNameLst>
                                      </p:cBhvr>
                                      <p:tavLst>
                                        <p:tav tm="0">
                                          <p:val>
                                            <p:strVal val="1+#ppt_w/2"/>
                                          </p:val>
                                        </p:tav>
                                        <p:tav tm="100000">
                                          <p:val>
                                            <p:strVal val="#ppt_x"/>
                                          </p:val>
                                        </p:tav>
                                      </p:tavLst>
                                    </p:anim>
                                    <p:anim calcmode="lin" valueType="num">
                                      <p:cBhvr>
                                        <p:cTn id="12" dur="1000" fill="hold"/>
                                        <p:tgtEl>
                                          <p:spTgt spid="2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 grpId="1" fill="hold">
                                  <p:stCondLst>
                                    <p:cond delay="0"/>
                                  </p:stCondLst>
                                  <p:iterate type="el" backwards="0">
                                    <p:tmAbs val="0"/>
                                  </p:iterate>
                                  <p:childTnLst>
                                    <p:set>
                                      <p:cBhvr>
                                        <p:cTn id="16" fill="hold"/>
                                        <p:tgtEl>
                                          <p:spTgt spid="285">
                                            <p:txEl>
                                              <p:pRg st="1" end="1"/>
                                            </p:txEl>
                                          </p:spTgt>
                                        </p:tgtEl>
                                        <p:attrNameLst>
                                          <p:attrName>style.visibility</p:attrName>
                                        </p:attrNameLst>
                                      </p:cBhvr>
                                      <p:to>
                                        <p:strVal val="visible"/>
                                      </p:to>
                                    </p:set>
                                    <p:anim calcmode="lin" valueType="num">
                                      <p:cBhvr>
                                        <p:cTn id="17" dur="1000" fill="hold"/>
                                        <p:tgtEl>
                                          <p:spTgt spid="285">
                                            <p:txEl>
                                              <p:pRg st="1" end="1"/>
                                            </p:txEl>
                                          </p:spTgt>
                                        </p:tgtEl>
                                        <p:attrNameLst>
                                          <p:attrName>ppt_x</p:attrName>
                                        </p:attrNameLst>
                                      </p:cBhvr>
                                      <p:tavLst>
                                        <p:tav tm="0">
                                          <p:val>
                                            <p:strVal val="1+#ppt_w/2"/>
                                          </p:val>
                                        </p:tav>
                                        <p:tav tm="100000">
                                          <p:val>
                                            <p:strVal val="#ppt_x"/>
                                          </p:val>
                                        </p:tav>
                                      </p:tavLst>
                                    </p:anim>
                                    <p:anim calcmode="lin" valueType="num">
                                      <p:cBhvr>
                                        <p:cTn id="18" dur="1000" fill="hold"/>
                                        <p:tgtEl>
                                          <p:spTgt spid="28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5"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You don’t “apply” NCD principles"/>
          <p:cNvSpPr txBox="1"/>
          <p:nvPr>
            <p:ph type="title"/>
          </p:nvPr>
        </p:nvSpPr>
        <p:spPr>
          <a:prstGeom prst="rect">
            <a:avLst/>
          </a:prstGeom>
        </p:spPr>
        <p:txBody>
          <a:bodyPr/>
          <a:lstStyle/>
          <a:p>
            <a:pPr/>
            <a:r>
              <a:t>You don’t “apply” NCD principles</a:t>
            </a:r>
          </a:p>
        </p:txBody>
      </p:sp>
      <p:sp>
        <p:nvSpPr>
          <p:cNvPr id="292" name="You either defy the principles of the way of true life (and suffer the inevitable consequences)…"/>
          <p:cNvSpPr txBox="1"/>
          <p:nvPr>
            <p:ph type="body" idx="1"/>
          </p:nvPr>
        </p:nvSpPr>
        <p:spPr>
          <a:xfrm>
            <a:off x="1217711" y="3680583"/>
            <a:ext cx="21948578" cy="6354834"/>
          </a:xfrm>
          <a:prstGeom prst="rect">
            <a:avLst/>
          </a:prstGeom>
        </p:spPr>
        <p:txBody>
          <a:bodyPr anchor="ctr"/>
          <a:lstStyle/>
          <a:p>
            <a:pPr marL="0" indent="0" algn="ctr">
              <a:buSzTx/>
              <a:buNone/>
              <a:defRPr sz="5600"/>
            </a:pPr>
            <a:r>
              <a:t>You either </a:t>
            </a:r>
            <a:r>
              <a:rPr>
                <a:latin typeface="Canela Text Bold"/>
                <a:ea typeface="Canela Text Bold"/>
                <a:cs typeface="Canela Text Bold"/>
                <a:sym typeface="Canela Text Bold"/>
              </a:rPr>
              <a:t>defy</a:t>
            </a:r>
            <a:r>
              <a:t> the principles of the way of true life</a:t>
            </a:r>
            <a:br/>
            <a:r>
              <a:t>(and suffer the inevitable consequences)</a:t>
            </a:r>
          </a:p>
          <a:p>
            <a:pPr marL="0" indent="0" algn="ctr">
              <a:buSzTx/>
              <a:buNone/>
              <a:defRPr sz="5600"/>
            </a:pPr>
            <a:r>
              <a:t>or</a:t>
            </a:r>
          </a:p>
          <a:p>
            <a:pPr marL="0" indent="0" algn="ctr">
              <a:buSzTx/>
              <a:buNone/>
              <a:defRPr sz="5600"/>
            </a:pPr>
            <a:r>
              <a:t>you </a:t>
            </a:r>
            <a:r>
              <a:rPr>
                <a:latin typeface="Canela Text Bold"/>
                <a:ea typeface="Canela Text Bold"/>
                <a:cs typeface="Canela Text Bold"/>
                <a:sym typeface="Canela Text Bold"/>
              </a:rPr>
              <a:t>align</a:t>
            </a:r>
            <a:r>
              <a:t> yourself with the way of true life</a:t>
            </a:r>
            <a:br/>
            <a:r>
              <a:t>and experience life in all its fullness.</a:t>
            </a:r>
          </a:p>
        </p:txBody>
      </p:sp>
      <p:grpSp>
        <p:nvGrpSpPr>
          <p:cNvPr id="295" name="Group"/>
          <p:cNvGrpSpPr/>
          <p:nvPr/>
        </p:nvGrpSpPr>
        <p:grpSpPr>
          <a:xfrm>
            <a:off x="11001853" y="10290954"/>
            <a:ext cx="2380457" cy="2435623"/>
            <a:chOff x="0" y="0"/>
            <a:chExt cx="2380456" cy="2435621"/>
          </a:xfrm>
        </p:grpSpPr>
        <p:pic>
          <p:nvPicPr>
            <p:cNvPr id="293" name="Trinity-Logo-large.jpg" descr="Trinity-Logo-large.jpg"/>
            <p:cNvPicPr>
              <a:picLocks noChangeAspect="1"/>
            </p:cNvPicPr>
            <p:nvPr/>
          </p:nvPicPr>
          <p:blipFill>
            <a:blip r:embed="rId2">
              <a:extLst/>
            </a:blip>
            <a:stretch>
              <a:fillRect/>
            </a:stretch>
          </p:blipFill>
          <p:spPr>
            <a:xfrm>
              <a:off x="61474" y="89152"/>
              <a:ext cx="2257346" cy="2257346"/>
            </a:xfrm>
            <a:prstGeom prst="rect">
              <a:avLst/>
            </a:prstGeom>
            <a:ln w="12700" cap="flat">
              <a:noFill/>
              <a:miter lim="400000"/>
            </a:ln>
            <a:effectLst/>
          </p:spPr>
        </p:pic>
        <p:pic>
          <p:nvPicPr>
            <p:cNvPr id="294" name="Sea against sky at sunset" descr="Sea against sky at sunset"/>
            <p:cNvPicPr>
              <a:picLocks noChangeAspect="1"/>
            </p:cNvPicPr>
            <p:nvPr/>
          </p:nvPicPr>
          <p:blipFill>
            <a:blip r:embed="rId3">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92">
                                            <p:bg/>
                                          </p:spTgt>
                                        </p:tgtEl>
                                        <p:attrNameLst>
                                          <p:attrName>style.visibility</p:attrName>
                                        </p:attrNameLst>
                                      </p:cBhvr>
                                      <p:to>
                                        <p:strVal val="visible"/>
                                      </p:to>
                                    </p:set>
                                    <p:anim calcmode="lin" valueType="num">
                                      <p:cBhvr>
                                        <p:cTn id="7" dur="1000" fill="hold"/>
                                        <p:tgtEl>
                                          <p:spTgt spid="292">
                                            <p:bg/>
                                          </p:spTgt>
                                        </p:tgtEl>
                                        <p:attrNameLst>
                                          <p:attrName>ppt_w</p:attrName>
                                        </p:attrNameLst>
                                      </p:cBhvr>
                                      <p:tavLst>
                                        <p:tav tm="0">
                                          <p:val>
                                            <p:fltVal val="0"/>
                                          </p:val>
                                        </p:tav>
                                        <p:tav tm="100000">
                                          <p:val>
                                            <p:strVal val="#ppt_w"/>
                                          </p:val>
                                        </p:tav>
                                      </p:tavLst>
                                    </p:anim>
                                    <p:anim calcmode="lin" valueType="num">
                                      <p:cBhvr>
                                        <p:cTn id="8" dur="1000" fill="hold"/>
                                        <p:tgtEl>
                                          <p:spTgt spid="292">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292">
                                            <p:txEl>
                                              <p:pRg st="0" end="0"/>
                                            </p:txEl>
                                          </p:spTgt>
                                        </p:tgtEl>
                                        <p:attrNameLst>
                                          <p:attrName>style.visibility</p:attrName>
                                        </p:attrNameLst>
                                      </p:cBhvr>
                                      <p:to>
                                        <p:strVal val="visible"/>
                                      </p:to>
                                    </p:set>
                                    <p:anim calcmode="lin" valueType="num">
                                      <p:cBhvr>
                                        <p:cTn id="11" dur="1000" fill="hold"/>
                                        <p:tgtEl>
                                          <p:spTgt spid="292">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9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292">
                                            <p:txEl>
                                              <p:pRg st="1" end="1"/>
                                            </p:txEl>
                                          </p:spTgt>
                                        </p:tgtEl>
                                        <p:attrNameLst>
                                          <p:attrName>style.visibility</p:attrName>
                                        </p:attrNameLst>
                                      </p:cBhvr>
                                      <p:to>
                                        <p:strVal val="visible"/>
                                      </p:to>
                                    </p:set>
                                    <p:anim calcmode="lin" valueType="num">
                                      <p:cBhvr>
                                        <p:cTn id="17" dur="1000" fill="hold"/>
                                        <p:tgtEl>
                                          <p:spTgt spid="292">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9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292">
                                            <p:txEl>
                                              <p:pRg st="2" end="2"/>
                                            </p:txEl>
                                          </p:spTgt>
                                        </p:tgtEl>
                                        <p:attrNameLst>
                                          <p:attrName>style.visibility</p:attrName>
                                        </p:attrNameLst>
                                      </p:cBhvr>
                                      <p:to>
                                        <p:strVal val="visible"/>
                                      </p:to>
                                    </p:set>
                                    <p:anim calcmode="lin" valueType="num">
                                      <p:cBhvr>
                                        <p:cTn id="23" dur="1000" fill="hold"/>
                                        <p:tgtEl>
                                          <p:spTgt spid="29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9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2"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7" name="Image" descr="Image"/>
          <p:cNvPicPr>
            <a:picLocks noChangeAspect="1"/>
          </p:cNvPicPr>
          <p:nvPr/>
        </p:nvPicPr>
        <p:blipFill>
          <a:blip r:embed="rId2">
            <a:extLst/>
          </a:blip>
          <a:srcRect l="0" t="0" r="0" b="20286"/>
          <a:stretch>
            <a:fillRect/>
          </a:stretch>
        </p:blipFill>
        <p:spPr>
          <a:xfrm>
            <a:off x="734417" y="3008832"/>
            <a:ext cx="20628968" cy="7375208"/>
          </a:xfrm>
          <a:prstGeom prst="rect">
            <a:avLst/>
          </a:prstGeom>
          <a:ln w="12700">
            <a:miter lim="400000"/>
          </a:ln>
        </p:spPr>
      </p:pic>
      <p:sp>
        <p:nvSpPr>
          <p:cNvPr id="298" name="Rectangle"/>
          <p:cNvSpPr/>
          <p:nvPr/>
        </p:nvSpPr>
        <p:spPr>
          <a:xfrm>
            <a:off x="15626996" y="2659209"/>
            <a:ext cx="5400739" cy="2789009"/>
          </a:xfrm>
          <a:prstGeom prst="rect">
            <a:avLst/>
          </a:prstGeom>
          <a:solidFill>
            <a:srgbClr val="FFFFFF"/>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p>
        </p:txBody>
      </p:sp>
      <p:sp>
        <p:nvSpPr>
          <p:cNvPr id="299" name="Rectangle"/>
          <p:cNvSpPr/>
          <p:nvPr/>
        </p:nvSpPr>
        <p:spPr>
          <a:xfrm>
            <a:off x="12095642" y="2422319"/>
            <a:ext cx="3937760" cy="1595700"/>
          </a:xfrm>
          <a:prstGeom prst="rect">
            <a:avLst/>
          </a:prstGeom>
          <a:solidFill>
            <a:srgbClr val="FFFFFF"/>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p>
        </p:txBody>
      </p:sp>
      <p:sp>
        <p:nvSpPr>
          <p:cNvPr id="300" name="on Earth as it is in Heaven"/>
          <p:cNvSpPr txBox="1"/>
          <p:nvPr/>
        </p:nvSpPr>
        <p:spPr>
          <a:xfrm>
            <a:off x="1475833" y="-6992"/>
            <a:ext cx="19146334" cy="23846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709930">
              <a:lnSpc>
                <a:spcPct val="100000"/>
              </a:lnSpc>
              <a:defRPr spc="-122" sz="12298">
                <a:ln w="12700" cap="flat">
                  <a:solidFill>
                    <a:srgbClr val="000000"/>
                  </a:solidFill>
                  <a:prstDash val="solid"/>
                  <a:miter lim="400000"/>
                </a:ln>
                <a:solidFill>
                  <a:srgbClr val="FFFFFF"/>
                </a:solidFill>
                <a:latin typeface="Graphik Semibold"/>
                <a:ea typeface="Graphik Semibold"/>
                <a:cs typeface="Graphik Semibold"/>
                <a:sym typeface="Graphik Semibold"/>
              </a:defRPr>
            </a:lvl1pPr>
          </a:lstStyle>
          <a:p>
            <a:pPr>
              <a:defRPr>
                <a:ln>
                  <a:noFill/>
                </a:ln>
                <a:solidFill>
                  <a:srgbClr val="000000"/>
                </a:solidFill>
              </a:defRPr>
            </a:pPr>
            <a:r>
              <a:rPr>
                <a:ln w="12700" cap="flat">
                  <a:solidFill>
                    <a:srgbClr val="000000"/>
                  </a:solidFill>
                  <a:prstDash val="solid"/>
                  <a:miter lim="400000"/>
                </a:ln>
                <a:solidFill>
                  <a:srgbClr val="FFFFFF"/>
                </a:solidFill>
              </a:rPr>
              <a:t>on Earth as it is in Heaven</a:t>
            </a:r>
          </a:p>
        </p:txBody>
      </p:sp>
      <p:sp>
        <p:nvSpPr>
          <p:cNvPr id="301" name="on Earth as it is in Hell"/>
          <p:cNvSpPr txBox="1"/>
          <p:nvPr>
            <p:ph type="body" sz="quarter" idx="4294967295"/>
          </p:nvPr>
        </p:nvSpPr>
        <p:spPr>
          <a:xfrm>
            <a:off x="1475833" y="10945630"/>
            <a:ext cx="19146334" cy="2789009"/>
          </a:xfrm>
          <a:prstGeom prst="rect">
            <a:avLst/>
          </a:prstGeom>
        </p:spPr>
        <p:txBody>
          <a:bodyPr anchor="ctr"/>
          <a:lstStyle>
            <a:lvl1pPr marL="0" indent="0" algn="ctr" defTabSz="635634">
              <a:lnSpc>
                <a:spcPct val="100000"/>
              </a:lnSpc>
              <a:spcBef>
                <a:spcPts val="0"/>
              </a:spcBef>
              <a:buSzTx/>
              <a:buNone/>
              <a:defRPr spc="-110" sz="11011">
                <a:latin typeface="Chalkduster"/>
                <a:ea typeface="Chalkduster"/>
                <a:cs typeface="Chalkduster"/>
                <a:sym typeface="Chalkduster"/>
              </a:defRPr>
            </a:lvl1pPr>
          </a:lstStyle>
          <a:p>
            <a:pPr>
              <a:defRPr>
                <a:latin typeface="Graphik Semibold"/>
                <a:ea typeface="Graphik Semibold"/>
                <a:cs typeface="Graphik Semibold"/>
                <a:sym typeface="Graphik Semibold"/>
              </a:defRPr>
            </a:pPr>
            <a:r>
              <a:rPr>
                <a:latin typeface="Chalkduster"/>
                <a:ea typeface="Chalkduster"/>
                <a:cs typeface="Chalkduster"/>
                <a:sym typeface="Chalkduster"/>
              </a:rPr>
              <a:t>on Earth as it is in Hell</a:t>
            </a:r>
          </a:p>
        </p:txBody>
      </p:sp>
      <p:sp>
        <p:nvSpPr>
          <p:cNvPr id="302" name="Effectiveness"/>
          <p:cNvSpPr txBox="1"/>
          <p:nvPr/>
        </p:nvSpPr>
        <p:spPr>
          <a:xfrm>
            <a:off x="815891" y="2565785"/>
            <a:ext cx="245554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atin typeface="Helvetica"/>
                <a:ea typeface="Helvetica"/>
                <a:cs typeface="Helvetica"/>
                <a:sym typeface="Helvetica"/>
              </a:defRPr>
            </a:lvl1pPr>
          </a:lstStyle>
          <a:p>
            <a:pPr/>
            <a:r>
              <a:t>Effectiveness</a:t>
            </a:r>
          </a:p>
        </p:txBody>
      </p:sp>
      <p:sp>
        <p:nvSpPr>
          <p:cNvPr id="303" name="Empowerment"/>
          <p:cNvSpPr txBox="1"/>
          <p:nvPr/>
        </p:nvSpPr>
        <p:spPr>
          <a:xfrm>
            <a:off x="3347406" y="2565785"/>
            <a:ext cx="2583610"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atin typeface="Helvetica"/>
                <a:ea typeface="Helvetica"/>
                <a:cs typeface="Helvetica"/>
                <a:sym typeface="Helvetica"/>
              </a:defRPr>
            </a:lvl1pPr>
          </a:lstStyle>
          <a:p>
            <a:pPr/>
            <a:r>
              <a:t>Empowerment</a:t>
            </a:r>
          </a:p>
        </p:txBody>
      </p:sp>
      <p:sp>
        <p:nvSpPr>
          <p:cNvPr id="304" name="Love"/>
          <p:cNvSpPr txBox="1"/>
          <p:nvPr/>
        </p:nvSpPr>
        <p:spPr>
          <a:xfrm>
            <a:off x="5956182" y="2565785"/>
            <a:ext cx="245554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atin typeface="Helvetica"/>
                <a:ea typeface="Helvetica"/>
                <a:cs typeface="Helvetica"/>
                <a:sym typeface="Helvetica"/>
              </a:defRPr>
            </a:lvl1pPr>
          </a:lstStyle>
          <a:p>
            <a:pPr/>
            <a:r>
              <a:t>Love</a:t>
            </a:r>
          </a:p>
        </p:txBody>
      </p:sp>
      <p:sp>
        <p:nvSpPr>
          <p:cNvPr id="305" name="Inspiration"/>
          <p:cNvSpPr txBox="1"/>
          <p:nvPr/>
        </p:nvSpPr>
        <p:spPr>
          <a:xfrm>
            <a:off x="8481736" y="2565785"/>
            <a:ext cx="245554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atin typeface="Helvetica"/>
                <a:ea typeface="Helvetica"/>
                <a:cs typeface="Helvetica"/>
                <a:sym typeface="Helvetica"/>
              </a:defRPr>
            </a:lvl1pPr>
          </a:lstStyle>
          <a:p>
            <a:pPr/>
            <a:r>
              <a:t>Inspiration</a:t>
            </a:r>
          </a:p>
        </p:txBody>
      </p:sp>
      <p:sp>
        <p:nvSpPr>
          <p:cNvPr id="306" name="Gift-activation"/>
          <p:cNvSpPr txBox="1"/>
          <p:nvPr/>
        </p:nvSpPr>
        <p:spPr>
          <a:xfrm>
            <a:off x="11007290" y="2565785"/>
            <a:ext cx="245554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atin typeface="Helvetica"/>
                <a:ea typeface="Helvetica"/>
                <a:cs typeface="Helvetica"/>
                <a:sym typeface="Helvetica"/>
              </a:defRPr>
            </a:lvl1pPr>
          </a:lstStyle>
          <a:p>
            <a:pPr/>
            <a:r>
              <a:t>Gift-activation</a:t>
            </a:r>
          </a:p>
        </p:txBody>
      </p:sp>
      <p:sp>
        <p:nvSpPr>
          <p:cNvPr id="307" name="Passion"/>
          <p:cNvSpPr txBox="1"/>
          <p:nvPr/>
        </p:nvSpPr>
        <p:spPr>
          <a:xfrm>
            <a:off x="13540568" y="2565785"/>
            <a:ext cx="245554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atin typeface="Helvetica"/>
                <a:ea typeface="Helvetica"/>
                <a:cs typeface="Helvetica"/>
                <a:sym typeface="Helvetica"/>
              </a:defRPr>
            </a:lvl1pPr>
          </a:lstStyle>
          <a:p>
            <a:pPr/>
            <a:r>
              <a:t>Passion</a:t>
            </a:r>
          </a:p>
        </p:txBody>
      </p:sp>
      <p:sp>
        <p:nvSpPr>
          <p:cNvPr id="308" name="Wholeness"/>
          <p:cNvSpPr txBox="1"/>
          <p:nvPr/>
        </p:nvSpPr>
        <p:spPr>
          <a:xfrm>
            <a:off x="16048446" y="2565785"/>
            <a:ext cx="245554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atin typeface="Helvetica"/>
                <a:ea typeface="Helvetica"/>
                <a:cs typeface="Helvetica"/>
                <a:sym typeface="Helvetica"/>
              </a:defRPr>
            </a:lvl1pPr>
          </a:lstStyle>
          <a:p>
            <a:pPr/>
            <a:r>
              <a:t>Wholeness</a:t>
            </a:r>
          </a:p>
        </p:txBody>
      </p:sp>
      <p:sp>
        <p:nvSpPr>
          <p:cNvPr id="309" name="Community"/>
          <p:cNvSpPr txBox="1"/>
          <p:nvPr/>
        </p:nvSpPr>
        <p:spPr>
          <a:xfrm>
            <a:off x="18796108" y="2565785"/>
            <a:ext cx="2163731"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atin typeface="Helvetica"/>
                <a:ea typeface="Helvetica"/>
                <a:cs typeface="Helvetica"/>
                <a:sym typeface="Helvetica"/>
              </a:defRPr>
            </a:lvl1pPr>
          </a:lstStyle>
          <a:p>
            <a:pPr/>
            <a:r>
              <a:t>Community</a:t>
            </a:r>
          </a:p>
        </p:txBody>
      </p:sp>
      <p:grpSp>
        <p:nvGrpSpPr>
          <p:cNvPr id="312" name="Group"/>
          <p:cNvGrpSpPr/>
          <p:nvPr/>
        </p:nvGrpSpPr>
        <p:grpSpPr>
          <a:xfrm>
            <a:off x="21357297" y="5566761"/>
            <a:ext cx="2380458" cy="2435623"/>
            <a:chOff x="0" y="0"/>
            <a:chExt cx="2380456" cy="2435621"/>
          </a:xfrm>
        </p:grpSpPr>
        <p:pic>
          <p:nvPicPr>
            <p:cNvPr id="310" name="Trinity-Logo-large.jpg" descr="Trinity-Logo-large.jpg"/>
            <p:cNvPicPr>
              <a:picLocks noChangeAspect="1"/>
            </p:cNvPicPr>
            <p:nvPr/>
          </p:nvPicPr>
          <p:blipFill>
            <a:blip r:embed="rId3">
              <a:extLst/>
            </a:blip>
            <a:stretch>
              <a:fillRect/>
            </a:stretch>
          </p:blipFill>
          <p:spPr>
            <a:xfrm>
              <a:off x="61474" y="89152"/>
              <a:ext cx="2257346" cy="2257346"/>
            </a:xfrm>
            <a:prstGeom prst="rect">
              <a:avLst/>
            </a:prstGeom>
            <a:ln w="12700" cap="flat">
              <a:noFill/>
              <a:miter lim="400000"/>
            </a:ln>
            <a:effectLst/>
          </p:spPr>
        </p:pic>
        <p:pic>
          <p:nvPicPr>
            <p:cNvPr id="311" name="Sea against sky at sunset" descr="Sea against sky at sunset"/>
            <p:cNvPicPr>
              <a:picLocks noChangeAspect="1"/>
            </p:cNvPicPr>
            <p:nvPr/>
          </p:nvPicPr>
          <p:blipFill>
            <a:blip r:embed="rId4">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
        <p:nvSpPr>
          <p:cNvPr id="313" name="destruction"/>
          <p:cNvSpPr txBox="1"/>
          <p:nvPr/>
        </p:nvSpPr>
        <p:spPr>
          <a:xfrm>
            <a:off x="752626" y="10238430"/>
            <a:ext cx="2759879" cy="12606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825500">
              <a:lnSpc>
                <a:spcPct val="100000"/>
              </a:lnSpc>
              <a:defRPr spc="-26" sz="2600">
                <a:latin typeface="Chalkduster"/>
                <a:ea typeface="Chalkduster"/>
                <a:cs typeface="Chalkduster"/>
                <a:sym typeface="Chalkduster"/>
              </a:defRPr>
            </a:lvl1pPr>
          </a:lstStyle>
          <a:p>
            <a:pPr>
              <a:defRPr>
                <a:latin typeface="Graphik Semibold"/>
                <a:ea typeface="Graphik Semibold"/>
                <a:cs typeface="Graphik Semibold"/>
                <a:sym typeface="Graphik Semibold"/>
              </a:defRPr>
            </a:pPr>
            <a:r>
              <a:rPr>
                <a:latin typeface="Chalkduster"/>
                <a:ea typeface="Chalkduster"/>
                <a:cs typeface="Chalkduster"/>
                <a:sym typeface="Chalkduster"/>
              </a:rPr>
              <a:t>destruction</a:t>
            </a:r>
          </a:p>
        </p:txBody>
      </p:sp>
      <p:sp>
        <p:nvSpPr>
          <p:cNvPr id="314" name="oppression"/>
          <p:cNvSpPr txBox="1"/>
          <p:nvPr/>
        </p:nvSpPr>
        <p:spPr>
          <a:xfrm>
            <a:off x="3259271" y="10238430"/>
            <a:ext cx="2759880" cy="12606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825500">
              <a:lnSpc>
                <a:spcPct val="100000"/>
              </a:lnSpc>
              <a:defRPr spc="-26" sz="2600">
                <a:latin typeface="Chalkduster"/>
                <a:ea typeface="Chalkduster"/>
                <a:cs typeface="Chalkduster"/>
                <a:sym typeface="Chalkduster"/>
              </a:defRPr>
            </a:lvl1pPr>
          </a:lstStyle>
          <a:p>
            <a:pPr>
              <a:defRPr>
                <a:latin typeface="Graphik Semibold"/>
                <a:ea typeface="Graphik Semibold"/>
                <a:cs typeface="Graphik Semibold"/>
                <a:sym typeface="Graphik Semibold"/>
              </a:defRPr>
            </a:pPr>
            <a:r>
              <a:rPr>
                <a:latin typeface="Chalkduster"/>
                <a:ea typeface="Chalkduster"/>
                <a:cs typeface="Chalkduster"/>
                <a:sym typeface="Chalkduster"/>
              </a:rPr>
              <a:t>oppression</a:t>
            </a:r>
          </a:p>
        </p:txBody>
      </p:sp>
      <p:sp>
        <p:nvSpPr>
          <p:cNvPr id="315" name="damage"/>
          <p:cNvSpPr txBox="1"/>
          <p:nvPr/>
        </p:nvSpPr>
        <p:spPr>
          <a:xfrm>
            <a:off x="5804017" y="10238430"/>
            <a:ext cx="2759879" cy="12606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825500">
              <a:lnSpc>
                <a:spcPct val="100000"/>
              </a:lnSpc>
              <a:defRPr spc="-26" sz="2600">
                <a:latin typeface="Chalkduster"/>
                <a:ea typeface="Chalkduster"/>
                <a:cs typeface="Chalkduster"/>
                <a:sym typeface="Chalkduster"/>
              </a:defRPr>
            </a:lvl1pPr>
          </a:lstStyle>
          <a:p>
            <a:pPr>
              <a:defRPr>
                <a:latin typeface="Graphik Semibold"/>
                <a:ea typeface="Graphik Semibold"/>
                <a:cs typeface="Graphik Semibold"/>
                <a:sym typeface="Graphik Semibold"/>
              </a:defRPr>
            </a:pPr>
            <a:r>
              <a:rPr>
                <a:latin typeface="Chalkduster"/>
                <a:ea typeface="Chalkduster"/>
                <a:cs typeface="Chalkduster"/>
                <a:sym typeface="Chalkduster"/>
              </a:rPr>
              <a:t>damage</a:t>
            </a:r>
          </a:p>
        </p:txBody>
      </p:sp>
      <p:sp>
        <p:nvSpPr>
          <p:cNvPr id="316" name="suffocation"/>
          <p:cNvSpPr txBox="1"/>
          <p:nvPr/>
        </p:nvSpPr>
        <p:spPr>
          <a:xfrm>
            <a:off x="8329571" y="10238430"/>
            <a:ext cx="2759879" cy="12606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825500">
              <a:lnSpc>
                <a:spcPct val="100000"/>
              </a:lnSpc>
              <a:defRPr spc="-26" sz="2600">
                <a:latin typeface="Chalkduster"/>
                <a:ea typeface="Chalkduster"/>
                <a:cs typeface="Chalkduster"/>
                <a:sym typeface="Chalkduster"/>
              </a:defRPr>
            </a:lvl1pPr>
          </a:lstStyle>
          <a:p>
            <a:pPr>
              <a:defRPr>
                <a:latin typeface="Graphik Semibold"/>
                <a:ea typeface="Graphik Semibold"/>
                <a:cs typeface="Graphik Semibold"/>
                <a:sym typeface="Graphik Semibold"/>
              </a:defRPr>
            </a:pPr>
            <a:r>
              <a:rPr>
                <a:latin typeface="Chalkduster"/>
                <a:ea typeface="Chalkduster"/>
                <a:cs typeface="Chalkduster"/>
                <a:sym typeface="Chalkduster"/>
              </a:rPr>
              <a:t>suffocation</a:t>
            </a:r>
          </a:p>
        </p:txBody>
      </p:sp>
      <p:sp>
        <p:nvSpPr>
          <p:cNvPr id="317" name="stuntedness"/>
          <p:cNvSpPr txBox="1"/>
          <p:nvPr/>
        </p:nvSpPr>
        <p:spPr>
          <a:xfrm>
            <a:off x="10855125" y="10238430"/>
            <a:ext cx="2759879" cy="12606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825500">
              <a:lnSpc>
                <a:spcPct val="100000"/>
              </a:lnSpc>
              <a:defRPr spc="-26" sz="2600">
                <a:latin typeface="Chalkduster"/>
                <a:ea typeface="Chalkduster"/>
                <a:cs typeface="Chalkduster"/>
                <a:sym typeface="Chalkduster"/>
              </a:defRPr>
            </a:lvl1pPr>
          </a:lstStyle>
          <a:p>
            <a:pPr>
              <a:defRPr>
                <a:latin typeface="Graphik Semibold"/>
                <a:ea typeface="Graphik Semibold"/>
                <a:cs typeface="Graphik Semibold"/>
                <a:sym typeface="Graphik Semibold"/>
              </a:defRPr>
            </a:pPr>
            <a:r>
              <a:rPr>
                <a:latin typeface="Chalkduster"/>
                <a:ea typeface="Chalkduster"/>
                <a:cs typeface="Chalkduster"/>
                <a:sym typeface="Chalkduster"/>
              </a:rPr>
              <a:t>stuntedness</a:t>
            </a:r>
          </a:p>
        </p:txBody>
      </p:sp>
      <p:sp>
        <p:nvSpPr>
          <p:cNvPr id="318" name="apathy"/>
          <p:cNvSpPr txBox="1"/>
          <p:nvPr/>
        </p:nvSpPr>
        <p:spPr>
          <a:xfrm>
            <a:off x="13388402" y="10238430"/>
            <a:ext cx="2759879" cy="12606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825500">
              <a:lnSpc>
                <a:spcPct val="100000"/>
              </a:lnSpc>
              <a:defRPr spc="-26" sz="2600">
                <a:latin typeface="Chalkduster"/>
                <a:ea typeface="Chalkduster"/>
                <a:cs typeface="Chalkduster"/>
                <a:sym typeface="Chalkduster"/>
              </a:defRPr>
            </a:lvl1pPr>
          </a:lstStyle>
          <a:p>
            <a:pPr>
              <a:defRPr>
                <a:latin typeface="Graphik Semibold"/>
                <a:ea typeface="Graphik Semibold"/>
                <a:cs typeface="Graphik Semibold"/>
                <a:sym typeface="Graphik Semibold"/>
              </a:defRPr>
            </a:pPr>
            <a:r>
              <a:rPr>
                <a:latin typeface="Chalkduster"/>
                <a:ea typeface="Chalkduster"/>
                <a:cs typeface="Chalkduster"/>
                <a:sym typeface="Chalkduster"/>
              </a:rPr>
              <a:t>apathy</a:t>
            </a:r>
          </a:p>
        </p:txBody>
      </p:sp>
      <p:sp>
        <p:nvSpPr>
          <p:cNvPr id="319" name="erosion"/>
          <p:cNvSpPr txBox="1"/>
          <p:nvPr/>
        </p:nvSpPr>
        <p:spPr>
          <a:xfrm>
            <a:off x="15921680" y="10238430"/>
            <a:ext cx="2759879" cy="12606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825500">
              <a:lnSpc>
                <a:spcPct val="100000"/>
              </a:lnSpc>
              <a:defRPr spc="-26" sz="2600">
                <a:latin typeface="Chalkduster"/>
                <a:ea typeface="Chalkduster"/>
                <a:cs typeface="Chalkduster"/>
                <a:sym typeface="Chalkduster"/>
              </a:defRPr>
            </a:lvl1pPr>
          </a:lstStyle>
          <a:p>
            <a:pPr>
              <a:defRPr>
                <a:latin typeface="Graphik Semibold"/>
                <a:ea typeface="Graphik Semibold"/>
                <a:cs typeface="Graphik Semibold"/>
                <a:sym typeface="Graphik Semibold"/>
              </a:defRPr>
            </a:pPr>
            <a:r>
              <a:rPr>
                <a:latin typeface="Chalkduster"/>
                <a:ea typeface="Chalkduster"/>
                <a:cs typeface="Chalkduster"/>
                <a:sym typeface="Chalkduster"/>
              </a:rPr>
              <a:t>erosion</a:t>
            </a:r>
          </a:p>
        </p:txBody>
      </p:sp>
      <p:sp>
        <p:nvSpPr>
          <p:cNvPr id="320" name="disintegration"/>
          <p:cNvSpPr txBox="1"/>
          <p:nvPr/>
        </p:nvSpPr>
        <p:spPr>
          <a:xfrm>
            <a:off x="18286855" y="10238430"/>
            <a:ext cx="3088127" cy="12606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825500">
              <a:lnSpc>
                <a:spcPct val="100000"/>
              </a:lnSpc>
              <a:defRPr spc="-26" sz="2600">
                <a:latin typeface="Chalkduster"/>
                <a:ea typeface="Chalkduster"/>
                <a:cs typeface="Chalkduster"/>
                <a:sym typeface="Chalkduster"/>
              </a:defRPr>
            </a:lvl1pPr>
          </a:lstStyle>
          <a:p>
            <a:pPr>
              <a:defRPr>
                <a:latin typeface="Graphik Semibold"/>
                <a:ea typeface="Graphik Semibold"/>
                <a:cs typeface="Graphik Semibold"/>
                <a:sym typeface="Graphik Semibold"/>
              </a:defRPr>
            </a:pPr>
            <a:r>
              <a:rPr>
                <a:latin typeface="Chalkduster"/>
                <a:ea typeface="Chalkduster"/>
                <a:cs typeface="Chalkduster"/>
                <a:sym typeface="Chalkduster"/>
              </a:rPr>
              <a:t>disintegration</a:t>
            </a:r>
          </a:p>
        </p:txBody>
      </p:sp>
      <p:pic>
        <p:nvPicPr>
          <p:cNvPr id="321" name="Line Line" descr="Line Line"/>
          <p:cNvPicPr>
            <a:picLocks noChangeAspect="0"/>
          </p:cNvPicPr>
          <p:nvPr/>
        </p:nvPicPr>
        <p:blipFill>
          <a:blip r:embed="rId5">
            <a:extLst/>
          </a:blip>
          <a:stretch>
            <a:fillRect/>
          </a:stretch>
        </p:blipFill>
        <p:spPr>
          <a:xfrm rot="16200000">
            <a:off x="21591767" y="4321468"/>
            <a:ext cx="1911357" cy="499189"/>
          </a:xfrm>
          <a:prstGeom prst="rect">
            <a:avLst/>
          </a:prstGeom>
        </p:spPr>
      </p:pic>
      <p:pic>
        <p:nvPicPr>
          <p:cNvPr id="323" name="Line Line" descr="Line Line"/>
          <p:cNvPicPr>
            <a:picLocks noChangeAspect="0"/>
          </p:cNvPicPr>
          <p:nvPr/>
        </p:nvPicPr>
        <p:blipFill>
          <a:blip r:embed="rId5">
            <a:extLst/>
          </a:blip>
          <a:stretch>
            <a:fillRect/>
          </a:stretch>
        </p:blipFill>
        <p:spPr>
          <a:xfrm rot="5400000">
            <a:off x="21591767" y="8748515"/>
            <a:ext cx="1911358" cy="4991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2000">
        <p14:rippl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300"/>
                                        </p:tgtEl>
                                        <p:attrNameLst>
                                          <p:attrName>style.visibility</p:attrName>
                                        </p:attrNameLst>
                                      </p:cBhvr>
                                      <p:to>
                                        <p:strVal val="visible"/>
                                      </p:to>
                                    </p:set>
                                    <p:anim calcmode="lin" valueType="num">
                                      <p:cBhvr>
                                        <p:cTn id="7" dur="1000" fill="hold"/>
                                        <p:tgtEl>
                                          <p:spTgt spid="300"/>
                                        </p:tgtEl>
                                        <p:attrNameLst>
                                          <p:attrName>ppt_x</p:attrName>
                                        </p:attrNameLst>
                                      </p:cBhvr>
                                      <p:tavLst>
                                        <p:tav tm="0">
                                          <p:val>
                                            <p:strVal val="#ppt_x"/>
                                          </p:val>
                                        </p:tav>
                                        <p:tav tm="100000">
                                          <p:val>
                                            <p:strVal val="#ppt_x"/>
                                          </p:val>
                                        </p:tav>
                                      </p:tavLst>
                                    </p:anim>
                                    <p:anim calcmode="lin" valueType="num">
                                      <p:cBhvr>
                                        <p:cTn id="8" dur="1000" fill="hold"/>
                                        <p:tgtEl>
                                          <p:spTgt spid="30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Class="entr" nodeType="afterEffect" presetSubtype="16" presetID="23" grpId="2" fill="hold">
                                  <p:stCondLst>
                                    <p:cond delay="0"/>
                                  </p:stCondLst>
                                  <p:iterate type="el" backwards="0">
                                    <p:tmAbs val="0"/>
                                  </p:iterate>
                                  <p:childTnLst>
                                    <p:set>
                                      <p:cBhvr>
                                        <p:cTn id="11" fill="hold"/>
                                        <p:tgtEl>
                                          <p:spTgt spid="302"/>
                                        </p:tgtEl>
                                        <p:attrNameLst>
                                          <p:attrName>style.visibility</p:attrName>
                                        </p:attrNameLst>
                                      </p:cBhvr>
                                      <p:to>
                                        <p:strVal val="visible"/>
                                      </p:to>
                                    </p:set>
                                    <p:anim calcmode="lin" valueType="num">
                                      <p:cBhvr>
                                        <p:cTn id="12" dur="1000" fill="hold"/>
                                        <p:tgtEl>
                                          <p:spTgt spid="302"/>
                                        </p:tgtEl>
                                        <p:attrNameLst>
                                          <p:attrName>ppt_w</p:attrName>
                                        </p:attrNameLst>
                                      </p:cBhvr>
                                      <p:tavLst>
                                        <p:tav tm="0">
                                          <p:val>
                                            <p:fltVal val="0"/>
                                          </p:val>
                                        </p:tav>
                                        <p:tav tm="100000">
                                          <p:val>
                                            <p:strVal val="#ppt_w"/>
                                          </p:val>
                                        </p:tav>
                                      </p:tavLst>
                                    </p:anim>
                                    <p:anim calcmode="lin" valueType="num">
                                      <p:cBhvr>
                                        <p:cTn id="13" dur="1000" fill="hold"/>
                                        <p:tgtEl>
                                          <p:spTgt spid="302"/>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Class="entr" nodeType="afterEffect" presetSubtype="16" presetID="23" grpId="3" fill="hold">
                                  <p:stCondLst>
                                    <p:cond delay="0"/>
                                  </p:stCondLst>
                                  <p:iterate type="el" backwards="0">
                                    <p:tmAbs val="0"/>
                                  </p:iterate>
                                  <p:childTnLst>
                                    <p:set>
                                      <p:cBhvr>
                                        <p:cTn id="16" fill="hold"/>
                                        <p:tgtEl>
                                          <p:spTgt spid="303"/>
                                        </p:tgtEl>
                                        <p:attrNameLst>
                                          <p:attrName>style.visibility</p:attrName>
                                        </p:attrNameLst>
                                      </p:cBhvr>
                                      <p:to>
                                        <p:strVal val="visible"/>
                                      </p:to>
                                    </p:set>
                                    <p:anim calcmode="lin" valueType="num">
                                      <p:cBhvr>
                                        <p:cTn id="17" dur="1000" fill="hold"/>
                                        <p:tgtEl>
                                          <p:spTgt spid="303"/>
                                        </p:tgtEl>
                                        <p:attrNameLst>
                                          <p:attrName>ppt_w</p:attrName>
                                        </p:attrNameLst>
                                      </p:cBhvr>
                                      <p:tavLst>
                                        <p:tav tm="0">
                                          <p:val>
                                            <p:fltVal val="0"/>
                                          </p:val>
                                        </p:tav>
                                        <p:tav tm="100000">
                                          <p:val>
                                            <p:strVal val="#ppt_w"/>
                                          </p:val>
                                        </p:tav>
                                      </p:tavLst>
                                    </p:anim>
                                    <p:anim calcmode="lin" valueType="num">
                                      <p:cBhvr>
                                        <p:cTn id="18" dur="1000" fill="hold"/>
                                        <p:tgtEl>
                                          <p:spTgt spid="303"/>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Class="entr" nodeType="afterEffect" presetSubtype="16" presetID="23" grpId="4" fill="hold">
                                  <p:stCondLst>
                                    <p:cond delay="0"/>
                                  </p:stCondLst>
                                  <p:iterate type="el" backwards="0">
                                    <p:tmAbs val="0"/>
                                  </p:iterate>
                                  <p:childTnLst>
                                    <p:set>
                                      <p:cBhvr>
                                        <p:cTn id="21" fill="hold"/>
                                        <p:tgtEl>
                                          <p:spTgt spid="304"/>
                                        </p:tgtEl>
                                        <p:attrNameLst>
                                          <p:attrName>style.visibility</p:attrName>
                                        </p:attrNameLst>
                                      </p:cBhvr>
                                      <p:to>
                                        <p:strVal val="visible"/>
                                      </p:to>
                                    </p:set>
                                    <p:anim calcmode="lin" valueType="num">
                                      <p:cBhvr>
                                        <p:cTn id="22" dur="1000" fill="hold"/>
                                        <p:tgtEl>
                                          <p:spTgt spid="304"/>
                                        </p:tgtEl>
                                        <p:attrNameLst>
                                          <p:attrName>ppt_w</p:attrName>
                                        </p:attrNameLst>
                                      </p:cBhvr>
                                      <p:tavLst>
                                        <p:tav tm="0">
                                          <p:val>
                                            <p:fltVal val="0"/>
                                          </p:val>
                                        </p:tav>
                                        <p:tav tm="100000">
                                          <p:val>
                                            <p:strVal val="#ppt_w"/>
                                          </p:val>
                                        </p:tav>
                                      </p:tavLst>
                                    </p:anim>
                                    <p:anim calcmode="lin" valueType="num">
                                      <p:cBhvr>
                                        <p:cTn id="23" dur="1000" fill="hold"/>
                                        <p:tgtEl>
                                          <p:spTgt spid="304"/>
                                        </p:tgtEl>
                                        <p:attrNameLst>
                                          <p:attrName>ppt_h</p:attrName>
                                        </p:attrNameLst>
                                      </p:cBhvr>
                                      <p:tavLst>
                                        <p:tav tm="0">
                                          <p:val>
                                            <p:fltVal val="0"/>
                                          </p:val>
                                        </p:tav>
                                        <p:tav tm="100000">
                                          <p:val>
                                            <p:strVal val="#ppt_h"/>
                                          </p:val>
                                        </p:tav>
                                      </p:tavLst>
                                    </p:anim>
                                  </p:childTnLst>
                                </p:cTn>
                              </p:par>
                            </p:childTnLst>
                          </p:cTn>
                        </p:par>
                        <p:par>
                          <p:cTn id="24" fill="hold">
                            <p:stCondLst>
                              <p:cond delay="4000"/>
                            </p:stCondLst>
                            <p:childTnLst>
                              <p:par>
                                <p:cTn id="25" presetClass="entr" nodeType="afterEffect" presetSubtype="16" presetID="23" grpId="5" fill="hold">
                                  <p:stCondLst>
                                    <p:cond delay="0"/>
                                  </p:stCondLst>
                                  <p:iterate type="el" backwards="0">
                                    <p:tmAbs val="0"/>
                                  </p:iterate>
                                  <p:childTnLst>
                                    <p:set>
                                      <p:cBhvr>
                                        <p:cTn id="26" fill="hold"/>
                                        <p:tgtEl>
                                          <p:spTgt spid="305"/>
                                        </p:tgtEl>
                                        <p:attrNameLst>
                                          <p:attrName>style.visibility</p:attrName>
                                        </p:attrNameLst>
                                      </p:cBhvr>
                                      <p:to>
                                        <p:strVal val="visible"/>
                                      </p:to>
                                    </p:set>
                                    <p:anim calcmode="lin" valueType="num">
                                      <p:cBhvr>
                                        <p:cTn id="27" dur="1000" fill="hold"/>
                                        <p:tgtEl>
                                          <p:spTgt spid="305"/>
                                        </p:tgtEl>
                                        <p:attrNameLst>
                                          <p:attrName>ppt_w</p:attrName>
                                        </p:attrNameLst>
                                      </p:cBhvr>
                                      <p:tavLst>
                                        <p:tav tm="0">
                                          <p:val>
                                            <p:fltVal val="0"/>
                                          </p:val>
                                        </p:tav>
                                        <p:tav tm="100000">
                                          <p:val>
                                            <p:strVal val="#ppt_w"/>
                                          </p:val>
                                        </p:tav>
                                      </p:tavLst>
                                    </p:anim>
                                    <p:anim calcmode="lin" valueType="num">
                                      <p:cBhvr>
                                        <p:cTn id="28" dur="1000" fill="hold"/>
                                        <p:tgtEl>
                                          <p:spTgt spid="305"/>
                                        </p:tgtEl>
                                        <p:attrNameLst>
                                          <p:attrName>ppt_h</p:attrName>
                                        </p:attrNameLst>
                                      </p:cBhvr>
                                      <p:tavLst>
                                        <p:tav tm="0">
                                          <p:val>
                                            <p:fltVal val="0"/>
                                          </p:val>
                                        </p:tav>
                                        <p:tav tm="100000">
                                          <p:val>
                                            <p:strVal val="#ppt_h"/>
                                          </p:val>
                                        </p:tav>
                                      </p:tavLst>
                                    </p:anim>
                                  </p:childTnLst>
                                </p:cTn>
                              </p:par>
                            </p:childTnLst>
                          </p:cTn>
                        </p:par>
                        <p:par>
                          <p:cTn id="29" fill="hold">
                            <p:stCondLst>
                              <p:cond delay="5000"/>
                            </p:stCondLst>
                            <p:childTnLst>
                              <p:par>
                                <p:cTn id="30" presetClass="entr" nodeType="afterEffect" presetSubtype="16" presetID="23" grpId="6" fill="hold">
                                  <p:stCondLst>
                                    <p:cond delay="0"/>
                                  </p:stCondLst>
                                  <p:iterate type="el" backwards="0">
                                    <p:tmAbs val="0"/>
                                  </p:iterate>
                                  <p:childTnLst>
                                    <p:set>
                                      <p:cBhvr>
                                        <p:cTn id="31" fill="hold"/>
                                        <p:tgtEl>
                                          <p:spTgt spid="306"/>
                                        </p:tgtEl>
                                        <p:attrNameLst>
                                          <p:attrName>style.visibility</p:attrName>
                                        </p:attrNameLst>
                                      </p:cBhvr>
                                      <p:to>
                                        <p:strVal val="visible"/>
                                      </p:to>
                                    </p:set>
                                    <p:anim calcmode="lin" valueType="num">
                                      <p:cBhvr>
                                        <p:cTn id="32" dur="1000" fill="hold"/>
                                        <p:tgtEl>
                                          <p:spTgt spid="306"/>
                                        </p:tgtEl>
                                        <p:attrNameLst>
                                          <p:attrName>ppt_w</p:attrName>
                                        </p:attrNameLst>
                                      </p:cBhvr>
                                      <p:tavLst>
                                        <p:tav tm="0">
                                          <p:val>
                                            <p:fltVal val="0"/>
                                          </p:val>
                                        </p:tav>
                                        <p:tav tm="100000">
                                          <p:val>
                                            <p:strVal val="#ppt_w"/>
                                          </p:val>
                                        </p:tav>
                                      </p:tavLst>
                                    </p:anim>
                                    <p:anim calcmode="lin" valueType="num">
                                      <p:cBhvr>
                                        <p:cTn id="33" dur="1000" fill="hold"/>
                                        <p:tgtEl>
                                          <p:spTgt spid="306"/>
                                        </p:tgtEl>
                                        <p:attrNameLst>
                                          <p:attrName>ppt_h</p:attrName>
                                        </p:attrNameLst>
                                      </p:cBhvr>
                                      <p:tavLst>
                                        <p:tav tm="0">
                                          <p:val>
                                            <p:fltVal val="0"/>
                                          </p:val>
                                        </p:tav>
                                        <p:tav tm="100000">
                                          <p:val>
                                            <p:strVal val="#ppt_h"/>
                                          </p:val>
                                        </p:tav>
                                      </p:tavLst>
                                    </p:anim>
                                  </p:childTnLst>
                                </p:cTn>
                              </p:par>
                            </p:childTnLst>
                          </p:cTn>
                        </p:par>
                        <p:par>
                          <p:cTn id="34" fill="hold">
                            <p:stCondLst>
                              <p:cond delay="6000"/>
                            </p:stCondLst>
                            <p:childTnLst>
                              <p:par>
                                <p:cTn id="35" presetClass="entr" nodeType="afterEffect" presetSubtype="16" presetID="23" grpId="7" fill="hold">
                                  <p:stCondLst>
                                    <p:cond delay="0"/>
                                  </p:stCondLst>
                                  <p:iterate type="el" backwards="0">
                                    <p:tmAbs val="0"/>
                                  </p:iterate>
                                  <p:childTnLst>
                                    <p:set>
                                      <p:cBhvr>
                                        <p:cTn id="36" fill="hold"/>
                                        <p:tgtEl>
                                          <p:spTgt spid="307"/>
                                        </p:tgtEl>
                                        <p:attrNameLst>
                                          <p:attrName>style.visibility</p:attrName>
                                        </p:attrNameLst>
                                      </p:cBhvr>
                                      <p:to>
                                        <p:strVal val="visible"/>
                                      </p:to>
                                    </p:set>
                                    <p:anim calcmode="lin" valueType="num">
                                      <p:cBhvr>
                                        <p:cTn id="37" dur="1000" fill="hold"/>
                                        <p:tgtEl>
                                          <p:spTgt spid="307"/>
                                        </p:tgtEl>
                                        <p:attrNameLst>
                                          <p:attrName>ppt_w</p:attrName>
                                        </p:attrNameLst>
                                      </p:cBhvr>
                                      <p:tavLst>
                                        <p:tav tm="0">
                                          <p:val>
                                            <p:fltVal val="0"/>
                                          </p:val>
                                        </p:tav>
                                        <p:tav tm="100000">
                                          <p:val>
                                            <p:strVal val="#ppt_w"/>
                                          </p:val>
                                        </p:tav>
                                      </p:tavLst>
                                    </p:anim>
                                    <p:anim calcmode="lin" valueType="num">
                                      <p:cBhvr>
                                        <p:cTn id="38" dur="1000" fill="hold"/>
                                        <p:tgtEl>
                                          <p:spTgt spid="307"/>
                                        </p:tgtEl>
                                        <p:attrNameLst>
                                          <p:attrName>ppt_h</p:attrName>
                                        </p:attrNameLst>
                                      </p:cBhvr>
                                      <p:tavLst>
                                        <p:tav tm="0">
                                          <p:val>
                                            <p:fltVal val="0"/>
                                          </p:val>
                                        </p:tav>
                                        <p:tav tm="100000">
                                          <p:val>
                                            <p:strVal val="#ppt_h"/>
                                          </p:val>
                                        </p:tav>
                                      </p:tavLst>
                                    </p:anim>
                                  </p:childTnLst>
                                </p:cTn>
                              </p:par>
                            </p:childTnLst>
                          </p:cTn>
                        </p:par>
                        <p:par>
                          <p:cTn id="39" fill="hold">
                            <p:stCondLst>
                              <p:cond delay="7000"/>
                            </p:stCondLst>
                            <p:childTnLst>
                              <p:par>
                                <p:cTn id="40" presetClass="entr" nodeType="afterEffect" presetSubtype="16" presetID="23" grpId="8" fill="hold">
                                  <p:stCondLst>
                                    <p:cond delay="0"/>
                                  </p:stCondLst>
                                  <p:iterate type="el" backwards="0">
                                    <p:tmAbs val="0"/>
                                  </p:iterate>
                                  <p:childTnLst>
                                    <p:set>
                                      <p:cBhvr>
                                        <p:cTn id="41" fill="hold"/>
                                        <p:tgtEl>
                                          <p:spTgt spid="308"/>
                                        </p:tgtEl>
                                        <p:attrNameLst>
                                          <p:attrName>style.visibility</p:attrName>
                                        </p:attrNameLst>
                                      </p:cBhvr>
                                      <p:to>
                                        <p:strVal val="visible"/>
                                      </p:to>
                                    </p:set>
                                    <p:anim calcmode="lin" valueType="num">
                                      <p:cBhvr>
                                        <p:cTn id="42" dur="1000" fill="hold"/>
                                        <p:tgtEl>
                                          <p:spTgt spid="308"/>
                                        </p:tgtEl>
                                        <p:attrNameLst>
                                          <p:attrName>ppt_w</p:attrName>
                                        </p:attrNameLst>
                                      </p:cBhvr>
                                      <p:tavLst>
                                        <p:tav tm="0">
                                          <p:val>
                                            <p:fltVal val="0"/>
                                          </p:val>
                                        </p:tav>
                                        <p:tav tm="100000">
                                          <p:val>
                                            <p:strVal val="#ppt_w"/>
                                          </p:val>
                                        </p:tav>
                                      </p:tavLst>
                                    </p:anim>
                                    <p:anim calcmode="lin" valueType="num">
                                      <p:cBhvr>
                                        <p:cTn id="43" dur="1000" fill="hold"/>
                                        <p:tgtEl>
                                          <p:spTgt spid="308"/>
                                        </p:tgtEl>
                                        <p:attrNameLst>
                                          <p:attrName>ppt_h</p:attrName>
                                        </p:attrNameLst>
                                      </p:cBhvr>
                                      <p:tavLst>
                                        <p:tav tm="0">
                                          <p:val>
                                            <p:fltVal val="0"/>
                                          </p:val>
                                        </p:tav>
                                        <p:tav tm="100000">
                                          <p:val>
                                            <p:strVal val="#ppt_h"/>
                                          </p:val>
                                        </p:tav>
                                      </p:tavLst>
                                    </p:anim>
                                  </p:childTnLst>
                                </p:cTn>
                              </p:par>
                            </p:childTnLst>
                          </p:cTn>
                        </p:par>
                        <p:par>
                          <p:cTn id="44" fill="hold">
                            <p:stCondLst>
                              <p:cond delay="8000"/>
                            </p:stCondLst>
                            <p:childTnLst>
                              <p:par>
                                <p:cTn id="45" presetClass="entr" nodeType="afterEffect" presetSubtype="16" presetID="23" grpId="9" fill="hold">
                                  <p:stCondLst>
                                    <p:cond delay="0"/>
                                  </p:stCondLst>
                                  <p:iterate type="el" backwards="0">
                                    <p:tmAbs val="0"/>
                                  </p:iterate>
                                  <p:childTnLst>
                                    <p:set>
                                      <p:cBhvr>
                                        <p:cTn id="46" fill="hold"/>
                                        <p:tgtEl>
                                          <p:spTgt spid="309"/>
                                        </p:tgtEl>
                                        <p:attrNameLst>
                                          <p:attrName>style.visibility</p:attrName>
                                        </p:attrNameLst>
                                      </p:cBhvr>
                                      <p:to>
                                        <p:strVal val="visible"/>
                                      </p:to>
                                    </p:set>
                                    <p:anim calcmode="lin" valueType="num">
                                      <p:cBhvr>
                                        <p:cTn id="47" dur="1000" fill="hold"/>
                                        <p:tgtEl>
                                          <p:spTgt spid="309"/>
                                        </p:tgtEl>
                                        <p:attrNameLst>
                                          <p:attrName>ppt_w</p:attrName>
                                        </p:attrNameLst>
                                      </p:cBhvr>
                                      <p:tavLst>
                                        <p:tav tm="0">
                                          <p:val>
                                            <p:fltVal val="0"/>
                                          </p:val>
                                        </p:tav>
                                        <p:tav tm="100000">
                                          <p:val>
                                            <p:strVal val="#ppt_w"/>
                                          </p:val>
                                        </p:tav>
                                      </p:tavLst>
                                    </p:anim>
                                    <p:anim calcmode="lin" valueType="num">
                                      <p:cBhvr>
                                        <p:cTn id="48" dur="1000" fill="hold"/>
                                        <p:tgtEl>
                                          <p:spTgt spid="309"/>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4" presetID="2" grpId="10" fill="hold">
                                  <p:stCondLst>
                                    <p:cond delay="0"/>
                                  </p:stCondLst>
                                  <p:iterate type="el" backwards="0">
                                    <p:tmAbs val="0"/>
                                  </p:iterate>
                                  <p:childTnLst>
                                    <p:set>
                                      <p:cBhvr>
                                        <p:cTn id="52" fill="hold"/>
                                        <p:tgtEl>
                                          <p:spTgt spid="301"/>
                                        </p:tgtEl>
                                        <p:attrNameLst>
                                          <p:attrName>style.visibility</p:attrName>
                                        </p:attrNameLst>
                                      </p:cBhvr>
                                      <p:to>
                                        <p:strVal val="visible"/>
                                      </p:to>
                                    </p:set>
                                    <p:anim calcmode="lin" valueType="num">
                                      <p:cBhvr>
                                        <p:cTn id="53" dur="1000" fill="hold"/>
                                        <p:tgtEl>
                                          <p:spTgt spid="301"/>
                                        </p:tgtEl>
                                        <p:attrNameLst>
                                          <p:attrName>ppt_x</p:attrName>
                                        </p:attrNameLst>
                                      </p:cBhvr>
                                      <p:tavLst>
                                        <p:tav tm="0">
                                          <p:val>
                                            <p:strVal val="#ppt_x"/>
                                          </p:val>
                                        </p:tav>
                                        <p:tav tm="100000">
                                          <p:val>
                                            <p:strVal val="#ppt_x"/>
                                          </p:val>
                                        </p:tav>
                                      </p:tavLst>
                                    </p:anim>
                                    <p:anim calcmode="lin" valueType="num">
                                      <p:cBhvr>
                                        <p:cTn id="54" dur="1000" fill="hold"/>
                                        <p:tgtEl>
                                          <p:spTgt spid="301"/>
                                        </p:tgtEl>
                                        <p:attrNameLst>
                                          <p:attrName>ppt_y</p:attrName>
                                        </p:attrNameLst>
                                      </p:cBhvr>
                                      <p:tavLst>
                                        <p:tav tm="0">
                                          <p:val>
                                            <p:strVal val="1+#ppt_h/2"/>
                                          </p:val>
                                        </p:tav>
                                        <p:tav tm="100000">
                                          <p:val>
                                            <p:strVal val="#ppt_y"/>
                                          </p:val>
                                        </p:tav>
                                      </p:tavLst>
                                    </p:anim>
                                  </p:childTnLst>
                                </p:cTn>
                              </p:par>
                            </p:childTnLst>
                          </p:cTn>
                        </p:par>
                        <p:par>
                          <p:cTn id="55" fill="hold">
                            <p:stCondLst>
                              <p:cond delay="1000"/>
                            </p:stCondLst>
                            <p:childTnLst>
                              <p:par>
                                <p:cTn id="56" presetClass="entr" nodeType="afterEffect" presetSubtype="16" presetID="23" grpId="11" fill="hold">
                                  <p:stCondLst>
                                    <p:cond delay="0"/>
                                  </p:stCondLst>
                                  <p:iterate type="el" backwards="0">
                                    <p:tmAbs val="0"/>
                                  </p:iterate>
                                  <p:childTnLst>
                                    <p:set>
                                      <p:cBhvr>
                                        <p:cTn id="57" fill="hold"/>
                                        <p:tgtEl>
                                          <p:spTgt spid="313"/>
                                        </p:tgtEl>
                                        <p:attrNameLst>
                                          <p:attrName>style.visibility</p:attrName>
                                        </p:attrNameLst>
                                      </p:cBhvr>
                                      <p:to>
                                        <p:strVal val="visible"/>
                                      </p:to>
                                    </p:set>
                                    <p:anim calcmode="lin" valueType="num">
                                      <p:cBhvr>
                                        <p:cTn id="58" dur="1000" fill="hold"/>
                                        <p:tgtEl>
                                          <p:spTgt spid="313"/>
                                        </p:tgtEl>
                                        <p:attrNameLst>
                                          <p:attrName>ppt_w</p:attrName>
                                        </p:attrNameLst>
                                      </p:cBhvr>
                                      <p:tavLst>
                                        <p:tav tm="0">
                                          <p:val>
                                            <p:fltVal val="0"/>
                                          </p:val>
                                        </p:tav>
                                        <p:tav tm="100000">
                                          <p:val>
                                            <p:strVal val="#ppt_w"/>
                                          </p:val>
                                        </p:tav>
                                      </p:tavLst>
                                    </p:anim>
                                    <p:anim calcmode="lin" valueType="num">
                                      <p:cBhvr>
                                        <p:cTn id="59" dur="1000" fill="hold"/>
                                        <p:tgtEl>
                                          <p:spTgt spid="313"/>
                                        </p:tgtEl>
                                        <p:attrNameLst>
                                          <p:attrName>ppt_h</p:attrName>
                                        </p:attrNameLst>
                                      </p:cBhvr>
                                      <p:tavLst>
                                        <p:tav tm="0">
                                          <p:val>
                                            <p:fltVal val="0"/>
                                          </p:val>
                                        </p:tav>
                                        <p:tav tm="100000">
                                          <p:val>
                                            <p:strVal val="#ppt_h"/>
                                          </p:val>
                                        </p:tav>
                                      </p:tavLst>
                                    </p:anim>
                                  </p:childTnLst>
                                </p:cTn>
                              </p:par>
                            </p:childTnLst>
                          </p:cTn>
                        </p:par>
                        <p:par>
                          <p:cTn id="60" fill="hold">
                            <p:stCondLst>
                              <p:cond delay="2000"/>
                            </p:stCondLst>
                            <p:childTnLst>
                              <p:par>
                                <p:cTn id="61" presetClass="entr" nodeType="afterEffect" presetSubtype="16" presetID="23" grpId="12" fill="hold">
                                  <p:stCondLst>
                                    <p:cond delay="0"/>
                                  </p:stCondLst>
                                  <p:iterate type="el" backwards="0">
                                    <p:tmAbs val="0"/>
                                  </p:iterate>
                                  <p:childTnLst>
                                    <p:set>
                                      <p:cBhvr>
                                        <p:cTn id="62" fill="hold"/>
                                        <p:tgtEl>
                                          <p:spTgt spid="314"/>
                                        </p:tgtEl>
                                        <p:attrNameLst>
                                          <p:attrName>style.visibility</p:attrName>
                                        </p:attrNameLst>
                                      </p:cBhvr>
                                      <p:to>
                                        <p:strVal val="visible"/>
                                      </p:to>
                                    </p:set>
                                    <p:anim calcmode="lin" valueType="num">
                                      <p:cBhvr>
                                        <p:cTn id="63" dur="1000" fill="hold"/>
                                        <p:tgtEl>
                                          <p:spTgt spid="314"/>
                                        </p:tgtEl>
                                        <p:attrNameLst>
                                          <p:attrName>ppt_w</p:attrName>
                                        </p:attrNameLst>
                                      </p:cBhvr>
                                      <p:tavLst>
                                        <p:tav tm="0">
                                          <p:val>
                                            <p:fltVal val="0"/>
                                          </p:val>
                                        </p:tav>
                                        <p:tav tm="100000">
                                          <p:val>
                                            <p:strVal val="#ppt_w"/>
                                          </p:val>
                                        </p:tav>
                                      </p:tavLst>
                                    </p:anim>
                                    <p:anim calcmode="lin" valueType="num">
                                      <p:cBhvr>
                                        <p:cTn id="64" dur="1000" fill="hold"/>
                                        <p:tgtEl>
                                          <p:spTgt spid="314"/>
                                        </p:tgtEl>
                                        <p:attrNameLst>
                                          <p:attrName>ppt_h</p:attrName>
                                        </p:attrNameLst>
                                      </p:cBhvr>
                                      <p:tavLst>
                                        <p:tav tm="0">
                                          <p:val>
                                            <p:fltVal val="0"/>
                                          </p:val>
                                        </p:tav>
                                        <p:tav tm="100000">
                                          <p:val>
                                            <p:strVal val="#ppt_h"/>
                                          </p:val>
                                        </p:tav>
                                      </p:tavLst>
                                    </p:anim>
                                  </p:childTnLst>
                                </p:cTn>
                              </p:par>
                            </p:childTnLst>
                          </p:cTn>
                        </p:par>
                        <p:par>
                          <p:cTn id="65" fill="hold">
                            <p:stCondLst>
                              <p:cond delay="3000"/>
                            </p:stCondLst>
                            <p:childTnLst>
                              <p:par>
                                <p:cTn id="66" presetClass="entr" nodeType="afterEffect" presetSubtype="16" presetID="23" grpId="13" fill="hold">
                                  <p:stCondLst>
                                    <p:cond delay="0"/>
                                  </p:stCondLst>
                                  <p:iterate type="el" backwards="0">
                                    <p:tmAbs val="0"/>
                                  </p:iterate>
                                  <p:childTnLst>
                                    <p:set>
                                      <p:cBhvr>
                                        <p:cTn id="67" fill="hold"/>
                                        <p:tgtEl>
                                          <p:spTgt spid="315"/>
                                        </p:tgtEl>
                                        <p:attrNameLst>
                                          <p:attrName>style.visibility</p:attrName>
                                        </p:attrNameLst>
                                      </p:cBhvr>
                                      <p:to>
                                        <p:strVal val="visible"/>
                                      </p:to>
                                    </p:set>
                                    <p:anim calcmode="lin" valueType="num">
                                      <p:cBhvr>
                                        <p:cTn id="68" dur="1000" fill="hold"/>
                                        <p:tgtEl>
                                          <p:spTgt spid="315"/>
                                        </p:tgtEl>
                                        <p:attrNameLst>
                                          <p:attrName>ppt_w</p:attrName>
                                        </p:attrNameLst>
                                      </p:cBhvr>
                                      <p:tavLst>
                                        <p:tav tm="0">
                                          <p:val>
                                            <p:fltVal val="0"/>
                                          </p:val>
                                        </p:tav>
                                        <p:tav tm="100000">
                                          <p:val>
                                            <p:strVal val="#ppt_w"/>
                                          </p:val>
                                        </p:tav>
                                      </p:tavLst>
                                    </p:anim>
                                    <p:anim calcmode="lin" valueType="num">
                                      <p:cBhvr>
                                        <p:cTn id="69" dur="1000" fill="hold"/>
                                        <p:tgtEl>
                                          <p:spTgt spid="315"/>
                                        </p:tgtEl>
                                        <p:attrNameLst>
                                          <p:attrName>ppt_h</p:attrName>
                                        </p:attrNameLst>
                                      </p:cBhvr>
                                      <p:tavLst>
                                        <p:tav tm="0">
                                          <p:val>
                                            <p:fltVal val="0"/>
                                          </p:val>
                                        </p:tav>
                                        <p:tav tm="100000">
                                          <p:val>
                                            <p:strVal val="#ppt_h"/>
                                          </p:val>
                                        </p:tav>
                                      </p:tavLst>
                                    </p:anim>
                                  </p:childTnLst>
                                </p:cTn>
                              </p:par>
                            </p:childTnLst>
                          </p:cTn>
                        </p:par>
                        <p:par>
                          <p:cTn id="70" fill="hold">
                            <p:stCondLst>
                              <p:cond delay="4000"/>
                            </p:stCondLst>
                            <p:childTnLst>
                              <p:par>
                                <p:cTn id="71" presetClass="entr" nodeType="afterEffect" presetSubtype="16" presetID="23" grpId="14" fill="hold">
                                  <p:stCondLst>
                                    <p:cond delay="0"/>
                                  </p:stCondLst>
                                  <p:iterate type="el" backwards="0">
                                    <p:tmAbs val="0"/>
                                  </p:iterate>
                                  <p:childTnLst>
                                    <p:set>
                                      <p:cBhvr>
                                        <p:cTn id="72" fill="hold"/>
                                        <p:tgtEl>
                                          <p:spTgt spid="316"/>
                                        </p:tgtEl>
                                        <p:attrNameLst>
                                          <p:attrName>style.visibility</p:attrName>
                                        </p:attrNameLst>
                                      </p:cBhvr>
                                      <p:to>
                                        <p:strVal val="visible"/>
                                      </p:to>
                                    </p:set>
                                    <p:anim calcmode="lin" valueType="num">
                                      <p:cBhvr>
                                        <p:cTn id="73" dur="1000" fill="hold"/>
                                        <p:tgtEl>
                                          <p:spTgt spid="316"/>
                                        </p:tgtEl>
                                        <p:attrNameLst>
                                          <p:attrName>ppt_w</p:attrName>
                                        </p:attrNameLst>
                                      </p:cBhvr>
                                      <p:tavLst>
                                        <p:tav tm="0">
                                          <p:val>
                                            <p:fltVal val="0"/>
                                          </p:val>
                                        </p:tav>
                                        <p:tav tm="100000">
                                          <p:val>
                                            <p:strVal val="#ppt_w"/>
                                          </p:val>
                                        </p:tav>
                                      </p:tavLst>
                                    </p:anim>
                                    <p:anim calcmode="lin" valueType="num">
                                      <p:cBhvr>
                                        <p:cTn id="74" dur="1000" fill="hold"/>
                                        <p:tgtEl>
                                          <p:spTgt spid="316"/>
                                        </p:tgtEl>
                                        <p:attrNameLst>
                                          <p:attrName>ppt_h</p:attrName>
                                        </p:attrNameLst>
                                      </p:cBhvr>
                                      <p:tavLst>
                                        <p:tav tm="0">
                                          <p:val>
                                            <p:fltVal val="0"/>
                                          </p:val>
                                        </p:tav>
                                        <p:tav tm="100000">
                                          <p:val>
                                            <p:strVal val="#ppt_h"/>
                                          </p:val>
                                        </p:tav>
                                      </p:tavLst>
                                    </p:anim>
                                  </p:childTnLst>
                                </p:cTn>
                              </p:par>
                            </p:childTnLst>
                          </p:cTn>
                        </p:par>
                        <p:par>
                          <p:cTn id="75" fill="hold">
                            <p:stCondLst>
                              <p:cond delay="5000"/>
                            </p:stCondLst>
                            <p:childTnLst>
                              <p:par>
                                <p:cTn id="76" presetClass="entr" nodeType="afterEffect" presetSubtype="16" presetID="23" grpId="15" fill="hold">
                                  <p:stCondLst>
                                    <p:cond delay="0"/>
                                  </p:stCondLst>
                                  <p:iterate type="el" backwards="0">
                                    <p:tmAbs val="0"/>
                                  </p:iterate>
                                  <p:childTnLst>
                                    <p:set>
                                      <p:cBhvr>
                                        <p:cTn id="77" fill="hold"/>
                                        <p:tgtEl>
                                          <p:spTgt spid="317"/>
                                        </p:tgtEl>
                                        <p:attrNameLst>
                                          <p:attrName>style.visibility</p:attrName>
                                        </p:attrNameLst>
                                      </p:cBhvr>
                                      <p:to>
                                        <p:strVal val="visible"/>
                                      </p:to>
                                    </p:set>
                                    <p:anim calcmode="lin" valueType="num">
                                      <p:cBhvr>
                                        <p:cTn id="78" dur="1000" fill="hold"/>
                                        <p:tgtEl>
                                          <p:spTgt spid="317"/>
                                        </p:tgtEl>
                                        <p:attrNameLst>
                                          <p:attrName>ppt_w</p:attrName>
                                        </p:attrNameLst>
                                      </p:cBhvr>
                                      <p:tavLst>
                                        <p:tav tm="0">
                                          <p:val>
                                            <p:fltVal val="0"/>
                                          </p:val>
                                        </p:tav>
                                        <p:tav tm="100000">
                                          <p:val>
                                            <p:strVal val="#ppt_w"/>
                                          </p:val>
                                        </p:tav>
                                      </p:tavLst>
                                    </p:anim>
                                    <p:anim calcmode="lin" valueType="num">
                                      <p:cBhvr>
                                        <p:cTn id="79" dur="1000" fill="hold"/>
                                        <p:tgtEl>
                                          <p:spTgt spid="317"/>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Class="entr" nodeType="afterEffect" presetSubtype="16" presetID="23" grpId="16" fill="hold">
                                  <p:stCondLst>
                                    <p:cond delay="0"/>
                                  </p:stCondLst>
                                  <p:iterate type="el" backwards="0">
                                    <p:tmAbs val="0"/>
                                  </p:iterate>
                                  <p:childTnLst>
                                    <p:set>
                                      <p:cBhvr>
                                        <p:cTn id="82" fill="hold"/>
                                        <p:tgtEl>
                                          <p:spTgt spid="318"/>
                                        </p:tgtEl>
                                        <p:attrNameLst>
                                          <p:attrName>style.visibility</p:attrName>
                                        </p:attrNameLst>
                                      </p:cBhvr>
                                      <p:to>
                                        <p:strVal val="visible"/>
                                      </p:to>
                                    </p:set>
                                    <p:anim calcmode="lin" valueType="num">
                                      <p:cBhvr>
                                        <p:cTn id="83" dur="1000" fill="hold"/>
                                        <p:tgtEl>
                                          <p:spTgt spid="318"/>
                                        </p:tgtEl>
                                        <p:attrNameLst>
                                          <p:attrName>ppt_w</p:attrName>
                                        </p:attrNameLst>
                                      </p:cBhvr>
                                      <p:tavLst>
                                        <p:tav tm="0">
                                          <p:val>
                                            <p:fltVal val="0"/>
                                          </p:val>
                                        </p:tav>
                                        <p:tav tm="100000">
                                          <p:val>
                                            <p:strVal val="#ppt_w"/>
                                          </p:val>
                                        </p:tav>
                                      </p:tavLst>
                                    </p:anim>
                                    <p:anim calcmode="lin" valueType="num">
                                      <p:cBhvr>
                                        <p:cTn id="84" dur="1000" fill="hold"/>
                                        <p:tgtEl>
                                          <p:spTgt spid="318"/>
                                        </p:tgtEl>
                                        <p:attrNameLst>
                                          <p:attrName>ppt_h</p:attrName>
                                        </p:attrNameLst>
                                      </p:cBhvr>
                                      <p:tavLst>
                                        <p:tav tm="0">
                                          <p:val>
                                            <p:fltVal val="0"/>
                                          </p:val>
                                        </p:tav>
                                        <p:tav tm="100000">
                                          <p:val>
                                            <p:strVal val="#ppt_h"/>
                                          </p:val>
                                        </p:tav>
                                      </p:tavLst>
                                    </p:anim>
                                  </p:childTnLst>
                                </p:cTn>
                              </p:par>
                            </p:childTnLst>
                          </p:cTn>
                        </p:par>
                        <p:par>
                          <p:cTn id="85" fill="hold">
                            <p:stCondLst>
                              <p:cond delay="7000"/>
                            </p:stCondLst>
                            <p:childTnLst>
                              <p:par>
                                <p:cTn id="86" presetClass="entr" nodeType="afterEffect" presetSubtype="16" presetID="23" grpId="17" fill="hold">
                                  <p:stCondLst>
                                    <p:cond delay="0"/>
                                  </p:stCondLst>
                                  <p:iterate type="el" backwards="0">
                                    <p:tmAbs val="0"/>
                                  </p:iterate>
                                  <p:childTnLst>
                                    <p:set>
                                      <p:cBhvr>
                                        <p:cTn id="87" fill="hold"/>
                                        <p:tgtEl>
                                          <p:spTgt spid="319"/>
                                        </p:tgtEl>
                                        <p:attrNameLst>
                                          <p:attrName>style.visibility</p:attrName>
                                        </p:attrNameLst>
                                      </p:cBhvr>
                                      <p:to>
                                        <p:strVal val="visible"/>
                                      </p:to>
                                    </p:set>
                                    <p:anim calcmode="lin" valueType="num">
                                      <p:cBhvr>
                                        <p:cTn id="88" dur="1000" fill="hold"/>
                                        <p:tgtEl>
                                          <p:spTgt spid="319"/>
                                        </p:tgtEl>
                                        <p:attrNameLst>
                                          <p:attrName>ppt_w</p:attrName>
                                        </p:attrNameLst>
                                      </p:cBhvr>
                                      <p:tavLst>
                                        <p:tav tm="0">
                                          <p:val>
                                            <p:fltVal val="0"/>
                                          </p:val>
                                        </p:tav>
                                        <p:tav tm="100000">
                                          <p:val>
                                            <p:strVal val="#ppt_w"/>
                                          </p:val>
                                        </p:tav>
                                      </p:tavLst>
                                    </p:anim>
                                    <p:anim calcmode="lin" valueType="num">
                                      <p:cBhvr>
                                        <p:cTn id="89" dur="1000" fill="hold"/>
                                        <p:tgtEl>
                                          <p:spTgt spid="319"/>
                                        </p:tgtEl>
                                        <p:attrNameLst>
                                          <p:attrName>ppt_h</p:attrName>
                                        </p:attrNameLst>
                                      </p:cBhvr>
                                      <p:tavLst>
                                        <p:tav tm="0">
                                          <p:val>
                                            <p:fltVal val="0"/>
                                          </p:val>
                                        </p:tav>
                                        <p:tav tm="100000">
                                          <p:val>
                                            <p:strVal val="#ppt_h"/>
                                          </p:val>
                                        </p:tav>
                                      </p:tavLst>
                                    </p:anim>
                                  </p:childTnLst>
                                </p:cTn>
                              </p:par>
                            </p:childTnLst>
                          </p:cTn>
                        </p:par>
                        <p:par>
                          <p:cTn id="90" fill="hold">
                            <p:stCondLst>
                              <p:cond delay="8000"/>
                            </p:stCondLst>
                            <p:childTnLst>
                              <p:par>
                                <p:cTn id="91" presetClass="entr" nodeType="afterEffect" presetSubtype="16" presetID="23" grpId="18" fill="hold">
                                  <p:stCondLst>
                                    <p:cond delay="0"/>
                                  </p:stCondLst>
                                  <p:iterate type="el" backwards="0">
                                    <p:tmAbs val="0"/>
                                  </p:iterate>
                                  <p:childTnLst>
                                    <p:set>
                                      <p:cBhvr>
                                        <p:cTn id="92" fill="hold"/>
                                        <p:tgtEl>
                                          <p:spTgt spid="320"/>
                                        </p:tgtEl>
                                        <p:attrNameLst>
                                          <p:attrName>style.visibility</p:attrName>
                                        </p:attrNameLst>
                                      </p:cBhvr>
                                      <p:to>
                                        <p:strVal val="visible"/>
                                      </p:to>
                                    </p:set>
                                    <p:anim calcmode="lin" valueType="num">
                                      <p:cBhvr>
                                        <p:cTn id="93" dur="1000" fill="hold"/>
                                        <p:tgtEl>
                                          <p:spTgt spid="320"/>
                                        </p:tgtEl>
                                        <p:attrNameLst>
                                          <p:attrName>ppt_w</p:attrName>
                                        </p:attrNameLst>
                                      </p:cBhvr>
                                      <p:tavLst>
                                        <p:tav tm="0">
                                          <p:val>
                                            <p:fltVal val="0"/>
                                          </p:val>
                                        </p:tav>
                                        <p:tav tm="100000">
                                          <p:val>
                                            <p:strVal val="#ppt_w"/>
                                          </p:val>
                                        </p:tav>
                                      </p:tavLst>
                                    </p:anim>
                                    <p:anim calcmode="lin" valueType="num">
                                      <p:cBhvr>
                                        <p:cTn id="94" dur="1000" fill="hold"/>
                                        <p:tgtEl>
                                          <p:spTgt spid="320"/>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Class="entr" nodeType="clickEffect" presetSubtype="16" presetID="23" grpId="19" fill="hold">
                                  <p:stCondLst>
                                    <p:cond delay="0"/>
                                  </p:stCondLst>
                                  <p:iterate type="el" backwards="0">
                                    <p:tmAbs val="0"/>
                                  </p:iterate>
                                  <p:childTnLst>
                                    <p:set>
                                      <p:cBhvr>
                                        <p:cTn id="98" fill="hold"/>
                                        <p:tgtEl>
                                          <p:spTgt spid="312"/>
                                        </p:tgtEl>
                                        <p:attrNameLst>
                                          <p:attrName>style.visibility</p:attrName>
                                        </p:attrNameLst>
                                      </p:cBhvr>
                                      <p:to>
                                        <p:strVal val="visible"/>
                                      </p:to>
                                    </p:set>
                                    <p:anim calcmode="lin" valueType="num">
                                      <p:cBhvr>
                                        <p:cTn id="99" dur="2000" fill="hold"/>
                                        <p:tgtEl>
                                          <p:spTgt spid="312"/>
                                        </p:tgtEl>
                                        <p:attrNameLst>
                                          <p:attrName>ppt_w</p:attrName>
                                        </p:attrNameLst>
                                      </p:cBhvr>
                                      <p:tavLst>
                                        <p:tav tm="0">
                                          <p:val>
                                            <p:fltVal val="0"/>
                                          </p:val>
                                        </p:tav>
                                        <p:tav tm="100000">
                                          <p:val>
                                            <p:strVal val="#ppt_w"/>
                                          </p:val>
                                        </p:tav>
                                      </p:tavLst>
                                    </p:anim>
                                    <p:anim calcmode="lin" valueType="num">
                                      <p:cBhvr>
                                        <p:cTn id="100" dur="2000" fill="hold"/>
                                        <p:tgtEl>
                                          <p:spTgt spid="312"/>
                                        </p:tgtEl>
                                        <p:attrNameLst>
                                          <p:attrName>ppt_h</p:attrName>
                                        </p:attrNameLst>
                                      </p:cBhvr>
                                      <p:tavLst>
                                        <p:tav tm="0">
                                          <p:val>
                                            <p:fltVal val="0"/>
                                          </p:val>
                                        </p:tav>
                                        <p:tav tm="100000">
                                          <p:val>
                                            <p:strVal val="#ppt_h"/>
                                          </p:val>
                                        </p:tav>
                                      </p:tavLst>
                                    </p:anim>
                                  </p:childTnLst>
                                </p:cTn>
                              </p:par>
                            </p:childTnLst>
                          </p:cTn>
                        </p:par>
                        <p:par>
                          <p:cTn id="101" fill="hold">
                            <p:stCondLst>
                              <p:cond delay="2000"/>
                            </p:stCondLst>
                            <p:childTnLst>
                              <p:par>
                                <p:cTn id="102" presetClass="entr" nodeType="afterEffect" presetID="9" grpId="20" fill="hold">
                                  <p:stCondLst>
                                    <p:cond delay="0"/>
                                  </p:stCondLst>
                                  <p:iterate type="el" backwards="0">
                                    <p:tmAbs val="0"/>
                                  </p:iterate>
                                  <p:childTnLst>
                                    <p:set>
                                      <p:cBhvr>
                                        <p:cTn id="103" fill="hold"/>
                                        <p:tgtEl>
                                          <p:spTgt spid="321"/>
                                        </p:tgtEl>
                                        <p:attrNameLst>
                                          <p:attrName>style.visibility</p:attrName>
                                        </p:attrNameLst>
                                      </p:cBhvr>
                                      <p:to>
                                        <p:strVal val="visible"/>
                                      </p:to>
                                    </p:set>
                                    <p:animEffect filter="dissolve" transition="in">
                                      <p:cBhvr>
                                        <p:cTn id="104" dur="1000"/>
                                        <p:tgtEl>
                                          <p:spTgt spid="321"/>
                                        </p:tgtEl>
                                      </p:cBhvr>
                                    </p:animEffect>
                                  </p:childTnLst>
                                </p:cTn>
                              </p:par>
                            </p:childTnLst>
                          </p:cTn>
                        </p:par>
                        <p:par>
                          <p:cTn id="105" fill="hold">
                            <p:stCondLst>
                              <p:cond delay="3000"/>
                            </p:stCondLst>
                            <p:childTnLst>
                              <p:par>
                                <p:cTn id="106" presetClass="entr" nodeType="afterEffect" presetID="9" grpId="21" fill="hold">
                                  <p:stCondLst>
                                    <p:cond delay="0"/>
                                  </p:stCondLst>
                                  <p:iterate type="el" backwards="0">
                                    <p:tmAbs val="0"/>
                                  </p:iterate>
                                  <p:childTnLst>
                                    <p:set>
                                      <p:cBhvr>
                                        <p:cTn id="107" fill="hold"/>
                                        <p:tgtEl>
                                          <p:spTgt spid="323"/>
                                        </p:tgtEl>
                                        <p:attrNameLst>
                                          <p:attrName>style.visibility</p:attrName>
                                        </p:attrNameLst>
                                      </p:cBhvr>
                                      <p:to>
                                        <p:strVal val="visible"/>
                                      </p:to>
                                    </p:set>
                                    <p:animEffect filter="dissolve" transition="in">
                                      <p:cBhvr>
                                        <p:cTn id="108" dur="1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1" grpId="20"/>
      <p:bldP build="whole" bldLvl="1" animBg="1" rev="0" advAuto="0" spid="318" grpId="16"/>
      <p:bldP build="whole" bldLvl="1" animBg="1" rev="0" advAuto="0" spid="303" grpId="3"/>
      <p:bldP build="whole" bldLvl="1" animBg="1" rev="0" advAuto="0" spid="308" grpId="8"/>
      <p:bldP build="whole" bldLvl="1" animBg="1" rev="0" advAuto="0" spid="315" grpId="13"/>
      <p:bldP build="whole" bldLvl="1" animBg="1" rev="0" advAuto="0" spid="304" grpId="4"/>
      <p:bldP build="whole" bldLvl="1" animBg="1" rev="0" advAuto="0" spid="323" grpId="21"/>
      <p:bldP build="whole" bldLvl="1" animBg="1" rev="0" advAuto="0" spid="306" grpId="6"/>
      <p:bldP build="whole" bldLvl="1" animBg="1" rev="0" advAuto="0" spid="312" grpId="19"/>
      <p:bldP build="whole" bldLvl="1" animBg="1" rev="0" advAuto="0" spid="307" grpId="7"/>
      <p:bldP build="whole" bldLvl="1" animBg="1" rev="0" advAuto="0" spid="319" grpId="17"/>
      <p:bldP build="whole" bldLvl="1" animBg="1" rev="0" advAuto="0" spid="316" grpId="14"/>
      <p:bldP build="whole" bldLvl="1" animBg="1" rev="0" advAuto="0" spid="301" grpId="10"/>
      <p:bldP build="whole" bldLvl="1" animBg="1" rev="0" advAuto="0" spid="302" grpId="2"/>
      <p:bldP build="whole" bldLvl="1" animBg="1" rev="0" advAuto="0" spid="300" grpId="1"/>
      <p:bldP build="whole" bldLvl="1" animBg="1" rev="0" advAuto="0" spid="317" grpId="15"/>
      <p:bldP build="whole" bldLvl="1" animBg="1" rev="0" advAuto="0" spid="320" grpId="18"/>
      <p:bldP build="whole" bldLvl="1" animBg="1" rev="0" advAuto="0" spid="305" grpId="5"/>
      <p:bldP build="whole" bldLvl="1" animBg="1" rev="0" advAuto="0" spid="309" grpId="9"/>
      <p:bldP build="whole" bldLvl="1" animBg="1" rev="0" advAuto="0" spid="313" grpId="11"/>
      <p:bldP build="whole" bldLvl="1" animBg="1" rev="0" advAuto="0" spid="314" grpId="1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Adam Johnstone - September 2022"/>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Adam Johnstone - September 2022</a:t>
            </a:r>
          </a:p>
        </p:txBody>
      </p:sp>
      <p:sp>
        <p:nvSpPr>
          <p:cNvPr id="157" name="NCD Quality Characteristics:"/>
          <p:cNvSpPr txBox="1"/>
          <p:nvPr>
            <p:ph type="ctrTitle"/>
          </p:nvPr>
        </p:nvSpPr>
        <p:spPr>
          <a:xfrm>
            <a:off x="1219200" y="2859415"/>
            <a:ext cx="21945600" cy="4267201"/>
          </a:xfrm>
          <a:prstGeom prst="rect">
            <a:avLst/>
          </a:prstGeom>
        </p:spPr>
        <p:txBody>
          <a:bodyPr/>
          <a:lstStyle/>
          <a:p>
            <a:pPr/>
            <a:r>
              <a:t>NCD Quality Characteristics:</a:t>
            </a:r>
          </a:p>
        </p:txBody>
      </p:sp>
      <p:sp>
        <p:nvSpPr>
          <p:cNvPr id="158" name="matters of life and death"/>
          <p:cNvSpPr txBox="1"/>
          <p:nvPr>
            <p:ph type="subTitle" sz="half" idx="1"/>
          </p:nvPr>
        </p:nvSpPr>
        <p:spPr>
          <a:xfrm>
            <a:off x="1219200" y="6462486"/>
            <a:ext cx="21945600" cy="3581888"/>
          </a:xfrm>
          <a:prstGeom prst="rect">
            <a:avLst/>
          </a:prstGeom>
        </p:spPr>
        <p:txBody>
          <a:bodyPr/>
          <a:lstStyle/>
          <a:p>
            <a:pPr>
              <a:defRPr spc="-143" sz="14300"/>
            </a:pPr>
            <a:r>
              <a:rPr>
                <a:latin typeface="Graphik Light"/>
                <a:ea typeface="Graphik Light"/>
                <a:cs typeface="Graphik Light"/>
                <a:sym typeface="Graphik Light"/>
              </a:rPr>
              <a:t>matters of</a:t>
            </a:r>
            <a:r>
              <a:t> </a:t>
            </a:r>
            <a:r>
              <a:rPr>
                <a:ln w="12700" cap="flat">
                  <a:solidFill>
                    <a:srgbClr val="000000"/>
                  </a:solidFill>
                  <a:prstDash val="solid"/>
                  <a:miter lim="400000"/>
                </a:ln>
                <a:solidFill>
                  <a:srgbClr val="FFFFFF"/>
                </a:solidFill>
              </a:rPr>
              <a:t>life</a:t>
            </a:r>
            <a:r>
              <a:t> </a:t>
            </a:r>
            <a:r>
              <a:rPr>
                <a:latin typeface="Graphik Light"/>
                <a:ea typeface="Graphik Light"/>
                <a:cs typeface="Graphik Light"/>
                <a:sym typeface="Graphik Light"/>
              </a:rPr>
              <a:t>and</a:t>
            </a:r>
            <a:r>
              <a:t> </a:t>
            </a:r>
            <a:r>
              <a:rPr>
                <a:latin typeface="Chalkduster"/>
                <a:ea typeface="Chalkduster"/>
                <a:cs typeface="Chalkduster"/>
                <a:sym typeface="Chalkduster"/>
              </a:rPr>
              <a:t>death</a:t>
            </a:r>
          </a:p>
        </p:txBody>
      </p:sp>
      <p:pic>
        <p:nvPicPr>
          <p:cNvPr id="159" name="Trinity-Logo-large.jpg" descr="Trinity-Logo-large.jpg"/>
          <p:cNvPicPr>
            <a:picLocks noChangeAspect="1"/>
          </p:cNvPicPr>
          <p:nvPr/>
        </p:nvPicPr>
        <p:blipFill>
          <a:blip r:embed="rId2">
            <a:extLst/>
          </a:blip>
          <a:stretch>
            <a:fillRect/>
          </a:stretch>
        </p:blipFill>
        <p:spPr>
          <a:xfrm>
            <a:off x="11353124" y="9588787"/>
            <a:ext cx="1677752" cy="1677752"/>
          </a:xfrm>
          <a:prstGeom prst="rect">
            <a:avLst/>
          </a:prstGeom>
          <a:ln w="12700">
            <a:miter lim="400000"/>
          </a:ln>
        </p:spPr>
      </p:pic>
      <p:grpSp>
        <p:nvGrpSpPr>
          <p:cNvPr id="162" name="DSCF5158.jpeg"/>
          <p:cNvGrpSpPr/>
          <p:nvPr/>
        </p:nvGrpSpPr>
        <p:grpSpPr>
          <a:xfrm>
            <a:off x="3270155" y="9054639"/>
            <a:ext cx="3553837" cy="3631970"/>
            <a:chOff x="0" y="0"/>
            <a:chExt cx="3553836" cy="3631968"/>
          </a:xfrm>
        </p:grpSpPr>
        <p:pic>
          <p:nvPicPr>
            <p:cNvPr id="161" name="DSCF5158.jpeg" descr="DSCF5158.jpeg"/>
            <p:cNvPicPr>
              <a:picLocks noChangeAspect="1"/>
            </p:cNvPicPr>
            <p:nvPr/>
          </p:nvPicPr>
          <p:blipFill>
            <a:blip r:embed="rId3">
              <a:extLst/>
            </a:blip>
            <a:stretch>
              <a:fillRect/>
            </a:stretch>
          </p:blipFill>
          <p:spPr>
            <a:xfrm>
              <a:off x="127000" y="88900"/>
              <a:ext cx="3299837" cy="3301769"/>
            </a:xfrm>
            <a:prstGeom prst="rect">
              <a:avLst/>
            </a:prstGeom>
            <a:ln>
              <a:noFill/>
            </a:ln>
            <a:effectLst/>
          </p:spPr>
        </p:pic>
        <p:pic>
          <p:nvPicPr>
            <p:cNvPr id="160" name="DSCF5158.jpeg" descr="DSCF5158.jpeg"/>
            <p:cNvPicPr>
              <a:picLocks noChangeAspect="0"/>
            </p:cNvPicPr>
            <p:nvPr/>
          </p:nvPicPr>
          <p:blipFill>
            <a:blip r:embed="rId4">
              <a:extLst/>
            </a:blip>
            <a:stretch>
              <a:fillRect/>
            </a:stretch>
          </p:blipFill>
          <p:spPr>
            <a:xfrm>
              <a:off x="0" y="0"/>
              <a:ext cx="3553837" cy="363196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14:ripp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Adam Johnstone - September 2022"/>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Adam Johnstone - September 2022</a:t>
            </a:r>
          </a:p>
        </p:txBody>
      </p:sp>
      <p:sp>
        <p:nvSpPr>
          <p:cNvPr id="327" name="NCD Quality Characteristics:"/>
          <p:cNvSpPr txBox="1"/>
          <p:nvPr>
            <p:ph type="ctrTitle"/>
          </p:nvPr>
        </p:nvSpPr>
        <p:spPr>
          <a:xfrm>
            <a:off x="1219200" y="-992847"/>
            <a:ext cx="21945600" cy="4267201"/>
          </a:xfrm>
          <a:prstGeom prst="rect">
            <a:avLst/>
          </a:prstGeom>
        </p:spPr>
        <p:txBody>
          <a:bodyPr/>
          <a:lstStyle/>
          <a:p>
            <a:pPr/>
            <a:r>
              <a:t>NCD Quality Characteristics:</a:t>
            </a:r>
          </a:p>
        </p:txBody>
      </p:sp>
      <p:sp>
        <p:nvSpPr>
          <p:cNvPr id="328" name="matters of life and death"/>
          <p:cNvSpPr txBox="1"/>
          <p:nvPr>
            <p:ph type="subTitle" sz="half" idx="1"/>
          </p:nvPr>
        </p:nvSpPr>
        <p:spPr>
          <a:xfrm>
            <a:off x="1219200" y="2610224"/>
            <a:ext cx="21945600" cy="3581888"/>
          </a:xfrm>
          <a:prstGeom prst="rect">
            <a:avLst/>
          </a:prstGeom>
        </p:spPr>
        <p:txBody>
          <a:bodyPr/>
          <a:lstStyle/>
          <a:p>
            <a:pPr>
              <a:defRPr spc="-143" sz="14300"/>
            </a:pPr>
            <a:r>
              <a:rPr>
                <a:latin typeface="Graphik Light"/>
                <a:ea typeface="Graphik Light"/>
                <a:cs typeface="Graphik Light"/>
                <a:sym typeface="Graphik Light"/>
              </a:rPr>
              <a:t>matters of</a:t>
            </a:r>
            <a:r>
              <a:t> </a:t>
            </a:r>
            <a:r>
              <a:rPr>
                <a:ln w="12700" cap="flat">
                  <a:solidFill>
                    <a:srgbClr val="000000"/>
                  </a:solidFill>
                  <a:prstDash val="solid"/>
                  <a:miter lim="400000"/>
                </a:ln>
                <a:solidFill>
                  <a:srgbClr val="FFFFFF"/>
                </a:solidFill>
              </a:rPr>
              <a:t>life</a:t>
            </a:r>
            <a:r>
              <a:t> </a:t>
            </a:r>
            <a:r>
              <a:rPr>
                <a:latin typeface="Graphik Light"/>
                <a:ea typeface="Graphik Light"/>
                <a:cs typeface="Graphik Light"/>
                <a:sym typeface="Graphik Light"/>
              </a:rPr>
              <a:t>and</a:t>
            </a:r>
            <a:r>
              <a:t> </a:t>
            </a:r>
            <a:r>
              <a:rPr>
                <a:latin typeface="Chalkduster"/>
                <a:ea typeface="Chalkduster"/>
                <a:cs typeface="Chalkduster"/>
                <a:sym typeface="Chalkduster"/>
              </a:rPr>
              <a:t>death</a:t>
            </a:r>
          </a:p>
        </p:txBody>
      </p:sp>
      <p:pic>
        <p:nvPicPr>
          <p:cNvPr id="329" name="Trinity-Logo-large.jpg" descr="Trinity-Logo-large.jpg"/>
          <p:cNvPicPr>
            <a:picLocks noChangeAspect="1"/>
          </p:cNvPicPr>
          <p:nvPr/>
        </p:nvPicPr>
        <p:blipFill>
          <a:blip r:embed="rId2">
            <a:extLst/>
          </a:blip>
          <a:stretch>
            <a:fillRect/>
          </a:stretch>
        </p:blipFill>
        <p:spPr>
          <a:xfrm>
            <a:off x="11353124" y="9588787"/>
            <a:ext cx="1677752" cy="1677752"/>
          </a:xfrm>
          <a:prstGeom prst="rect">
            <a:avLst/>
          </a:prstGeom>
          <a:ln w="12700">
            <a:miter lim="400000"/>
          </a:ln>
        </p:spPr>
      </p:pic>
      <p:sp>
        <p:nvSpPr>
          <p:cNvPr id="330" name="thoughts and questions?"/>
          <p:cNvSpPr txBox="1"/>
          <p:nvPr/>
        </p:nvSpPr>
        <p:spPr>
          <a:xfrm>
            <a:off x="1219200" y="5449990"/>
            <a:ext cx="21945600" cy="35818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825500">
              <a:lnSpc>
                <a:spcPct val="100000"/>
              </a:lnSpc>
              <a:defRPr spc="-96" sz="9600">
                <a:latin typeface="Ink Free"/>
                <a:ea typeface="Ink Free"/>
                <a:cs typeface="Ink Free"/>
                <a:sym typeface="Ink Free"/>
              </a:defRPr>
            </a:lvl1pPr>
          </a:lstStyle>
          <a:p>
            <a:pPr/>
            <a:r>
              <a:t>thoughts and questions?</a:t>
            </a:r>
          </a:p>
        </p:txBody>
      </p:sp>
    </p:spTree>
  </p:cSld>
  <p:clrMapOvr>
    <a:masterClrMapping/>
  </p:clrMapOvr>
  <mc:AlternateContent xmlns:mc="http://schemas.openxmlformats.org/markup-compatibility/2006">
    <mc:Choice xmlns:p14="http://schemas.microsoft.com/office/powerpoint/2010/main" Requires="p14">
      <p:transition spd="slow" advClick="1" p14:dur="2000">
        <p:cover dir="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NCD applicability"/>
          <p:cNvSpPr txBox="1"/>
          <p:nvPr>
            <p:ph type="title"/>
          </p:nvPr>
        </p:nvSpPr>
        <p:spPr>
          <a:prstGeom prst="rect">
            <a:avLst/>
          </a:prstGeom>
        </p:spPr>
        <p:txBody>
          <a:bodyPr/>
          <a:lstStyle>
            <a:lvl1pPr defTabSz="2267711">
              <a:defRPr spc="-78" sz="7812"/>
            </a:lvl1pPr>
          </a:lstStyle>
          <a:p>
            <a:pPr/>
            <a:r>
              <a:t>NCD applicability</a:t>
            </a:r>
          </a:p>
        </p:txBody>
      </p:sp>
      <p:pic>
        <p:nvPicPr>
          <p:cNvPr id="165" name="Sea against sky at sunset" descr="Sea against sky at sunset"/>
          <p:cNvPicPr>
            <a:picLocks noChangeAspect="1"/>
          </p:cNvPicPr>
          <p:nvPr>
            <p:ph type="pic" idx="21"/>
          </p:nvPr>
        </p:nvPicPr>
        <p:blipFill>
          <a:blip r:embed="rId2">
            <a:extLst/>
          </a:blip>
          <a:srcRect l="495" t="0" r="2002" b="0"/>
          <a:stretch>
            <a:fillRect/>
          </a:stretch>
        </p:blipFill>
        <p:spPr>
          <a:xfrm>
            <a:off x="12192644" y="1270000"/>
            <a:ext cx="10922001" cy="11176000"/>
          </a:xfrm>
          <a:prstGeom prst="rect">
            <a:avLst/>
          </a:prstGeom>
        </p:spPr>
      </p:pic>
      <p:sp>
        <p:nvSpPr>
          <p:cNvPr id="166" name="Everywhere"/>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a:r>
              <a:t>Everywhere</a:t>
            </a:r>
          </a:p>
        </p:txBody>
      </p:sp>
      <p:sp>
        <p:nvSpPr>
          <p:cNvPr id="167" name="The widest spectrum of:…"/>
          <p:cNvSpPr txBox="1"/>
          <p:nvPr>
            <p:ph type="body" sz="half" idx="1"/>
          </p:nvPr>
        </p:nvSpPr>
        <p:spPr>
          <a:prstGeom prst="rect">
            <a:avLst/>
          </a:prstGeom>
        </p:spPr>
        <p:txBody>
          <a:bodyPr/>
          <a:lstStyle/>
          <a:p>
            <a:pPr marL="0" indent="0">
              <a:buSzTx/>
              <a:buNone/>
            </a:pPr>
            <a:r>
              <a:t>The widest spectrum of:</a:t>
            </a:r>
          </a:p>
          <a:p>
            <a:pPr/>
            <a:r>
              <a:t>cultures</a:t>
            </a:r>
          </a:p>
          <a:p>
            <a:pPr/>
            <a:r>
              <a:t>denominations</a:t>
            </a:r>
          </a:p>
          <a:p>
            <a:pPr/>
            <a:r>
              <a:t>religious starting points</a:t>
            </a:r>
          </a:p>
          <a:p>
            <a:pPr/>
            <a:r>
              <a:t>age groups</a:t>
            </a:r>
          </a:p>
        </p:txBody>
      </p:sp>
      <p:sp>
        <p:nvSpPr>
          <p:cNvPr id="168" name="✓"/>
          <p:cNvSpPr txBox="1"/>
          <p:nvPr/>
        </p:nvSpPr>
        <p:spPr>
          <a:xfrm>
            <a:off x="12498886" y="3370507"/>
            <a:ext cx="1045965" cy="153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a:t>
            </a:r>
          </a:p>
        </p:txBody>
      </p:sp>
      <p:sp>
        <p:nvSpPr>
          <p:cNvPr id="169" name="✓"/>
          <p:cNvSpPr txBox="1"/>
          <p:nvPr/>
        </p:nvSpPr>
        <p:spPr>
          <a:xfrm>
            <a:off x="21804004" y="4165062"/>
            <a:ext cx="1045965" cy="153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a:t>
            </a:r>
          </a:p>
        </p:txBody>
      </p:sp>
      <p:sp>
        <p:nvSpPr>
          <p:cNvPr id="170" name="✓"/>
          <p:cNvSpPr txBox="1"/>
          <p:nvPr/>
        </p:nvSpPr>
        <p:spPr>
          <a:xfrm>
            <a:off x="16012583" y="10909947"/>
            <a:ext cx="1045965" cy="153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67">
                                            <p:bg/>
                                          </p:spTgt>
                                        </p:tgtEl>
                                        <p:attrNameLst>
                                          <p:attrName>style.visibility</p:attrName>
                                        </p:attrNameLst>
                                      </p:cBhvr>
                                      <p:to>
                                        <p:strVal val="visible"/>
                                      </p:to>
                                    </p:set>
                                    <p:anim calcmode="lin" valueType="num">
                                      <p:cBhvr>
                                        <p:cTn id="7" dur="1000" fill="hold"/>
                                        <p:tgtEl>
                                          <p:spTgt spid="167">
                                            <p:bg/>
                                          </p:spTgt>
                                        </p:tgtEl>
                                        <p:attrNameLst>
                                          <p:attrName>ppt_w</p:attrName>
                                        </p:attrNameLst>
                                      </p:cBhvr>
                                      <p:tavLst>
                                        <p:tav tm="0">
                                          <p:val>
                                            <p:fltVal val="0"/>
                                          </p:val>
                                        </p:tav>
                                        <p:tav tm="100000">
                                          <p:val>
                                            <p:strVal val="#ppt_w"/>
                                          </p:val>
                                        </p:tav>
                                      </p:tavLst>
                                    </p:anim>
                                    <p:anim calcmode="lin" valueType="num">
                                      <p:cBhvr>
                                        <p:cTn id="8" dur="1000" fill="hold"/>
                                        <p:tgtEl>
                                          <p:spTgt spid="167">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67">
                                            <p:txEl>
                                              <p:pRg st="0" end="0"/>
                                            </p:txEl>
                                          </p:spTgt>
                                        </p:tgtEl>
                                        <p:attrNameLst>
                                          <p:attrName>style.visibility</p:attrName>
                                        </p:attrNameLst>
                                      </p:cBhvr>
                                      <p:to>
                                        <p:strVal val="visible"/>
                                      </p:to>
                                    </p:set>
                                    <p:anim calcmode="lin" valueType="num">
                                      <p:cBhvr>
                                        <p:cTn id="11" dur="1000" fill="hold"/>
                                        <p:tgtEl>
                                          <p:spTgt spid="167">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67">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Class="entr" nodeType="afterEffect" presetSubtype="16" presetID="23" grpId="1" fill="hold">
                                  <p:stCondLst>
                                    <p:cond delay="0"/>
                                  </p:stCondLst>
                                  <p:iterate type="el" backwards="0">
                                    <p:tmAbs val="0"/>
                                  </p:iterate>
                                  <p:childTnLst>
                                    <p:set>
                                      <p:cBhvr>
                                        <p:cTn id="15" fill="hold"/>
                                        <p:tgtEl>
                                          <p:spTgt spid="167">
                                            <p:txEl>
                                              <p:pRg st="1" end="1"/>
                                            </p:txEl>
                                          </p:spTgt>
                                        </p:tgtEl>
                                        <p:attrNameLst>
                                          <p:attrName>style.visibility</p:attrName>
                                        </p:attrNameLst>
                                      </p:cBhvr>
                                      <p:to>
                                        <p:strVal val="visible"/>
                                      </p:to>
                                    </p:set>
                                    <p:anim calcmode="lin" valueType="num">
                                      <p:cBhvr>
                                        <p:cTn id="16" dur="1000" fill="hold"/>
                                        <p:tgtEl>
                                          <p:spTgt spid="167">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1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6" presetID="23" grpId="1" fill="hold">
                                  <p:stCondLst>
                                    <p:cond delay="0"/>
                                  </p:stCondLst>
                                  <p:iterate type="el" backwards="0">
                                    <p:tmAbs val="0"/>
                                  </p:iterate>
                                  <p:childTnLst>
                                    <p:set>
                                      <p:cBhvr>
                                        <p:cTn id="21" fill="hold"/>
                                        <p:tgtEl>
                                          <p:spTgt spid="167">
                                            <p:txEl>
                                              <p:pRg st="2" end="2"/>
                                            </p:txEl>
                                          </p:spTgt>
                                        </p:tgtEl>
                                        <p:attrNameLst>
                                          <p:attrName>style.visibility</p:attrName>
                                        </p:attrNameLst>
                                      </p:cBhvr>
                                      <p:to>
                                        <p:strVal val="visible"/>
                                      </p:to>
                                    </p:set>
                                    <p:anim calcmode="lin" valueType="num">
                                      <p:cBhvr>
                                        <p:cTn id="22" dur="1000" fill="hold"/>
                                        <p:tgtEl>
                                          <p:spTgt spid="167">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1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6" presetID="23" grpId="1" fill="hold">
                                  <p:stCondLst>
                                    <p:cond delay="0"/>
                                  </p:stCondLst>
                                  <p:iterate type="el" backwards="0">
                                    <p:tmAbs val="0"/>
                                  </p:iterate>
                                  <p:childTnLst>
                                    <p:set>
                                      <p:cBhvr>
                                        <p:cTn id="27" fill="hold"/>
                                        <p:tgtEl>
                                          <p:spTgt spid="167">
                                            <p:txEl>
                                              <p:pRg st="3" end="3"/>
                                            </p:txEl>
                                          </p:spTgt>
                                        </p:tgtEl>
                                        <p:attrNameLst>
                                          <p:attrName>style.visibility</p:attrName>
                                        </p:attrNameLst>
                                      </p:cBhvr>
                                      <p:to>
                                        <p:strVal val="visible"/>
                                      </p:to>
                                    </p:set>
                                    <p:anim calcmode="lin" valueType="num">
                                      <p:cBhvr>
                                        <p:cTn id="28" dur="1000" fill="hold"/>
                                        <p:tgtEl>
                                          <p:spTgt spid="167">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6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16" presetID="23" grpId="1" fill="hold">
                                  <p:stCondLst>
                                    <p:cond delay="0"/>
                                  </p:stCondLst>
                                  <p:iterate type="el" backwards="0">
                                    <p:tmAbs val="0"/>
                                  </p:iterate>
                                  <p:childTnLst>
                                    <p:set>
                                      <p:cBhvr>
                                        <p:cTn id="33" fill="hold"/>
                                        <p:tgtEl>
                                          <p:spTgt spid="167">
                                            <p:txEl>
                                              <p:pRg st="4" end="4"/>
                                            </p:txEl>
                                          </p:spTgt>
                                        </p:tgtEl>
                                        <p:attrNameLst>
                                          <p:attrName>style.visibility</p:attrName>
                                        </p:attrNameLst>
                                      </p:cBhvr>
                                      <p:to>
                                        <p:strVal val="visible"/>
                                      </p:to>
                                    </p:set>
                                    <p:anim calcmode="lin" valueType="num">
                                      <p:cBhvr>
                                        <p:cTn id="34" dur="1000" fill="hold"/>
                                        <p:tgtEl>
                                          <p:spTgt spid="167">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16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Trinity-Logo-large.jpg" descr="Trinity-Logo-large.jpg"/>
          <p:cNvPicPr>
            <a:picLocks noChangeAspect="1"/>
          </p:cNvPicPr>
          <p:nvPr/>
        </p:nvPicPr>
        <p:blipFill>
          <a:blip r:embed="rId2">
            <a:extLst/>
          </a:blip>
          <a:stretch>
            <a:fillRect/>
          </a:stretch>
        </p:blipFill>
        <p:spPr>
          <a:xfrm>
            <a:off x="12474719" y="1679075"/>
            <a:ext cx="10357851" cy="10357850"/>
          </a:xfrm>
          <a:prstGeom prst="rect">
            <a:avLst/>
          </a:prstGeom>
          <a:ln w="12700">
            <a:miter lim="400000"/>
          </a:ln>
        </p:spPr>
      </p:pic>
      <p:sp>
        <p:nvSpPr>
          <p:cNvPr id="173" name="NCD applicability"/>
          <p:cNvSpPr txBox="1"/>
          <p:nvPr>
            <p:ph type="title"/>
          </p:nvPr>
        </p:nvSpPr>
        <p:spPr>
          <a:prstGeom prst="rect">
            <a:avLst/>
          </a:prstGeom>
        </p:spPr>
        <p:txBody>
          <a:bodyPr/>
          <a:lstStyle>
            <a:lvl1pPr defTabSz="2267711">
              <a:defRPr spc="-78" sz="7812"/>
            </a:lvl1pPr>
          </a:lstStyle>
          <a:p>
            <a:pPr/>
            <a:r>
              <a:t>NCD applicability</a:t>
            </a:r>
          </a:p>
        </p:txBody>
      </p:sp>
      <p:sp>
        <p:nvSpPr>
          <p:cNvPr id="174" name="In every moment?"/>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a:r>
              <a:t>In every moment?</a:t>
            </a:r>
          </a:p>
        </p:txBody>
      </p:sp>
      <p:sp>
        <p:nvSpPr>
          <p:cNvPr id="175" name="Do the principles of NCD apply in every single moment?…"/>
          <p:cNvSpPr txBox="1"/>
          <p:nvPr>
            <p:ph type="body" sz="half" idx="1"/>
          </p:nvPr>
        </p:nvSpPr>
        <p:spPr>
          <a:xfrm>
            <a:off x="1219200" y="4023221"/>
            <a:ext cx="10688918" cy="8384679"/>
          </a:xfrm>
          <a:prstGeom prst="rect">
            <a:avLst/>
          </a:prstGeom>
        </p:spPr>
        <p:txBody>
          <a:bodyPr/>
          <a:lstStyle/>
          <a:p>
            <a:pPr marL="0" indent="0">
              <a:buSzTx/>
              <a:buNone/>
            </a:pPr>
            <a:r>
              <a:t>Do the principles of NCD apply</a:t>
            </a:r>
            <a:br/>
            <a:r>
              <a:t>in every single moment?</a:t>
            </a:r>
          </a:p>
          <a:p>
            <a:pPr marL="0" indent="0">
              <a:buSzTx/>
              <a:buNone/>
            </a:pPr>
            <a:r>
              <a:t>If so, what are the implications of that? What does it mean practically?</a:t>
            </a:r>
          </a:p>
          <a:p>
            <a:pPr marL="0" indent="0">
              <a:buSzTx/>
              <a:buNone/>
            </a:pPr>
            <a:r>
              <a:t>How might an every-moment understanding of NCD principles</a:t>
            </a:r>
            <a:br/>
            <a:r>
              <a:t>impact the speed and consistency</a:t>
            </a:r>
            <a:br/>
            <a:r>
              <a:t>of improving the health of</a:t>
            </a:r>
            <a:br/>
            <a:r>
              <a:t>groups and individuals?</a:t>
            </a:r>
          </a:p>
        </p:txBody>
      </p:sp>
      <p:pic>
        <p:nvPicPr>
          <p:cNvPr id="176" name="Sea against sky at sunset" descr="Sea against sky at sunset"/>
          <p:cNvPicPr>
            <a:picLocks noChangeAspect="1"/>
          </p:cNvPicPr>
          <p:nvPr/>
        </p:nvPicPr>
        <p:blipFill>
          <a:blip r:embed="rId3">
            <a:extLst/>
          </a:blip>
          <a:srcRect l="1136" t="0" r="1136" b="0"/>
          <a:stretch>
            <a:fillRect/>
          </a:stretch>
        </p:blipFill>
        <p:spPr>
          <a:xfrm>
            <a:off x="12192644" y="1270000"/>
            <a:ext cx="10922001" cy="1117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30" y="973"/>
                </a:moveTo>
                <a:lnTo>
                  <a:pt x="10740" y="1424"/>
                </a:lnTo>
                <a:cubicBezTo>
                  <a:pt x="10747" y="1791"/>
                  <a:pt x="10759" y="1877"/>
                  <a:pt x="10800" y="1877"/>
                </a:cubicBezTo>
                <a:cubicBezTo>
                  <a:pt x="10841" y="1877"/>
                  <a:pt x="10853" y="1791"/>
                  <a:pt x="10860" y="1424"/>
                </a:cubicBezTo>
                <a:lnTo>
                  <a:pt x="10870" y="973"/>
                </a:lnTo>
                <a:lnTo>
                  <a:pt x="11254" y="985"/>
                </a:lnTo>
                <a:cubicBezTo>
                  <a:pt x="11465" y="992"/>
                  <a:pt x="11676" y="1012"/>
                  <a:pt x="11721" y="1029"/>
                </a:cubicBezTo>
                <a:cubicBezTo>
                  <a:pt x="11799" y="1057"/>
                  <a:pt x="11803" y="1073"/>
                  <a:pt x="11785" y="1246"/>
                </a:cubicBezTo>
                <a:cubicBezTo>
                  <a:pt x="11774" y="1349"/>
                  <a:pt x="11779" y="1434"/>
                  <a:pt x="11796" y="1434"/>
                </a:cubicBezTo>
                <a:cubicBezTo>
                  <a:pt x="11825" y="1434"/>
                  <a:pt x="11850" y="1331"/>
                  <a:pt x="11873" y="1126"/>
                </a:cubicBezTo>
                <a:cubicBezTo>
                  <a:pt x="11882" y="1046"/>
                  <a:pt x="11893" y="1042"/>
                  <a:pt x="12063" y="1052"/>
                </a:cubicBezTo>
                <a:cubicBezTo>
                  <a:pt x="12162" y="1059"/>
                  <a:pt x="12374" y="1089"/>
                  <a:pt x="12534" y="1120"/>
                </a:cubicBezTo>
                <a:cubicBezTo>
                  <a:pt x="12855" y="1183"/>
                  <a:pt x="12843" y="1167"/>
                  <a:pt x="12790" y="1459"/>
                </a:cubicBezTo>
                <a:cubicBezTo>
                  <a:pt x="12772" y="1555"/>
                  <a:pt x="12777" y="1604"/>
                  <a:pt x="12801" y="1604"/>
                </a:cubicBezTo>
                <a:cubicBezTo>
                  <a:pt x="12822" y="1604"/>
                  <a:pt x="12848" y="1536"/>
                  <a:pt x="12861" y="1452"/>
                </a:cubicBezTo>
                <a:cubicBezTo>
                  <a:pt x="12902" y="1182"/>
                  <a:pt x="12909" y="1180"/>
                  <a:pt x="13366" y="1298"/>
                </a:cubicBezTo>
                <a:cubicBezTo>
                  <a:pt x="13586" y="1355"/>
                  <a:pt x="13788" y="1420"/>
                  <a:pt x="13812" y="1444"/>
                </a:cubicBezTo>
                <a:cubicBezTo>
                  <a:pt x="13849" y="1480"/>
                  <a:pt x="13847" y="1516"/>
                  <a:pt x="13804" y="1636"/>
                </a:cubicBezTo>
                <a:cubicBezTo>
                  <a:pt x="13743" y="1804"/>
                  <a:pt x="13738" y="1842"/>
                  <a:pt x="13779" y="1842"/>
                </a:cubicBezTo>
                <a:cubicBezTo>
                  <a:pt x="13796" y="1842"/>
                  <a:pt x="13829" y="1777"/>
                  <a:pt x="13853" y="1697"/>
                </a:cubicBezTo>
                <a:cubicBezTo>
                  <a:pt x="13924" y="1463"/>
                  <a:pt x="13934" y="1460"/>
                  <a:pt x="14216" y="1559"/>
                </a:cubicBezTo>
                <a:cubicBezTo>
                  <a:pt x="14518" y="1665"/>
                  <a:pt x="14833" y="1799"/>
                  <a:pt x="14833" y="1821"/>
                </a:cubicBezTo>
                <a:cubicBezTo>
                  <a:pt x="14833" y="1830"/>
                  <a:pt x="14801" y="1909"/>
                  <a:pt x="14763" y="1997"/>
                </a:cubicBezTo>
                <a:cubicBezTo>
                  <a:pt x="14686" y="2173"/>
                  <a:pt x="14678" y="2218"/>
                  <a:pt x="14724" y="2218"/>
                </a:cubicBezTo>
                <a:cubicBezTo>
                  <a:pt x="14742" y="2218"/>
                  <a:pt x="14764" y="2184"/>
                  <a:pt x="14775" y="2142"/>
                </a:cubicBezTo>
                <a:cubicBezTo>
                  <a:pt x="14787" y="2099"/>
                  <a:pt x="14829" y="2014"/>
                  <a:pt x="14867" y="1953"/>
                </a:cubicBezTo>
                <a:lnTo>
                  <a:pt x="14937" y="1842"/>
                </a:lnTo>
                <a:lnTo>
                  <a:pt x="15319" y="2029"/>
                </a:lnTo>
                <a:cubicBezTo>
                  <a:pt x="15528" y="2132"/>
                  <a:pt x="15711" y="2233"/>
                  <a:pt x="15724" y="2253"/>
                </a:cubicBezTo>
                <a:cubicBezTo>
                  <a:pt x="15736" y="2273"/>
                  <a:pt x="15649" y="2451"/>
                  <a:pt x="15531" y="2649"/>
                </a:cubicBezTo>
                <a:cubicBezTo>
                  <a:pt x="15340" y="2970"/>
                  <a:pt x="15296" y="3105"/>
                  <a:pt x="15382" y="3105"/>
                </a:cubicBezTo>
                <a:cubicBezTo>
                  <a:pt x="15398" y="3105"/>
                  <a:pt x="15503" y="2948"/>
                  <a:pt x="15616" y="2755"/>
                </a:cubicBezTo>
                <a:cubicBezTo>
                  <a:pt x="15895" y="2280"/>
                  <a:pt x="15862" y="2309"/>
                  <a:pt x="16032" y="2412"/>
                </a:cubicBezTo>
                <a:cubicBezTo>
                  <a:pt x="16312" y="2581"/>
                  <a:pt x="16648" y="2810"/>
                  <a:pt x="16648" y="2832"/>
                </a:cubicBezTo>
                <a:cubicBezTo>
                  <a:pt x="16648" y="2844"/>
                  <a:pt x="16602" y="2915"/>
                  <a:pt x="16545" y="2988"/>
                </a:cubicBezTo>
                <a:cubicBezTo>
                  <a:pt x="16444" y="3118"/>
                  <a:pt x="16412" y="3207"/>
                  <a:pt x="16465" y="3207"/>
                </a:cubicBezTo>
                <a:cubicBezTo>
                  <a:pt x="16480" y="3207"/>
                  <a:pt x="16545" y="3131"/>
                  <a:pt x="16610" y="3038"/>
                </a:cubicBezTo>
                <a:lnTo>
                  <a:pt x="16727" y="2869"/>
                </a:lnTo>
                <a:lnTo>
                  <a:pt x="16994" y="3073"/>
                </a:lnTo>
                <a:cubicBezTo>
                  <a:pt x="17140" y="3185"/>
                  <a:pt x="17310" y="3319"/>
                  <a:pt x="17371" y="3371"/>
                </a:cubicBezTo>
                <a:lnTo>
                  <a:pt x="17483" y="3466"/>
                </a:lnTo>
                <a:lnTo>
                  <a:pt x="17341" y="3628"/>
                </a:lnTo>
                <a:cubicBezTo>
                  <a:pt x="17157" y="3839"/>
                  <a:pt x="17198" y="3878"/>
                  <a:pt x="17401" y="3684"/>
                </a:cubicBezTo>
                <a:lnTo>
                  <a:pt x="17558" y="3534"/>
                </a:lnTo>
                <a:lnTo>
                  <a:pt x="17896" y="3864"/>
                </a:lnTo>
                <a:lnTo>
                  <a:pt x="18234" y="4195"/>
                </a:lnTo>
                <a:lnTo>
                  <a:pt x="18088" y="4318"/>
                </a:lnTo>
                <a:cubicBezTo>
                  <a:pt x="17944" y="4438"/>
                  <a:pt x="17905" y="4505"/>
                  <a:pt x="17975" y="4505"/>
                </a:cubicBezTo>
                <a:cubicBezTo>
                  <a:pt x="17995" y="4505"/>
                  <a:pt x="18073" y="4448"/>
                  <a:pt x="18151" y="4379"/>
                </a:cubicBezTo>
                <a:lnTo>
                  <a:pt x="18293" y="4255"/>
                </a:lnTo>
                <a:lnTo>
                  <a:pt x="18395" y="4371"/>
                </a:lnTo>
                <a:cubicBezTo>
                  <a:pt x="18452" y="4435"/>
                  <a:pt x="18588" y="4600"/>
                  <a:pt x="18698" y="4738"/>
                </a:cubicBezTo>
                <a:lnTo>
                  <a:pt x="18898" y="4989"/>
                </a:lnTo>
                <a:lnTo>
                  <a:pt x="18807" y="5055"/>
                </a:lnTo>
                <a:cubicBezTo>
                  <a:pt x="18613" y="5192"/>
                  <a:pt x="18552" y="5250"/>
                  <a:pt x="18576" y="5273"/>
                </a:cubicBezTo>
                <a:cubicBezTo>
                  <a:pt x="18589" y="5287"/>
                  <a:pt x="18680" y="5242"/>
                  <a:pt x="18778" y="5174"/>
                </a:cubicBezTo>
                <a:lnTo>
                  <a:pt x="18955" y="5049"/>
                </a:lnTo>
                <a:lnTo>
                  <a:pt x="19199" y="5415"/>
                </a:lnTo>
                <a:cubicBezTo>
                  <a:pt x="19333" y="5617"/>
                  <a:pt x="19438" y="5798"/>
                  <a:pt x="19431" y="5817"/>
                </a:cubicBezTo>
                <a:cubicBezTo>
                  <a:pt x="19425" y="5837"/>
                  <a:pt x="19265" y="5940"/>
                  <a:pt x="19077" y="6047"/>
                </a:cubicBezTo>
                <a:cubicBezTo>
                  <a:pt x="18676" y="6273"/>
                  <a:pt x="18645" y="6298"/>
                  <a:pt x="18698" y="6350"/>
                </a:cubicBezTo>
                <a:cubicBezTo>
                  <a:pt x="18726" y="6378"/>
                  <a:pt x="18837" y="6330"/>
                  <a:pt x="19107" y="6176"/>
                </a:cubicBezTo>
                <a:cubicBezTo>
                  <a:pt x="19311" y="6060"/>
                  <a:pt x="19499" y="5972"/>
                  <a:pt x="19526" y="5982"/>
                </a:cubicBezTo>
                <a:cubicBezTo>
                  <a:pt x="19552" y="5992"/>
                  <a:pt x="19662" y="6170"/>
                  <a:pt x="19770" y="6378"/>
                </a:cubicBezTo>
                <a:lnTo>
                  <a:pt x="19968" y="6756"/>
                </a:lnTo>
                <a:lnTo>
                  <a:pt x="19775" y="6849"/>
                </a:lnTo>
                <a:cubicBezTo>
                  <a:pt x="19669" y="6900"/>
                  <a:pt x="19581" y="6955"/>
                  <a:pt x="19581" y="6972"/>
                </a:cubicBezTo>
                <a:cubicBezTo>
                  <a:pt x="19581" y="6989"/>
                  <a:pt x="19601" y="6995"/>
                  <a:pt x="19625" y="6985"/>
                </a:cubicBezTo>
                <a:cubicBezTo>
                  <a:pt x="19649" y="6976"/>
                  <a:pt x="19737" y="6942"/>
                  <a:pt x="19820" y="6909"/>
                </a:cubicBezTo>
                <a:cubicBezTo>
                  <a:pt x="19907" y="6874"/>
                  <a:pt x="19983" y="6862"/>
                  <a:pt x="20000" y="6880"/>
                </a:cubicBezTo>
                <a:cubicBezTo>
                  <a:pt x="20053" y="6931"/>
                  <a:pt x="20345" y="7694"/>
                  <a:pt x="20321" y="7716"/>
                </a:cubicBezTo>
                <a:cubicBezTo>
                  <a:pt x="20308" y="7728"/>
                  <a:pt x="20214" y="7764"/>
                  <a:pt x="20111" y="7796"/>
                </a:cubicBezTo>
                <a:cubicBezTo>
                  <a:pt x="19999" y="7832"/>
                  <a:pt x="19937" y="7868"/>
                  <a:pt x="19956" y="7887"/>
                </a:cubicBezTo>
                <a:cubicBezTo>
                  <a:pt x="19975" y="7905"/>
                  <a:pt x="20048" y="7897"/>
                  <a:pt x="20139" y="7866"/>
                </a:cubicBezTo>
                <a:cubicBezTo>
                  <a:pt x="20330" y="7800"/>
                  <a:pt x="20339" y="7800"/>
                  <a:pt x="20384" y="7882"/>
                </a:cubicBezTo>
                <a:cubicBezTo>
                  <a:pt x="20446" y="7995"/>
                  <a:pt x="20626" y="8700"/>
                  <a:pt x="20597" y="8717"/>
                </a:cubicBezTo>
                <a:cubicBezTo>
                  <a:pt x="20582" y="8726"/>
                  <a:pt x="20507" y="8743"/>
                  <a:pt x="20430" y="8755"/>
                </a:cubicBezTo>
                <a:cubicBezTo>
                  <a:pt x="20353" y="8767"/>
                  <a:pt x="20268" y="8790"/>
                  <a:pt x="20242" y="8806"/>
                </a:cubicBezTo>
                <a:cubicBezTo>
                  <a:pt x="20152" y="8860"/>
                  <a:pt x="20236" y="8873"/>
                  <a:pt x="20416" y="8833"/>
                </a:cubicBezTo>
                <a:cubicBezTo>
                  <a:pt x="20526" y="8808"/>
                  <a:pt x="20608" y="8804"/>
                  <a:pt x="20627" y="8823"/>
                </a:cubicBezTo>
                <a:cubicBezTo>
                  <a:pt x="20660" y="8858"/>
                  <a:pt x="20769" y="9442"/>
                  <a:pt x="20769" y="9587"/>
                </a:cubicBezTo>
                <a:cubicBezTo>
                  <a:pt x="20769" y="9717"/>
                  <a:pt x="20707" y="9759"/>
                  <a:pt x="20517" y="9759"/>
                </a:cubicBezTo>
                <a:cubicBezTo>
                  <a:pt x="20421" y="9759"/>
                  <a:pt x="20350" y="9775"/>
                  <a:pt x="20350" y="9796"/>
                </a:cubicBezTo>
                <a:cubicBezTo>
                  <a:pt x="20350" y="9819"/>
                  <a:pt x="20430" y="9829"/>
                  <a:pt x="20568" y="9824"/>
                </a:cubicBezTo>
                <a:lnTo>
                  <a:pt x="20786" y="9815"/>
                </a:lnTo>
                <a:lnTo>
                  <a:pt x="20813" y="10018"/>
                </a:lnTo>
                <a:cubicBezTo>
                  <a:pt x="20827" y="10129"/>
                  <a:pt x="20836" y="10335"/>
                  <a:pt x="20831" y="10476"/>
                </a:cubicBezTo>
                <a:lnTo>
                  <a:pt x="20821" y="10732"/>
                </a:lnTo>
                <a:lnTo>
                  <a:pt x="20358" y="10741"/>
                </a:lnTo>
                <a:cubicBezTo>
                  <a:pt x="19983" y="10749"/>
                  <a:pt x="19896" y="10760"/>
                  <a:pt x="19896" y="10800"/>
                </a:cubicBezTo>
                <a:cubicBezTo>
                  <a:pt x="19896" y="10840"/>
                  <a:pt x="19983" y="10851"/>
                  <a:pt x="20358" y="10859"/>
                </a:cubicBezTo>
                <a:lnTo>
                  <a:pt x="20821" y="10868"/>
                </a:lnTo>
                <a:lnTo>
                  <a:pt x="20831" y="11124"/>
                </a:lnTo>
                <a:cubicBezTo>
                  <a:pt x="20836" y="11265"/>
                  <a:pt x="20828" y="11465"/>
                  <a:pt x="20813" y="11568"/>
                </a:cubicBezTo>
                <a:lnTo>
                  <a:pt x="20785" y="11755"/>
                </a:lnTo>
                <a:lnTo>
                  <a:pt x="20588" y="11755"/>
                </a:lnTo>
                <a:cubicBezTo>
                  <a:pt x="20336" y="11755"/>
                  <a:pt x="20292" y="11795"/>
                  <a:pt x="20512" y="11823"/>
                </a:cubicBezTo>
                <a:cubicBezTo>
                  <a:pt x="20605" y="11835"/>
                  <a:pt x="20705" y="11849"/>
                  <a:pt x="20733" y="11852"/>
                </a:cubicBezTo>
                <a:cubicBezTo>
                  <a:pt x="20795" y="11860"/>
                  <a:pt x="20791" y="11936"/>
                  <a:pt x="20705" y="12438"/>
                </a:cubicBezTo>
                <a:cubicBezTo>
                  <a:pt x="20640" y="12816"/>
                  <a:pt x="20659" y="12799"/>
                  <a:pt x="20358" y="12748"/>
                </a:cubicBezTo>
                <a:cubicBezTo>
                  <a:pt x="20265" y="12731"/>
                  <a:pt x="20210" y="12735"/>
                  <a:pt x="20210" y="12756"/>
                </a:cubicBezTo>
                <a:cubicBezTo>
                  <a:pt x="20210" y="12775"/>
                  <a:pt x="20277" y="12801"/>
                  <a:pt x="20358" y="12814"/>
                </a:cubicBezTo>
                <a:cubicBezTo>
                  <a:pt x="20638" y="12859"/>
                  <a:pt x="20633" y="12848"/>
                  <a:pt x="20518" y="13278"/>
                </a:cubicBezTo>
                <a:cubicBezTo>
                  <a:pt x="20426" y="13623"/>
                  <a:pt x="20368" y="13786"/>
                  <a:pt x="20336" y="13786"/>
                </a:cubicBezTo>
                <a:cubicBezTo>
                  <a:pt x="20329" y="13786"/>
                  <a:pt x="20257" y="13763"/>
                  <a:pt x="20175" y="13735"/>
                </a:cubicBezTo>
                <a:cubicBezTo>
                  <a:pt x="20094" y="13707"/>
                  <a:pt x="20006" y="13683"/>
                  <a:pt x="19979" y="13683"/>
                </a:cubicBezTo>
                <a:cubicBezTo>
                  <a:pt x="19895" y="13683"/>
                  <a:pt x="19927" y="13743"/>
                  <a:pt x="20025" y="13767"/>
                </a:cubicBezTo>
                <a:cubicBezTo>
                  <a:pt x="20076" y="13780"/>
                  <a:pt x="20169" y="13811"/>
                  <a:pt x="20231" y="13836"/>
                </a:cubicBezTo>
                <a:lnTo>
                  <a:pt x="20344" y="13883"/>
                </a:lnTo>
                <a:lnTo>
                  <a:pt x="20228" y="14183"/>
                </a:lnTo>
                <a:cubicBezTo>
                  <a:pt x="20018" y="14728"/>
                  <a:pt x="20008" y="14748"/>
                  <a:pt x="19921" y="14722"/>
                </a:cubicBezTo>
                <a:cubicBezTo>
                  <a:pt x="19879" y="14709"/>
                  <a:pt x="19801" y="14677"/>
                  <a:pt x="19749" y="14651"/>
                </a:cubicBezTo>
                <a:cubicBezTo>
                  <a:pt x="19643" y="14598"/>
                  <a:pt x="19581" y="14592"/>
                  <a:pt x="19581" y="14632"/>
                </a:cubicBezTo>
                <a:cubicBezTo>
                  <a:pt x="19581" y="14647"/>
                  <a:pt x="19660" y="14691"/>
                  <a:pt x="19756" y="14731"/>
                </a:cubicBezTo>
                <a:cubicBezTo>
                  <a:pt x="19852" y="14771"/>
                  <a:pt x="19931" y="14826"/>
                  <a:pt x="19931" y="14852"/>
                </a:cubicBezTo>
                <a:cubicBezTo>
                  <a:pt x="19931" y="14904"/>
                  <a:pt x="19600" y="15556"/>
                  <a:pt x="19548" y="15608"/>
                </a:cubicBezTo>
                <a:cubicBezTo>
                  <a:pt x="19529" y="15626"/>
                  <a:pt x="19354" y="15549"/>
                  <a:pt x="19114" y="15415"/>
                </a:cubicBezTo>
                <a:cubicBezTo>
                  <a:pt x="18802" y="15242"/>
                  <a:pt x="18709" y="15204"/>
                  <a:pt x="18694" y="15243"/>
                </a:cubicBezTo>
                <a:cubicBezTo>
                  <a:pt x="18683" y="15270"/>
                  <a:pt x="18674" y="15297"/>
                  <a:pt x="18674" y="15303"/>
                </a:cubicBezTo>
                <a:cubicBezTo>
                  <a:pt x="18674" y="15309"/>
                  <a:pt x="18830" y="15402"/>
                  <a:pt x="19021" y="15508"/>
                </a:cubicBezTo>
                <a:cubicBezTo>
                  <a:pt x="19212" y="15615"/>
                  <a:pt x="19386" y="15723"/>
                  <a:pt x="19408" y="15749"/>
                </a:cubicBezTo>
                <a:cubicBezTo>
                  <a:pt x="19439" y="15786"/>
                  <a:pt x="19402" y="15864"/>
                  <a:pt x="19234" y="16119"/>
                </a:cubicBezTo>
                <a:cubicBezTo>
                  <a:pt x="18949" y="16548"/>
                  <a:pt x="18951" y="16547"/>
                  <a:pt x="18783" y="16417"/>
                </a:cubicBezTo>
                <a:cubicBezTo>
                  <a:pt x="18708" y="16359"/>
                  <a:pt x="18629" y="16310"/>
                  <a:pt x="18608" y="16310"/>
                </a:cubicBezTo>
                <a:cubicBezTo>
                  <a:pt x="18533" y="16310"/>
                  <a:pt x="18570" y="16375"/>
                  <a:pt x="18687" y="16445"/>
                </a:cubicBezTo>
                <a:cubicBezTo>
                  <a:pt x="18897" y="16572"/>
                  <a:pt x="18904" y="16599"/>
                  <a:pt x="18775" y="16762"/>
                </a:cubicBezTo>
                <a:cubicBezTo>
                  <a:pt x="18712" y="16842"/>
                  <a:pt x="18575" y="17005"/>
                  <a:pt x="18470" y="17124"/>
                </a:cubicBezTo>
                <a:lnTo>
                  <a:pt x="18279" y="17339"/>
                </a:lnTo>
                <a:lnTo>
                  <a:pt x="18135" y="17200"/>
                </a:lnTo>
                <a:cubicBezTo>
                  <a:pt x="18055" y="17124"/>
                  <a:pt x="17979" y="17061"/>
                  <a:pt x="17965" y="17061"/>
                </a:cubicBezTo>
                <a:cubicBezTo>
                  <a:pt x="17901" y="17061"/>
                  <a:pt x="17954" y="17149"/>
                  <a:pt x="18089" y="17268"/>
                </a:cubicBezTo>
                <a:lnTo>
                  <a:pt x="18238" y="17398"/>
                </a:lnTo>
                <a:lnTo>
                  <a:pt x="17895" y="17733"/>
                </a:lnTo>
                <a:lnTo>
                  <a:pt x="17552" y="18069"/>
                </a:lnTo>
                <a:lnTo>
                  <a:pt x="17419" y="17924"/>
                </a:lnTo>
                <a:cubicBezTo>
                  <a:pt x="17298" y="17792"/>
                  <a:pt x="17207" y="17740"/>
                  <a:pt x="17207" y="17802"/>
                </a:cubicBezTo>
                <a:cubicBezTo>
                  <a:pt x="17207" y="17816"/>
                  <a:pt x="17271" y="17890"/>
                  <a:pt x="17349" y="17968"/>
                </a:cubicBezTo>
                <a:lnTo>
                  <a:pt x="17491" y="18110"/>
                </a:lnTo>
                <a:lnTo>
                  <a:pt x="17271" y="18296"/>
                </a:lnTo>
                <a:cubicBezTo>
                  <a:pt x="17149" y="18398"/>
                  <a:pt x="16981" y="18533"/>
                  <a:pt x="16897" y="18597"/>
                </a:cubicBezTo>
                <a:lnTo>
                  <a:pt x="16744" y="18713"/>
                </a:lnTo>
                <a:lnTo>
                  <a:pt x="16670" y="18628"/>
                </a:lnTo>
                <a:cubicBezTo>
                  <a:pt x="16630" y="18581"/>
                  <a:pt x="16571" y="18506"/>
                  <a:pt x="16539" y="18460"/>
                </a:cubicBezTo>
                <a:cubicBezTo>
                  <a:pt x="16508" y="18413"/>
                  <a:pt x="16469" y="18387"/>
                  <a:pt x="16454" y="18401"/>
                </a:cubicBezTo>
                <a:cubicBezTo>
                  <a:pt x="16439" y="18416"/>
                  <a:pt x="16476" y="18497"/>
                  <a:pt x="16538" y="18582"/>
                </a:cubicBezTo>
                <a:cubicBezTo>
                  <a:pt x="16599" y="18666"/>
                  <a:pt x="16648" y="18743"/>
                  <a:pt x="16648" y="18751"/>
                </a:cubicBezTo>
                <a:cubicBezTo>
                  <a:pt x="16648" y="18774"/>
                  <a:pt x="16307" y="19012"/>
                  <a:pt x="16096" y="19138"/>
                </a:cubicBezTo>
                <a:cubicBezTo>
                  <a:pt x="15953" y="19222"/>
                  <a:pt x="15897" y="19240"/>
                  <a:pt x="15862" y="19211"/>
                </a:cubicBezTo>
                <a:cubicBezTo>
                  <a:pt x="15836" y="19190"/>
                  <a:pt x="15726" y="19019"/>
                  <a:pt x="15618" y="18832"/>
                </a:cubicBezTo>
                <a:cubicBezTo>
                  <a:pt x="15475" y="18585"/>
                  <a:pt x="15405" y="18496"/>
                  <a:pt x="15368" y="18510"/>
                </a:cubicBezTo>
                <a:cubicBezTo>
                  <a:pt x="15339" y="18520"/>
                  <a:pt x="15310" y="18529"/>
                  <a:pt x="15304" y="18529"/>
                </a:cubicBezTo>
                <a:cubicBezTo>
                  <a:pt x="15297" y="18529"/>
                  <a:pt x="15395" y="18706"/>
                  <a:pt x="15521" y="18923"/>
                </a:cubicBezTo>
                <a:cubicBezTo>
                  <a:pt x="15658" y="19158"/>
                  <a:pt x="15738" y="19330"/>
                  <a:pt x="15719" y="19349"/>
                </a:cubicBezTo>
                <a:cubicBezTo>
                  <a:pt x="15667" y="19400"/>
                  <a:pt x="15000" y="19723"/>
                  <a:pt x="14947" y="19723"/>
                </a:cubicBezTo>
                <a:cubicBezTo>
                  <a:pt x="14921" y="19723"/>
                  <a:pt x="14866" y="19647"/>
                  <a:pt x="14826" y="19553"/>
                </a:cubicBezTo>
                <a:cubicBezTo>
                  <a:pt x="14787" y="19459"/>
                  <a:pt x="14740" y="19382"/>
                  <a:pt x="14724" y="19382"/>
                </a:cubicBezTo>
                <a:cubicBezTo>
                  <a:pt x="14680" y="19382"/>
                  <a:pt x="14686" y="19440"/>
                  <a:pt x="14741" y="19546"/>
                </a:cubicBezTo>
                <a:cubicBezTo>
                  <a:pt x="14850" y="19756"/>
                  <a:pt x="14847" y="19785"/>
                  <a:pt x="14704" y="19845"/>
                </a:cubicBezTo>
                <a:cubicBezTo>
                  <a:pt x="14348" y="19994"/>
                  <a:pt x="13957" y="20123"/>
                  <a:pt x="13940" y="20096"/>
                </a:cubicBezTo>
                <a:cubicBezTo>
                  <a:pt x="13860" y="19968"/>
                  <a:pt x="13763" y="19562"/>
                  <a:pt x="13665" y="18938"/>
                </a:cubicBezTo>
                <a:lnTo>
                  <a:pt x="13549" y="18204"/>
                </a:lnTo>
                <a:lnTo>
                  <a:pt x="12340" y="14777"/>
                </a:lnTo>
                <a:lnTo>
                  <a:pt x="11132" y="11349"/>
                </a:lnTo>
                <a:lnTo>
                  <a:pt x="11214" y="11263"/>
                </a:lnTo>
                <a:cubicBezTo>
                  <a:pt x="11335" y="11136"/>
                  <a:pt x="11388" y="11025"/>
                  <a:pt x="11410" y="10852"/>
                </a:cubicBezTo>
                <a:lnTo>
                  <a:pt x="11429" y="10700"/>
                </a:lnTo>
                <a:lnTo>
                  <a:pt x="13401" y="10073"/>
                </a:lnTo>
                <a:cubicBezTo>
                  <a:pt x="14486" y="9728"/>
                  <a:pt x="16293" y="9155"/>
                  <a:pt x="17417" y="8799"/>
                </a:cubicBezTo>
                <a:cubicBezTo>
                  <a:pt x="19336" y="8190"/>
                  <a:pt x="19826" y="8015"/>
                  <a:pt x="19826" y="7939"/>
                </a:cubicBezTo>
                <a:cubicBezTo>
                  <a:pt x="19826" y="7846"/>
                  <a:pt x="19256" y="8001"/>
                  <a:pt x="17206" y="8652"/>
                </a:cubicBezTo>
                <a:cubicBezTo>
                  <a:pt x="13395" y="9861"/>
                  <a:pt x="12104" y="10271"/>
                  <a:pt x="11737" y="10389"/>
                </a:cubicBezTo>
                <a:lnTo>
                  <a:pt x="11382" y="10503"/>
                </a:lnTo>
                <a:lnTo>
                  <a:pt x="11292" y="10411"/>
                </a:lnTo>
                <a:cubicBezTo>
                  <a:pt x="11242" y="10360"/>
                  <a:pt x="11201" y="10298"/>
                  <a:pt x="11201" y="10273"/>
                </a:cubicBezTo>
                <a:cubicBezTo>
                  <a:pt x="11201" y="10248"/>
                  <a:pt x="11443" y="9527"/>
                  <a:pt x="11738" y="8671"/>
                </a:cubicBezTo>
                <a:lnTo>
                  <a:pt x="12275" y="7114"/>
                </a:lnTo>
                <a:lnTo>
                  <a:pt x="12315" y="5971"/>
                </a:lnTo>
                <a:cubicBezTo>
                  <a:pt x="12363" y="4591"/>
                  <a:pt x="12363" y="4515"/>
                  <a:pt x="12321" y="4557"/>
                </a:cubicBezTo>
                <a:cubicBezTo>
                  <a:pt x="12303" y="4575"/>
                  <a:pt x="12044" y="5099"/>
                  <a:pt x="11745" y="5721"/>
                </a:cubicBezTo>
                <a:lnTo>
                  <a:pt x="11201" y="6852"/>
                </a:lnTo>
                <a:lnTo>
                  <a:pt x="11027" y="7990"/>
                </a:lnTo>
                <a:cubicBezTo>
                  <a:pt x="10807" y="9421"/>
                  <a:pt x="10716" y="9995"/>
                  <a:pt x="10694" y="10092"/>
                </a:cubicBezTo>
                <a:cubicBezTo>
                  <a:pt x="10683" y="10141"/>
                  <a:pt x="10615" y="10198"/>
                  <a:pt x="10508" y="10252"/>
                </a:cubicBezTo>
                <a:cubicBezTo>
                  <a:pt x="10316" y="10347"/>
                  <a:pt x="10244" y="10438"/>
                  <a:pt x="10188" y="10655"/>
                </a:cubicBezTo>
                <a:cubicBezTo>
                  <a:pt x="10096" y="11010"/>
                  <a:pt x="10378" y="11398"/>
                  <a:pt x="10728" y="11398"/>
                </a:cubicBezTo>
                <a:cubicBezTo>
                  <a:pt x="10776" y="11398"/>
                  <a:pt x="10829" y="11424"/>
                  <a:pt x="10847" y="11457"/>
                </a:cubicBezTo>
                <a:cubicBezTo>
                  <a:pt x="10865" y="11489"/>
                  <a:pt x="11220" y="12607"/>
                  <a:pt x="11636" y="13940"/>
                </a:cubicBezTo>
                <a:cubicBezTo>
                  <a:pt x="12052" y="15272"/>
                  <a:pt x="12430" y="16477"/>
                  <a:pt x="12476" y="16618"/>
                </a:cubicBezTo>
                <a:cubicBezTo>
                  <a:pt x="12522" y="16759"/>
                  <a:pt x="12663" y="17212"/>
                  <a:pt x="12791" y="17624"/>
                </a:cubicBezTo>
                <a:cubicBezTo>
                  <a:pt x="13002" y="18304"/>
                  <a:pt x="13057" y="18438"/>
                  <a:pt x="13373" y="19040"/>
                </a:cubicBezTo>
                <a:cubicBezTo>
                  <a:pt x="13700" y="19662"/>
                  <a:pt x="13874" y="20076"/>
                  <a:pt x="13834" y="20138"/>
                </a:cubicBezTo>
                <a:cubicBezTo>
                  <a:pt x="13815" y="20169"/>
                  <a:pt x="13436" y="20283"/>
                  <a:pt x="13159" y="20341"/>
                </a:cubicBezTo>
                <a:cubicBezTo>
                  <a:pt x="12939" y="20386"/>
                  <a:pt x="12899" y="20358"/>
                  <a:pt x="12860" y="20130"/>
                </a:cubicBezTo>
                <a:cubicBezTo>
                  <a:pt x="12847" y="20056"/>
                  <a:pt x="12821" y="19996"/>
                  <a:pt x="12801" y="19996"/>
                </a:cubicBezTo>
                <a:cubicBezTo>
                  <a:pt x="12780" y="19996"/>
                  <a:pt x="12776" y="20050"/>
                  <a:pt x="12793" y="20141"/>
                </a:cubicBezTo>
                <a:cubicBezTo>
                  <a:pt x="12846" y="20434"/>
                  <a:pt x="12863" y="20417"/>
                  <a:pt x="12476" y="20480"/>
                </a:cubicBezTo>
                <a:cubicBezTo>
                  <a:pt x="11962" y="20564"/>
                  <a:pt x="11885" y="20568"/>
                  <a:pt x="11877" y="20508"/>
                </a:cubicBezTo>
                <a:cubicBezTo>
                  <a:pt x="11873" y="20480"/>
                  <a:pt x="11859" y="20382"/>
                  <a:pt x="11847" y="20291"/>
                </a:cubicBezTo>
                <a:cubicBezTo>
                  <a:pt x="11818" y="20077"/>
                  <a:pt x="11777" y="20119"/>
                  <a:pt x="11777" y="20365"/>
                </a:cubicBezTo>
                <a:lnTo>
                  <a:pt x="11777" y="20558"/>
                </a:lnTo>
                <a:lnTo>
                  <a:pt x="11586" y="20585"/>
                </a:lnTo>
                <a:cubicBezTo>
                  <a:pt x="11480" y="20600"/>
                  <a:pt x="11275" y="20608"/>
                  <a:pt x="11131" y="20603"/>
                </a:cubicBezTo>
                <a:lnTo>
                  <a:pt x="10870" y="20594"/>
                </a:lnTo>
                <a:lnTo>
                  <a:pt x="10860" y="20141"/>
                </a:lnTo>
                <a:cubicBezTo>
                  <a:pt x="10853" y="19774"/>
                  <a:pt x="10841" y="19689"/>
                  <a:pt x="10800" y="19689"/>
                </a:cubicBezTo>
                <a:cubicBezTo>
                  <a:pt x="10759" y="19689"/>
                  <a:pt x="10747" y="19774"/>
                  <a:pt x="10740" y="20141"/>
                </a:cubicBezTo>
                <a:lnTo>
                  <a:pt x="10730" y="20594"/>
                </a:lnTo>
                <a:lnTo>
                  <a:pt x="10415" y="20597"/>
                </a:lnTo>
                <a:cubicBezTo>
                  <a:pt x="10243" y="20600"/>
                  <a:pt x="10031" y="20592"/>
                  <a:pt x="9944" y="20581"/>
                </a:cubicBezTo>
                <a:lnTo>
                  <a:pt x="9787" y="20559"/>
                </a:lnTo>
                <a:lnTo>
                  <a:pt x="9799" y="20346"/>
                </a:lnTo>
                <a:cubicBezTo>
                  <a:pt x="9807" y="20207"/>
                  <a:pt x="9798" y="20133"/>
                  <a:pt x="9773" y="20133"/>
                </a:cubicBezTo>
                <a:cubicBezTo>
                  <a:pt x="9751" y="20133"/>
                  <a:pt x="9735" y="20200"/>
                  <a:pt x="9735" y="20296"/>
                </a:cubicBezTo>
                <a:cubicBezTo>
                  <a:pt x="9735" y="20481"/>
                  <a:pt x="9692" y="20542"/>
                  <a:pt x="9560" y="20542"/>
                </a:cubicBezTo>
                <a:cubicBezTo>
                  <a:pt x="9411" y="20542"/>
                  <a:pt x="8813" y="20436"/>
                  <a:pt x="8777" y="20403"/>
                </a:cubicBezTo>
                <a:cubicBezTo>
                  <a:pt x="8758" y="20385"/>
                  <a:pt x="8761" y="20305"/>
                  <a:pt x="8787" y="20197"/>
                </a:cubicBezTo>
                <a:cubicBezTo>
                  <a:pt x="8828" y="20021"/>
                  <a:pt x="8815" y="19939"/>
                  <a:pt x="8759" y="20028"/>
                </a:cubicBezTo>
                <a:cubicBezTo>
                  <a:pt x="8743" y="20053"/>
                  <a:pt x="8720" y="20135"/>
                  <a:pt x="8707" y="20211"/>
                </a:cubicBezTo>
                <a:cubicBezTo>
                  <a:pt x="8695" y="20286"/>
                  <a:pt x="8678" y="20360"/>
                  <a:pt x="8669" y="20374"/>
                </a:cubicBezTo>
                <a:cubicBezTo>
                  <a:pt x="8651" y="20402"/>
                  <a:pt x="7930" y="20227"/>
                  <a:pt x="7814" y="20166"/>
                </a:cubicBezTo>
                <a:cubicBezTo>
                  <a:pt x="7731" y="20123"/>
                  <a:pt x="7730" y="20114"/>
                  <a:pt x="7798" y="19926"/>
                </a:cubicBezTo>
                <a:cubicBezTo>
                  <a:pt x="7830" y="19838"/>
                  <a:pt x="7838" y="19767"/>
                  <a:pt x="7819" y="19748"/>
                </a:cubicBezTo>
                <a:cubicBezTo>
                  <a:pt x="7800" y="19730"/>
                  <a:pt x="7759" y="19797"/>
                  <a:pt x="7718" y="19916"/>
                </a:cubicBezTo>
                <a:cubicBezTo>
                  <a:pt x="7673" y="20046"/>
                  <a:pt x="7632" y="20112"/>
                  <a:pt x="7601" y="20104"/>
                </a:cubicBezTo>
                <a:cubicBezTo>
                  <a:pt x="7486" y="20078"/>
                  <a:pt x="6819" y="19821"/>
                  <a:pt x="6790" y="19793"/>
                </a:cubicBezTo>
                <a:cubicBezTo>
                  <a:pt x="6770" y="19774"/>
                  <a:pt x="6781" y="19704"/>
                  <a:pt x="6818" y="19614"/>
                </a:cubicBezTo>
                <a:cubicBezTo>
                  <a:pt x="6852" y="19533"/>
                  <a:pt x="6887" y="19448"/>
                  <a:pt x="6897" y="19425"/>
                </a:cubicBezTo>
                <a:cubicBezTo>
                  <a:pt x="6906" y="19401"/>
                  <a:pt x="6898" y="19382"/>
                  <a:pt x="6878" y="19382"/>
                </a:cubicBezTo>
                <a:cubicBezTo>
                  <a:pt x="6858" y="19382"/>
                  <a:pt x="6802" y="19468"/>
                  <a:pt x="6753" y="19572"/>
                </a:cubicBezTo>
                <a:lnTo>
                  <a:pt x="6664" y="19761"/>
                </a:lnTo>
                <a:lnTo>
                  <a:pt x="6277" y="19567"/>
                </a:lnTo>
                <a:cubicBezTo>
                  <a:pt x="6063" y="19461"/>
                  <a:pt x="5880" y="19353"/>
                  <a:pt x="5870" y="19327"/>
                </a:cubicBezTo>
                <a:cubicBezTo>
                  <a:pt x="5860" y="19302"/>
                  <a:pt x="5950" y="19118"/>
                  <a:pt x="6069" y="18918"/>
                </a:cubicBezTo>
                <a:cubicBezTo>
                  <a:pt x="6227" y="18655"/>
                  <a:pt x="6275" y="18546"/>
                  <a:pt x="6247" y="18519"/>
                </a:cubicBezTo>
                <a:cubicBezTo>
                  <a:pt x="6193" y="18467"/>
                  <a:pt x="6168" y="18497"/>
                  <a:pt x="5936" y="18888"/>
                </a:cubicBezTo>
                <a:cubicBezTo>
                  <a:pt x="5827" y="19073"/>
                  <a:pt x="5720" y="19229"/>
                  <a:pt x="5701" y="19235"/>
                </a:cubicBezTo>
                <a:cubicBezTo>
                  <a:pt x="5681" y="19241"/>
                  <a:pt x="5496" y="19138"/>
                  <a:pt x="5289" y="19007"/>
                </a:cubicBezTo>
                <a:lnTo>
                  <a:pt x="4912" y="18767"/>
                </a:lnTo>
                <a:lnTo>
                  <a:pt x="5041" y="18595"/>
                </a:lnTo>
                <a:cubicBezTo>
                  <a:pt x="5111" y="18501"/>
                  <a:pt x="5158" y="18412"/>
                  <a:pt x="5145" y="18399"/>
                </a:cubicBezTo>
                <a:cubicBezTo>
                  <a:pt x="5121" y="18376"/>
                  <a:pt x="5062" y="18436"/>
                  <a:pt x="4921" y="18625"/>
                </a:cubicBezTo>
                <a:lnTo>
                  <a:pt x="4854" y="18714"/>
                </a:lnTo>
                <a:lnTo>
                  <a:pt x="4597" y="18520"/>
                </a:lnTo>
                <a:cubicBezTo>
                  <a:pt x="4456" y="18412"/>
                  <a:pt x="4288" y="18278"/>
                  <a:pt x="4223" y="18223"/>
                </a:cubicBezTo>
                <a:lnTo>
                  <a:pt x="4104" y="18124"/>
                </a:lnTo>
                <a:lnTo>
                  <a:pt x="4248" y="17960"/>
                </a:lnTo>
                <a:cubicBezTo>
                  <a:pt x="4334" y="17862"/>
                  <a:pt x="4375" y="17790"/>
                  <a:pt x="4351" y="17782"/>
                </a:cubicBezTo>
                <a:cubicBezTo>
                  <a:pt x="4328" y="17774"/>
                  <a:pt x="4249" y="17836"/>
                  <a:pt x="4176" y="17918"/>
                </a:cubicBezTo>
                <a:lnTo>
                  <a:pt x="4044" y="18069"/>
                </a:lnTo>
                <a:lnTo>
                  <a:pt x="3705" y="17736"/>
                </a:lnTo>
                <a:lnTo>
                  <a:pt x="3364" y="17404"/>
                </a:lnTo>
                <a:lnTo>
                  <a:pt x="3519" y="17251"/>
                </a:lnTo>
                <a:cubicBezTo>
                  <a:pt x="3718" y="17053"/>
                  <a:pt x="3677" y="17012"/>
                  <a:pt x="3461" y="17193"/>
                </a:cubicBezTo>
                <a:lnTo>
                  <a:pt x="3295" y="17331"/>
                </a:lnTo>
                <a:lnTo>
                  <a:pt x="3198" y="17222"/>
                </a:lnTo>
                <a:cubicBezTo>
                  <a:pt x="3145" y="17162"/>
                  <a:pt x="3008" y="16996"/>
                  <a:pt x="2893" y="16853"/>
                </a:cubicBezTo>
                <a:lnTo>
                  <a:pt x="2684" y="16593"/>
                </a:lnTo>
                <a:lnTo>
                  <a:pt x="2858" y="16478"/>
                </a:lnTo>
                <a:cubicBezTo>
                  <a:pt x="2953" y="16414"/>
                  <a:pt x="3030" y="16351"/>
                  <a:pt x="3030" y="16337"/>
                </a:cubicBezTo>
                <a:cubicBezTo>
                  <a:pt x="3031" y="16284"/>
                  <a:pt x="2939" y="16316"/>
                  <a:pt x="2806" y="16414"/>
                </a:cubicBezTo>
                <a:cubicBezTo>
                  <a:pt x="2731" y="16470"/>
                  <a:pt x="2659" y="16515"/>
                  <a:pt x="2647" y="16515"/>
                </a:cubicBezTo>
                <a:cubicBezTo>
                  <a:pt x="2624" y="16515"/>
                  <a:pt x="2389" y="16187"/>
                  <a:pt x="2216" y="15913"/>
                </a:cubicBezTo>
                <a:cubicBezTo>
                  <a:pt x="2111" y="15747"/>
                  <a:pt x="2082" y="15779"/>
                  <a:pt x="2568" y="15507"/>
                </a:cubicBezTo>
                <a:cubicBezTo>
                  <a:pt x="2765" y="15396"/>
                  <a:pt x="2926" y="15294"/>
                  <a:pt x="2926" y="15279"/>
                </a:cubicBezTo>
                <a:cubicBezTo>
                  <a:pt x="2926" y="15194"/>
                  <a:pt x="2788" y="15237"/>
                  <a:pt x="2456" y="15426"/>
                </a:cubicBezTo>
                <a:cubicBezTo>
                  <a:pt x="2139" y="15607"/>
                  <a:pt x="2076" y="15632"/>
                  <a:pt x="2036" y="15591"/>
                </a:cubicBezTo>
                <a:cubicBezTo>
                  <a:pt x="2010" y="15565"/>
                  <a:pt x="1911" y="15390"/>
                  <a:pt x="1815" y="15202"/>
                </a:cubicBezTo>
                <a:cubicBezTo>
                  <a:pt x="1697" y="14969"/>
                  <a:pt x="1652" y="14847"/>
                  <a:pt x="1675" y="14820"/>
                </a:cubicBezTo>
                <a:cubicBezTo>
                  <a:pt x="1694" y="14798"/>
                  <a:pt x="1778" y="14752"/>
                  <a:pt x="1863" y="14718"/>
                </a:cubicBezTo>
                <a:cubicBezTo>
                  <a:pt x="1948" y="14684"/>
                  <a:pt x="2018" y="14645"/>
                  <a:pt x="2018" y="14631"/>
                </a:cubicBezTo>
                <a:cubicBezTo>
                  <a:pt x="2018" y="14590"/>
                  <a:pt x="1967" y="14600"/>
                  <a:pt x="1792" y="14673"/>
                </a:cubicBezTo>
                <a:cubicBezTo>
                  <a:pt x="1702" y="14710"/>
                  <a:pt x="1621" y="14741"/>
                  <a:pt x="1612" y="14741"/>
                </a:cubicBezTo>
                <a:cubicBezTo>
                  <a:pt x="1590" y="14741"/>
                  <a:pt x="1452" y="14434"/>
                  <a:pt x="1344" y="14138"/>
                </a:cubicBezTo>
                <a:cubicBezTo>
                  <a:pt x="1242" y="13863"/>
                  <a:pt x="1246" y="13853"/>
                  <a:pt x="1486" y="13784"/>
                </a:cubicBezTo>
                <a:cubicBezTo>
                  <a:pt x="1567" y="13760"/>
                  <a:pt x="1634" y="13728"/>
                  <a:pt x="1634" y="13712"/>
                </a:cubicBezTo>
                <a:cubicBezTo>
                  <a:pt x="1634" y="13672"/>
                  <a:pt x="1595" y="13676"/>
                  <a:pt x="1423" y="13735"/>
                </a:cubicBezTo>
                <a:cubicBezTo>
                  <a:pt x="1301" y="13778"/>
                  <a:pt x="1263" y="13779"/>
                  <a:pt x="1228" y="13744"/>
                </a:cubicBezTo>
                <a:cubicBezTo>
                  <a:pt x="1205" y="13720"/>
                  <a:pt x="1137" y="13524"/>
                  <a:pt x="1078" y="13308"/>
                </a:cubicBezTo>
                <a:cubicBezTo>
                  <a:pt x="956" y="12861"/>
                  <a:pt x="957" y="12856"/>
                  <a:pt x="1234" y="12815"/>
                </a:cubicBezTo>
                <a:cubicBezTo>
                  <a:pt x="1319" y="12802"/>
                  <a:pt x="1390" y="12775"/>
                  <a:pt x="1390" y="12755"/>
                </a:cubicBezTo>
                <a:cubicBezTo>
                  <a:pt x="1390" y="12731"/>
                  <a:pt x="1340" y="12728"/>
                  <a:pt x="1242" y="12745"/>
                </a:cubicBezTo>
                <a:cubicBezTo>
                  <a:pt x="943" y="12797"/>
                  <a:pt x="960" y="12808"/>
                  <a:pt x="896" y="12494"/>
                </a:cubicBezTo>
                <a:cubicBezTo>
                  <a:pt x="864" y="12338"/>
                  <a:pt x="832" y="12130"/>
                  <a:pt x="826" y="12033"/>
                </a:cubicBezTo>
                <a:cubicBezTo>
                  <a:pt x="815" y="11867"/>
                  <a:pt x="819" y="11857"/>
                  <a:pt x="901" y="11849"/>
                </a:cubicBezTo>
                <a:cubicBezTo>
                  <a:pt x="1110" y="11826"/>
                  <a:pt x="1216" y="11801"/>
                  <a:pt x="1216" y="11773"/>
                </a:cubicBezTo>
                <a:cubicBezTo>
                  <a:pt x="1216" y="11757"/>
                  <a:pt x="1129" y="11752"/>
                  <a:pt x="1024" y="11763"/>
                </a:cubicBezTo>
                <a:cubicBezTo>
                  <a:pt x="846" y="11781"/>
                  <a:pt x="831" y="11776"/>
                  <a:pt x="801" y="11701"/>
                </a:cubicBezTo>
                <a:cubicBezTo>
                  <a:pt x="784" y="11656"/>
                  <a:pt x="764" y="11450"/>
                  <a:pt x="757" y="11243"/>
                </a:cubicBezTo>
                <a:lnTo>
                  <a:pt x="744" y="10868"/>
                </a:lnTo>
                <a:lnTo>
                  <a:pt x="1206" y="10859"/>
                </a:lnTo>
                <a:cubicBezTo>
                  <a:pt x="1582" y="10851"/>
                  <a:pt x="1669" y="10840"/>
                  <a:pt x="1669" y="10800"/>
                </a:cubicBezTo>
                <a:cubicBezTo>
                  <a:pt x="1669" y="10760"/>
                  <a:pt x="1582" y="10749"/>
                  <a:pt x="1206" y="10741"/>
                </a:cubicBezTo>
                <a:lnTo>
                  <a:pt x="744" y="10732"/>
                </a:lnTo>
                <a:lnTo>
                  <a:pt x="757" y="10340"/>
                </a:lnTo>
                <a:cubicBezTo>
                  <a:pt x="774" y="9812"/>
                  <a:pt x="774" y="9813"/>
                  <a:pt x="1018" y="9824"/>
                </a:cubicBezTo>
                <a:cubicBezTo>
                  <a:pt x="1141" y="9829"/>
                  <a:pt x="1216" y="9819"/>
                  <a:pt x="1216" y="9796"/>
                </a:cubicBezTo>
                <a:cubicBezTo>
                  <a:pt x="1216" y="9776"/>
                  <a:pt x="1148" y="9759"/>
                  <a:pt x="1064" y="9759"/>
                </a:cubicBezTo>
                <a:cubicBezTo>
                  <a:pt x="794" y="9759"/>
                  <a:pt x="785" y="9737"/>
                  <a:pt x="863" y="9268"/>
                </a:cubicBezTo>
                <a:cubicBezTo>
                  <a:pt x="901" y="9045"/>
                  <a:pt x="947" y="8848"/>
                  <a:pt x="965" y="8829"/>
                </a:cubicBezTo>
                <a:cubicBezTo>
                  <a:pt x="987" y="8808"/>
                  <a:pt x="1065" y="8811"/>
                  <a:pt x="1182" y="8836"/>
                </a:cubicBezTo>
                <a:cubicBezTo>
                  <a:pt x="1366" y="8874"/>
                  <a:pt x="1447" y="8860"/>
                  <a:pt x="1357" y="8805"/>
                </a:cubicBezTo>
                <a:cubicBezTo>
                  <a:pt x="1330" y="8789"/>
                  <a:pt x="1240" y="8766"/>
                  <a:pt x="1158" y="8754"/>
                </a:cubicBezTo>
                <a:cubicBezTo>
                  <a:pt x="1075" y="8741"/>
                  <a:pt x="1000" y="8720"/>
                  <a:pt x="991" y="8705"/>
                </a:cubicBezTo>
                <a:cubicBezTo>
                  <a:pt x="970" y="8672"/>
                  <a:pt x="1177" y="7877"/>
                  <a:pt x="1218" y="7834"/>
                </a:cubicBezTo>
                <a:cubicBezTo>
                  <a:pt x="1244" y="7806"/>
                  <a:pt x="1405" y="7838"/>
                  <a:pt x="1585" y="7905"/>
                </a:cubicBezTo>
                <a:cubicBezTo>
                  <a:pt x="1612" y="7915"/>
                  <a:pt x="1634" y="7908"/>
                  <a:pt x="1634" y="7889"/>
                </a:cubicBezTo>
                <a:cubicBezTo>
                  <a:pt x="1634" y="7870"/>
                  <a:pt x="1556" y="7829"/>
                  <a:pt x="1460" y="7798"/>
                </a:cubicBezTo>
                <a:cubicBezTo>
                  <a:pt x="1364" y="7767"/>
                  <a:pt x="1278" y="7729"/>
                  <a:pt x="1269" y="7714"/>
                </a:cubicBezTo>
                <a:cubicBezTo>
                  <a:pt x="1254" y="7691"/>
                  <a:pt x="1526" y="6947"/>
                  <a:pt x="1582" y="6859"/>
                </a:cubicBezTo>
                <a:cubicBezTo>
                  <a:pt x="1595" y="6838"/>
                  <a:pt x="1653" y="6850"/>
                  <a:pt x="1732" y="6889"/>
                </a:cubicBezTo>
                <a:cubicBezTo>
                  <a:pt x="1905" y="6974"/>
                  <a:pt x="2019" y="7006"/>
                  <a:pt x="2019" y="6970"/>
                </a:cubicBezTo>
                <a:cubicBezTo>
                  <a:pt x="2019" y="6954"/>
                  <a:pt x="1933" y="6900"/>
                  <a:pt x="1828" y="6850"/>
                </a:cubicBezTo>
                <a:lnTo>
                  <a:pt x="1637" y="6758"/>
                </a:lnTo>
                <a:lnTo>
                  <a:pt x="1727" y="6561"/>
                </a:lnTo>
                <a:cubicBezTo>
                  <a:pt x="1776" y="6453"/>
                  <a:pt x="1871" y="6268"/>
                  <a:pt x="1938" y="6150"/>
                </a:cubicBezTo>
                <a:lnTo>
                  <a:pt x="2060" y="5936"/>
                </a:lnTo>
                <a:lnTo>
                  <a:pt x="2170" y="6001"/>
                </a:lnTo>
                <a:cubicBezTo>
                  <a:pt x="2410" y="6142"/>
                  <a:pt x="2847" y="6381"/>
                  <a:pt x="2865" y="6381"/>
                </a:cubicBezTo>
                <a:cubicBezTo>
                  <a:pt x="2875" y="6381"/>
                  <a:pt x="2893" y="6359"/>
                  <a:pt x="2903" y="6332"/>
                </a:cubicBezTo>
                <a:cubicBezTo>
                  <a:pt x="2917" y="6297"/>
                  <a:pt x="2807" y="6216"/>
                  <a:pt x="2523" y="6055"/>
                </a:cubicBezTo>
                <a:lnTo>
                  <a:pt x="2122" y="5827"/>
                </a:lnTo>
                <a:lnTo>
                  <a:pt x="2199" y="5704"/>
                </a:lnTo>
                <a:cubicBezTo>
                  <a:pt x="2392" y="5392"/>
                  <a:pt x="2618" y="5085"/>
                  <a:pt x="2654" y="5085"/>
                </a:cubicBezTo>
                <a:cubicBezTo>
                  <a:pt x="2675" y="5085"/>
                  <a:pt x="2742" y="5120"/>
                  <a:pt x="2801" y="5164"/>
                </a:cubicBezTo>
                <a:cubicBezTo>
                  <a:pt x="2959" y="5280"/>
                  <a:pt x="2989" y="5293"/>
                  <a:pt x="3010" y="5260"/>
                </a:cubicBezTo>
                <a:cubicBezTo>
                  <a:pt x="3020" y="5244"/>
                  <a:pt x="2958" y="5182"/>
                  <a:pt x="2873" y="5122"/>
                </a:cubicBezTo>
                <a:cubicBezTo>
                  <a:pt x="2787" y="5061"/>
                  <a:pt x="2716" y="4997"/>
                  <a:pt x="2716" y="4978"/>
                </a:cubicBezTo>
                <a:cubicBezTo>
                  <a:pt x="2716" y="4947"/>
                  <a:pt x="2957" y="4644"/>
                  <a:pt x="3200" y="4368"/>
                </a:cubicBezTo>
                <a:lnTo>
                  <a:pt x="3304" y="4249"/>
                </a:lnTo>
                <a:lnTo>
                  <a:pt x="3440" y="4376"/>
                </a:lnTo>
                <a:cubicBezTo>
                  <a:pt x="3563" y="4492"/>
                  <a:pt x="3660" y="4539"/>
                  <a:pt x="3660" y="4482"/>
                </a:cubicBezTo>
                <a:cubicBezTo>
                  <a:pt x="3660" y="4470"/>
                  <a:pt x="3597" y="4407"/>
                  <a:pt x="3520" y="4343"/>
                </a:cubicBezTo>
                <a:cubicBezTo>
                  <a:pt x="3443" y="4279"/>
                  <a:pt x="3380" y="4214"/>
                  <a:pt x="3380" y="4200"/>
                </a:cubicBezTo>
                <a:cubicBezTo>
                  <a:pt x="3380" y="4158"/>
                  <a:pt x="3755" y="3767"/>
                  <a:pt x="3910" y="3647"/>
                </a:cubicBezTo>
                <a:lnTo>
                  <a:pt x="4055" y="3535"/>
                </a:lnTo>
                <a:lnTo>
                  <a:pt x="4184" y="3683"/>
                </a:lnTo>
                <a:cubicBezTo>
                  <a:pt x="4265" y="3775"/>
                  <a:pt x="4331" y="3820"/>
                  <a:pt x="4357" y="3805"/>
                </a:cubicBezTo>
                <a:cubicBezTo>
                  <a:pt x="4386" y="3787"/>
                  <a:pt x="4352" y="3732"/>
                  <a:pt x="4248" y="3627"/>
                </a:cubicBezTo>
                <a:lnTo>
                  <a:pt x="4096" y="3475"/>
                </a:lnTo>
                <a:lnTo>
                  <a:pt x="4218" y="3372"/>
                </a:lnTo>
                <a:cubicBezTo>
                  <a:pt x="4499" y="3135"/>
                  <a:pt x="4810" y="2901"/>
                  <a:pt x="4843" y="2901"/>
                </a:cubicBezTo>
                <a:cubicBezTo>
                  <a:pt x="4862" y="2901"/>
                  <a:pt x="4928" y="2969"/>
                  <a:pt x="4990" y="3053"/>
                </a:cubicBezTo>
                <a:cubicBezTo>
                  <a:pt x="5051" y="3137"/>
                  <a:pt x="5115" y="3197"/>
                  <a:pt x="5132" y="3187"/>
                </a:cubicBezTo>
                <a:cubicBezTo>
                  <a:pt x="5167" y="3166"/>
                  <a:pt x="5150" y="3133"/>
                  <a:pt x="5016" y="2965"/>
                </a:cubicBezTo>
                <a:cubicBezTo>
                  <a:pt x="4924" y="2849"/>
                  <a:pt x="4922" y="2838"/>
                  <a:pt x="4979" y="2791"/>
                </a:cubicBezTo>
                <a:cubicBezTo>
                  <a:pt x="5045" y="2735"/>
                  <a:pt x="5386" y="2512"/>
                  <a:pt x="5585" y="2394"/>
                </a:cubicBezTo>
                <a:lnTo>
                  <a:pt x="5712" y="2320"/>
                </a:lnTo>
                <a:lnTo>
                  <a:pt x="5945" y="2711"/>
                </a:lnTo>
                <a:cubicBezTo>
                  <a:pt x="6110" y="2989"/>
                  <a:pt x="6192" y="3096"/>
                  <a:pt x="6228" y="3083"/>
                </a:cubicBezTo>
                <a:cubicBezTo>
                  <a:pt x="6256" y="3072"/>
                  <a:pt x="6278" y="3054"/>
                  <a:pt x="6277" y="3042"/>
                </a:cubicBezTo>
                <a:cubicBezTo>
                  <a:pt x="6277" y="3030"/>
                  <a:pt x="6176" y="2851"/>
                  <a:pt x="6054" y="2645"/>
                </a:cubicBezTo>
                <a:cubicBezTo>
                  <a:pt x="5931" y="2438"/>
                  <a:pt x="5842" y="2257"/>
                  <a:pt x="5856" y="2243"/>
                </a:cubicBezTo>
                <a:cubicBezTo>
                  <a:pt x="5923" y="2174"/>
                  <a:pt x="6646" y="1847"/>
                  <a:pt x="6673" y="1874"/>
                </a:cubicBezTo>
                <a:cubicBezTo>
                  <a:pt x="6690" y="1890"/>
                  <a:pt x="6739" y="1978"/>
                  <a:pt x="6781" y="2068"/>
                </a:cubicBezTo>
                <a:cubicBezTo>
                  <a:pt x="6824" y="2158"/>
                  <a:pt x="6869" y="2217"/>
                  <a:pt x="6881" y="2198"/>
                </a:cubicBezTo>
                <a:cubicBezTo>
                  <a:pt x="6893" y="2178"/>
                  <a:pt x="6865" y="2083"/>
                  <a:pt x="6819" y="1986"/>
                </a:cubicBezTo>
                <a:cubicBezTo>
                  <a:pt x="6772" y="1887"/>
                  <a:pt x="6750" y="1801"/>
                  <a:pt x="6769" y="1790"/>
                </a:cubicBezTo>
                <a:cubicBezTo>
                  <a:pt x="6858" y="1737"/>
                  <a:pt x="7619" y="1471"/>
                  <a:pt x="7642" y="1486"/>
                </a:cubicBezTo>
                <a:cubicBezTo>
                  <a:pt x="7657" y="1495"/>
                  <a:pt x="7695" y="1579"/>
                  <a:pt x="7727" y="1672"/>
                </a:cubicBezTo>
                <a:cubicBezTo>
                  <a:pt x="7759" y="1766"/>
                  <a:pt x="7802" y="1842"/>
                  <a:pt x="7821" y="1842"/>
                </a:cubicBezTo>
                <a:cubicBezTo>
                  <a:pt x="7841" y="1842"/>
                  <a:pt x="7849" y="1821"/>
                  <a:pt x="7839" y="1795"/>
                </a:cubicBezTo>
                <a:cubicBezTo>
                  <a:pt x="7769" y="1619"/>
                  <a:pt x="7737" y="1461"/>
                  <a:pt x="7765" y="1436"/>
                </a:cubicBezTo>
                <a:cubicBezTo>
                  <a:pt x="7806" y="1399"/>
                  <a:pt x="8621" y="1192"/>
                  <a:pt x="8653" y="1211"/>
                </a:cubicBezTo>
                <a:cubicBezTo>
                  <a:pt x="8665" y="1219"/>
                  <a:pt x="8695" y="1310"/>
                  <a:pt x="8718" y="1414"/>
                </a:cubicBezTo>
                <a:cubicBezTo>
                  <a:pt x="8742" y="1519"/>
                  <a:pt x="8779" y="1604"/>
                  <a:pt x="8799" y="1604"/>
                </a:cubicBezTo>
                <a:cubicBezTo>
                  <a:pt x="8818" y="1604"/>
                  <a:pt x="8826" y="1569"/>
                  <a:pt x="8816" y="1527"/>
                </a:cubicBezTo>
                <a:cubicBezTo>
                  <a:pt x="8761" y="1303"/>
                  <a:pt x="8753" y="1201"/>
                  <a:pt x="8791" y="1178"/>
                </a:cubicBezTo>
                <a:cubicBezTo>
                  <a:pt x="8813" y="1165"/>
                  <a:pt x="9015" y="1124"/>
                  <a:pt x="9240" y="1088"/>
                </a:cubicBezTo>
                <a:cubicBezTo>
                  <a:pt x="9712" y="1013"/>
                  <a:pt x="9735" y="1023"/>
                  <a:pt x="9735" y="1286"/>
                </a:cubicBezTo>
                <a:cubicBezTo>
                  <a:pt x="9735" y="1368"/>
                  <a:pt x="9752" y="1434"/>
                  <a:pt x="9773" y="1434"/>
                </a:cubicBezTo>
                <a:cubicBezTo>
                  <a:pt x="9796" y="1434"/>
                  <a:pt x="9807" y="1361"/>
                  <a:pt x="9801" y="1240"/>
                </a:cubicBezTo>
                <a:cubicBezTo>
                  <a:pt x="9790" y="1002"/>
                  <a:pt x="9789" y="1002"/>
                  <a:pt x="10329" y="985"/>
                </a:cubicBezTo>
                <a:lnTo>
                  <a:pt x="10730" y="973"/>
                </a:lnTo>
                <a:close/>
                <a:moveTo>
                  <a:pt x="10317" y="2287"/>
                </a:moveTo>
                <a:cubicBezTo>
                  <a:pt x="10292" y="2287"/>
                  <a:pt x="10246" y="2339"/>
                  <a:pt x="10214" y="2405"/>
                </a:cubicBezTo>
                <a:cubicBezTo>
                  <a:pt x="10175" y="2485"/>
                  <a:pt x="10125" y="2530"/>
                  <a:pt x="10059" y="2544"/>
                </a:cubicBezTo>
                <a:cubicBezTo>
                  <a:pt x="9894" y="2580"/>
                  <a:pt x="9875" y="2590"/>
                  <a:pt x="9875" y="2642"/>
                </a:cubicBezTo>
                <a:cubicBezTo>
                  <a:pt x="9875" y="2678"/>
                  <a:pt x="9922" y="2695"/>
                  <a:pt x="10040" y="2702"/>
                </a:cubicBezTo>
                <a:lnTo>
                  <a:pt x="10207" y="2713"/>
                </a:lnTo>
                <a:lnTo>
                  <a:pt x="10216" y="3199"/>
                </a:lnTo>
                <a:cubicBezTo>
                  <a:pt x="10225" y="3657"/>
                  <a:pt x="10230" y="3686"/>
                  <a:pt x="10295" y="3686"/>
                </a:cubicBezTo>
                <a:cubicBezTo>
                  <a:pt x="10361" y="3686"/>
                  <a:pt x="10364" y="3660"/>
                  <a:pt x="10364" y="2986"/>
                </a:cubicBezTo>
                <a:cubicBezTo>
                  <a:pt x="10364" y="2431"/>
                  <a:pt x="10354" y="2287"/>
                  <a:pt x="10317" y="2287"/>
                </a:cubicBezTo>
                <a:close/>
                <a:moveTo>
                  <a:pt x="11400" y="2287"/>
                </a:moveTo>
                <a:cubicBezTo>
                  <a:pt x="11319" y="2285"/>
                  <a:pt x="11234" y="2301"/>
                  <a:pt x="11147" y="2336"/>
                </a:cubicBezTo>
                <a:cubicBezTo>
                  <a:pt x="11023" y="2387"/>
                  <a:pt x="10922" y="2547"/>
                  <a:pt x="10922" y="2695"/>
                </a:cubicBezTo>
                <a:cubicBezTo>
                  <a:pt x="10922" y="2800"/>
                  <a:pt x="11049" y="2785"/>
                  <a:pt x="11077" y="2676"/>
                </a:cubicBezTo>
                <a:cubicBezTo>
                  <a:pt x="11135" y="2452"/>
                  <a:pt x="11384" y="2356"/>
                  <a:pt x="11560" y="2491"/>
                </a:cubicBezTo>
                <a:cubicBezTo>
                  <a:pt x="11774" y="2655"/>
                  <a:pt x="11699" y="2862"/>
                  <a:pt x="11352" y="3064"/>
                </a:cubicBezTo>
                <a:cubicBezTo>
                  <a:pt x="11221" y="3140"/>
                  <a:pt x="11078" y="3239"/>
                  <a:pt x="11035" y="3284"/>
                </a:cubicBezTo>
                <a:cubicBezTo>
                  <a:pt x="10961" y="3361"/>
                  <a:pt x="10887" y="3541"/>
                  <a:pt x="10887" y="3642"/>
                </a:cubicBezTo>
                <a:cubicBezTo>
                  <a:pt x="10887" y="3674"/>
                  <a:pt x="11004" y="3686"/>
                  <a:pt x="11359" y="3686"/>
                </a:cubicBezTo>
                <a:cubicBezTo>
                  <a:pt x="11807" y="3686"/>
                  <a:pt x="11831" y="3681"/>
                  <a:pt x="11831" y="3617"/>
                </a:cubicBezTo>
                <a:cubicBezTo>
                  <a:pt x="11831" y="3553"/>
                  <a:pt x="11807" y="3548"/>
                  <a:pt x="11466" y="3548"/>
                </a:cubicBezTo>
                <a:cubicBezTo>
                  <a:pt x="11265" y="3548"/>
                  <a:pt x="11092" y="3535"/>
                  <a:pt x="11082" y="3518"/>
                </a:cubicBezTo>
                <a:cubicBezTo>
                  <a:pt x="11046" y="3462"/>
                  <a:pt x="11207" y="3310"/>
                  <a:pt x="11451" y="3171"/>
                </a:cubicBezTo>
                <a:cubicBezTo>
                  <a:pt x="11718" y="3019"/>
                  <a:pt x="11830" y="2881"/>
                  <a:pt x="11830" y="2703"/>
                </a:cubicBezTo>
                <a:cubicBezTo>
                  <a:pt x="11830" y="2458"/>
                  <a:pt x="11641" y="2294"/>
                  <a:pt x="11400" y="2287"/>
                </a:cubicBezTo>
                <a:close/>
                <a:moveTo>
                  <a:pt x="6612" y="3344"/>
                </a:moveTo>
                <a:cubicBezTo>
                  <a:pt x="6584" y="3344"/>
                  <a:pt x="6552" y="3375"/>
                  <a:pt x="6540" y="3412"/>
                </a:cubicBezTo>
                <a:cubicBezTo>
                  <a:pt x="6510" y="3505"/>
                  <a:pt x="6355" y="3617"/>
                  <a:pt x="6256" y="3617"/>
                </a:cubicBezTo>
                <a:cubicBezTo>
                  <a:pt x="6208" y="3617"/>
                  <a:pt x="6173" y="3637"/>
                  <a:pt x="6173" y="3666"/>
                </a:cubicBezTo>
                <a:cubicBezTo>
                  <a:pt x="6173" y="3701"/>
                  <a:pt x="6223" y="3719"/>
                  <a:pt x="6340" y="3726"/>
                </a:cubicBezTo>
                <a:lnTo>
                  <a:pt x="6505" y="3736"/>
                </a:lnTo>
                <a:lnTo>
                  <a:pt x="6515" y="4240"/>
                </a:lnTo>
                <a:cubicBezTo>
                  <a:pt x="6524" y="4715"/>
                  <a:pt x="6529" y="4743"/>
                  <a:pt x="6594" y="4743"/>
                </a:cubicBezTo>
                <a:cubicBezTo>
                  <a:pt x="6660" y="4743"/>
                  <a:pt x="6662" y="4717"/>
                  <a:pt x="6662" y="4044"/>
                </a:cubicBezTo>
                <a:cubicBezTo>
                  <a:pt x="6662" y="3459"/>
                  <a:pt x="6654" y="3344"/>
                  <a:pt x="6612" y="3344"/>
                </a:cubicBezTo>
                <a:close/>
                <a:moveTo>
                  <a:pt x="7766" y="3344"/>
                </a:moveTo>
                <a:cubicBezTo>
                  <a:pt x="7739" y="3344"/>
                  <a:pt x="7685" y="3397"/>
                  <a:pt x="7646" y="3462"/>
                </a:cubicBezTo>
                <a:cubicBezTo>
                  <a:pt x="7594" y="3549"/>
                  <a:pt x="7542" y="3585"/>
                  <a:pt x="7450" y="3602"/>
                </a:cubicBezTo>
                <a:cubicBezTo>
                  <a:pt x="7274" y="3634"/>
                  <a:pt x="7290" y="3713"/>
                  <a:pt x="7474" y="3726"/>
                </a:cubicBezTo>
                <a:lnTo>
                  <a:pt x="7623" y="3736"/>
                </a:lnTo>
                <a:lnTo>
                  <a:pt x="7632" y="4240"/>
                </a:lnTo>
                <a:lnTo>
                  <a:pt x="7642" y="4743"/>
                </a:lnTo>
                <a:lnTo>
                  <a:pt x="7728" y="4743"/>
                </a:lnTo>
                <a:lnTo>
                  <a:pt x="7814" y="4743"/>
                </a:lnTo>
                <a:lnTo>
                  <a:pt x="7814" y="4044"/>
                </a:lnTo>
                <a:cubicBezTo>
                  <a:pt x="7814" y="3467"/>
                  <a:pt x="7806" y="3344"/>
                  <a:pt x="7766" y="3344"/>
                </a:cubicBezTo>
                <a:close/>
                <a:moveTo>
                  <a:pt x="14888" y="3344"/>
                </a:moveTo>
                <a:cubicBezTo>
                  <a:pt x="14862" y="3344"/>
                  <a:pt x="14808" y="3397"/>
                  <a:pt x="14769" y="3462"/>
                </a:cubicBezTo>
                <a:cubicBezTo>
                  <a:pt x="14717" y="3549"/>
                  <a:pt x="14665" y="3585"/>
                  <a:pt x="14573" y="3602"/>
                </a:cubicBezTo>
                <a:cubicBezTo>
                  <a:pt x="14397" y="3634"/>
                  <a:pt x="14413" y="3713"/>
                  <a:pt x="14597" y="3726"/>
                </a:cubicBezTo>
                <a:lnTo>
                  <a:pt x="14746" y="3736"/>
                </a:lnTo>
                <a:lnTo>
                  <a:pt x="14756" y="4240"/>
                </a:lnTo>
                <a:lnTo>
                  <a:pt x="14765" y="4743"/>
                </a:lnTo>
                <a:lnTo>
                  <a:pt x="14852" y="4743"/>
                </a:lnTo>
                <a:lnTo>
                  <a:pt x="14938" y="4743"/>
                </a:lnTo>
                <a:lnTo>
                  <a:pt x="14938" y="4044"/>
                </a:lnTo>
                <a:cubicBezTo>
                  <a:pt x="14938" y="3467"/>
                  <a:pt x="14929" y="3344"/>
                  <a:pt x="14888" y="3344"/>
                </a:cubicBezTo>
                <a:close/>
                <a:moveTo>
                  <a:pt x="17730" y="6198"/>
                </a:moveTo>
                <a:cubicBezTo>
                  <a:pt x="17651" y="6200"/>
                  <a:pt x="17566" y="6215"/>
                  <a:pt x="17480" y="6248"/>
                </a:cubicBezTo>
                <a:cubicBezTo>
                  <a:pt x="17320" y="6310"/>
                  <a:pt x="17201" y="6654"/>
                  <a:pt x="17340" y="6654"/>
                </a:cubicBezTo>
                <a:cubicBezTo>
                  <a:pt x="17380" y="6654"/>
                  <a:pt x="17419" y="6610"/>
                  <a:pt x="17448" y="6531"/>
                </a:cubicBezTo>
                <a:cubicBezTo>
                  <a:pt x="17530" y="6311"/>
                  <a:pt x="17789" y="6266"/>
                  <a:pt x="17953" y="6444"/>
                </a:cubicBezTo>
                <a:cubicBezTo>
                  <a:pt x="18087" y="6589"/>
                  <a:pt x="18006" y="6807"/>
                  <a:pt x="17774" y="6923"/>
                </a:cubicBezTo>
                <a:cubicBezTo>
                  <a:pt x="17419" y="7102"/>
                  <a:pt x="17242" y="7301"/>
                  <a:pt x="17242" y="7523"/>
                </a:cubicBezTo>
                <a:lnTo>
                  <a:pt x="17242" y="7609"/>
                </a:lnTo>
                <a:lnTo>
                  <a:pt x="17713" y="7609"/>
                </a:lnTo>
                <a:lnTo>
                  <a:pt x="18185" y="7609"/>
                </a:lnTo>
                <a:lnTo>
                  <a:pt x="18185" y="7524"/>
                </a:lnTo>
                <a:lnTo>
                  <a:pt x="18185" y="7439"/>
                </a:lnTo>
                <a:lnTo>
                  <a:pt x="17821" y="7439"/>
                </a:lnTo>
                <a:cubicBezTo>
                  <a:pt x="17620" y="7439"/>
                  <a:pt x="17447" y="7425"/>
                  <a:pt x="17436" y="7408"/>
                </a:cubicBezTo>
                <a:cubicBezTo>
                  <a:pt x="17402" y="7355"/>
                  <a:pt x="17533" y="7233"/>
                  <a:pt x="17784" y="7084"/>
                </a:cubicBezTo>
                <a:cubicBezTo>
                  <a:pt x="18096" y="6898"/>
                  <a:pt x="18197" y="6761"/>
                  <a:pt x="18174" y="6553"/>
                </a:cubicBezTo>
                <a:cubicBezTo>
                  <a:pt x="18149" y="6329"/>
                  <a:pt x="17965" y="6195"/>
                  <a:pt x="17730" y="6198"/>
                </a:cubicBezTo>
                <a:close/>
                <a:moveTo>
                  <a:pt x="4751" y="6203"/>
                </a:moveTo>
                <a:cubicBezTo>
                  <a:pt x="4665" y="6201"/>
                  <a:pt x="4577" y="6218"/>
                  <a:pt x="4517" y="6257"/>
                </a:cubicBezTo>
                <a:cubicBezTo>
                  <a:pt x="4370" y="6351"/>
                  <a:pt x="4312" y="6507"/>
                  <a:pt x="4296" y="6842"/>
                </a:cubicBezTo>
                <a:cubicBezTo>
                  <a:pt x="4278" y="7209"/>
                  <a:pt x="4327" y="7414"/>
                  <a:pt x="4463" y="7547"/>
                </a:cubicBezTo>
                <a:cubicBezTo>
                  <a:pt x="4545" y="7627"/>
                  <a:pt x="4591" y="7644"/>
                  <a:pt x="4734" y="7644"/>
                </a:cubicBezTo>
                <a:cubicBezTo>
                  <a:pt x="5078" y="7644"/>
                  <a:pt x="5211" y="7420"/>
                  <a:pt x="5190" y="6871"/>
                </a:cubicBezTo>
                <a:cubicBezTo>
                  <a:pt x="5177" y="6506"/>
                  <a:pt x="5132" y="6378"/>
                  <a:pt x="4980" y="6268"/>
                </a:cubicBezTo>
                <a:cubicBezTo>
                  <a:pt x="4923" y="6227"/>
                  <a:pt x="4837" y="6205"/>
                  <a:pt x="4751" y="6203"/>
                </a:cubicBezTo>
                <a:close/>
                <a:moveTo>
                  <a:pt x="3672" y="6210"/>
                </a:moveTo>
                <a:cubicBezTo>
                  <a:pt x="3649" y="6212"/>
                  <a:pt x="3616" y="6253"/>
                  <a:pt x="3572" y="6321"/>
                </a:cubicBezTo>
                <a:cubicBezTo>
                  <a:pt x="3524" y="6396"/>
                  <a:pt x="3461" y="6439"/>
                  <a:pt x="3371" y="6460"/>
                </a:cubicBezTo>
                <a:cubicBezTo>
                  <a:pt x="3182" y="6504"/>
                  <a:pt x="3202" y="6580"/>
                  <a:pt x="3406" y="6593"/>
                </a:cubicBezTo>
                <a:lnTo>
                  <a:pt x="3572" y="6603"/>
                </a:lnTo>
                <a:lnTo>
                  <a:pt x="3581" y="7106"/>
                </a:lnTo>
                <a:cubicBezTo>
                  <a:pt x="3591" y="7581"/>
                  <a:pt x="3596" y="7609"/>
                  <a:pt x="3661" y="7609"/>
                </a:cubicBezTo>
                <a:cubicBezTo>
                  <a:pt x="3727" y="7609"/>
                  <a:pt x="3730" y="7583"/>
                  <a:pt x="3730" y="6910"/>
                </a:cubicBezTo>
                <a:cubicBezTo>
                  <a:pt x="3730" y="6395"/>
                  <a:pt x="3722" y="6207"/>
                  <a:pt x="3672" y="6210"/>
                </a:cubicBezTo>
                <a:close/>
                <a:moveTo>
                  <a:pt x="4745" y="6335"/>
                </a:moveTo>
                <a:cubicBezTo>
                  <a:pt x="4775" y="6336"/>
                  <a:pt x="4807" y="6344"/>
                  <a:pt x="4840" y="6360"/>
                </a:cubicBezTo>
                <a:cubicBezTo>
                  <a:pt x="4962" y="6422"/>
                  <a:pt x="5011" y="6524"/>
                  <a:pt x="5041" y="6783"/>
                </a:cubicBezTo>
                <a:cubicBezTo>
                  <a:pt x="5069" y="7033"/>
                  <a:pt x="5011" y="7324"/>
                  <a:pt x="4909" y="7430"/>
                </a:cubicBezTo>
                <a:cubicBezTo>
                  <a:pt x="4727" y="7619"/>
                  <a:pt x="4515" y="7474"/>
                  <a:pt x="4459" y="7122"/>
                </a:cubicBezTo>
                <a:cubicBezTo>
                  <a:pt x="4390" y="6687"/>
                  <a:pt x="4532" y="6329"/>
                  <a:pt x="4745" y="6335"/>
                </a:cubicBezTo>
                <a:close/>
                <a:moveTo>
                  <a:pt x="18792" y="10101"/>
                </a:moveTo>
                <a:cubicBezTo>
                  <a:pt x="18712" y="10098"/>
                  <a:pt x="18633" y="10109"/>
                  <a:pt x="18568" y="10135"/>
                </a:cubicBezTo>
                <a:cubicBezTo>
                  <a:pt x="18385" y="10209"/>
                  <a:pt x="18272" y="10545"/>
                  <a:pt x="18429" y="10545"/>
                </a:cubicBezTo>
                <a:cubicBezTo>
                  <a:pt x="18476" y="10545"/>
                  <a:pt x="18499" y="10521"/>
                  <a:pt x="18499" y="10474"/>
                </a:cubicBezTo>
                <a:cubicBezTo>
                  <a:pt x="18499" y="10436"/>
                  <a:pt x="18537" y="10367"/>
                  <a:pt x="18584" y="10321"/>
                </a:cubicBezTo>
                <a:cubicBezTo>
                  <a:pt x="18694" y="10213"/>
                  <a:pt x="18866" y="10210"/>
                  <a:pt x="18977" y="10311"/>
                </a:cubicBezTo>
                <a:cubicBezTo>
                  <a:pt x="19138" y="10459"/>
                  <a:pt x="19034" y="10715"/>
                  <a:pt x="18814" y="10715"/>
                </a:cubicBezTo>
                <a:cubicBezTo>
                  <a:pt x="18735" y="10715"/>
                  <a:pt x="18709" y="10730"/>
                  <a:pt x="18709" y="10779"/>
                </a:cubicBezTo>
                <a:cubicBezTo>
                  <a:pt x="18709" y="10827"/>
                  <a:pt x="18743" y="10847"/>
                  <a:pt x="18847" y="10864"/>
                </a:cubicBezTo>
                <a:cubicBezTo>
                  <a:pt x="19221" y="10922"/>
                  <a:pt x="19155" y="11412"/>
                  <a:pt x="18773" y="11412"/>
                </a:cubicBezTo>
                <a:cubicBezTo>
                  <a:pt x="18661" y="11412"/>
                  <a:pt x="18613" y="11393"/>
                  <a:pt x="18548" y="11318"/>
                </a:cubicBezTo>
                <a:cubicBezTo>
                  <a:pt x="18502" y="11266"/>
                  <a:pt x="18464" y="11201"/>
                  <a:pt x="18464" y="11174"/>
                </a:cubicBezTo>
                <a:cubicBezTo>
                  <a:pt x="18464" y="11146"/>
                  <a:pt x="18433" y="11124"/>
                  <a:pt x="18395" y="11124"/>
                </a:cubicBezTo>
                <a:cubicBezTo>
                  <a:pt x="18241" y="11124"/>
                  <a:pt x="18361" y="11439"/>
                  <a:pt x="18545" y="11520"/>
                </a:cubicBezTo>
                <a:cubicBezTo>
                  <a:pt x="18666" y="11574"/>
                  <a:pt x="18937" y="11563"/>
                  <a:pt x="19057" y="11500"/>
                </a:cubicBezTo>
                <a:cubicBezTo>
                  <a:pt x="19259" y="11394"/>
                  <a:pt x="19313" y="11022"/>
                  <a:pt x="19150" y="10855"/>
                </a:cubicBezTo>
                <a:cubicBezTo>
                  <a:pt x="19060" y="10763"/>
                  <a:pt x="19060" y="10762"/>
                  <a:pt x="19128" y="10705"/>
                </a:cubicBezTo>
                <a:cubicBezTo>
                  <a:pt x="19232" y="10619"/>
                  <a:pt x="19225" y="10340"/>
                  <a:pt x="19117" y="10218"/>
                </a:cubicBezTo>
                <a:cubicBezTo>
                  <a:pt x="19056" y="10149"/>
                  <a:pt x="18924" y="10106"/>
                  <a:pt x="18792" y="10101"/>
                </a:cubicBezTo>
                <a:close/>
                <a:moveTo>
                  <a:pt x="2745" y="10105"/>
                </a:moveTo>
                <a:cubicBezTo>
                  <a:pt x="2559" y="10108"/>
                  <a:pt x="2440" y="10188"/>
                  <a:pt x="2362" y="10362"/>
                </a:cubicBezTo>
                <a:cubicBezTo>
                  <a:pt x="2253" y="10602"/>
                  <a:pt x="2314" y="10833"/>
                  <a:pt x="2518" y="10955"/>
                </a:cubicBezTo>
                <a:cubicBezTo>
                  <a:pt x="2651" y="11034"/>
                  <a:pt x="2781" y="11040"/>
                  <a:pt x="2946" y="10972"/>
                </a:cubicBezTo>
                <a:cubicBezTo>
                  <a:pt x="3055" y="10928"/>
                  <a:pt x="3071" y="10927"/>
                  <a:pt x="3089" y="10973"/>
                </a:cubicBezTo>
                <a:cubicBezTo>
                  <a:pt x="3125" y="11064"/>
                  <a:pt x="2997" y="11326"/>
                  <a:pt x="2890" y="11381"/>
                </a:cubicBezTo>
                <a:cubicBezTo>
                  <a:pt x="2746" y="11453"/>
                  <a:pt x="2690" y="11445"/>
                  <a:pt x="2572" y="11329"/>
                </a:cubicBezTo>
                <a:cubicBezTo>
                  <a:pt x="2455" y="11215"/>
                  <a:pt x="2367" y="11196"/>
                  <a:pt x="2368" y="11286"/>
                </a:cubicBezTo>
                <a:cubicBezTo>
                  <a:pt x="2369" y="11369"/>
                  <a:pt x="2473" y="11490"/>
                  <a:pt x="2578" y="11530"/>
                </a:cubicBezTo>
                <a:cubicBezTo>
                  <a:pt x="2712" y="11582"/>
                  <a:pt x="2829" y="11574"/>
                  <a:pt x="2962" y="11504"/>
                </a:cubicBezTo>
                <a:cubicBezTo>
                  <a:pt x="3161" y="11400"/>
                  <a:pt x="3219" y="11262"/>
                  <a:pt x="3235" y="10864"/>
                </a:cubicBezTo>
                <a:cubicBezTo>
                  <a:pt x="3255" y="10326"/>
                  <a:pt x="3155" y="10140"/>
                  <a:pt x="2828" y="10109"/>
                </a:cubicBezTo>
                <a:cubicBezTo>
                  <a:pt x="2798" y="10106"/>
                  <a:pt x="2771" y="10105"/>
                  <a:pt x="2745" y="10105"/>
                </a:cubicBezTo>
                <a:close/>
                <a:moveTo>
                  <a:pt x="2767" y="10237"/>
                </a:moveTo>
                <a:cubicBezTo>
                  <a:pt x="3089" y="10237"/>
                  <a:pt x="3207" y="10692"/>
                  <a:pt x="2923" y="10836"/>
                </a:cubicBezTo>
                <a:cubicBezTo>
                  <a:pt x="2777" y="10910"/>
                  <a:pt x="2688" y="10896"/>
                  <a:pt x="2574" y="10785"/>
                </a:cubicBezTo>
                <a:cubicBezTo>
                  <a:pt x="2499" y="10712"/>
                  <a:pt x="2472" y="10653"/>
                  <a:pt x="2472" y="10561"/>
                </a:cubicBezTo>
                <a:cubicBezTo>
                  <a:pt x="2472" y="10407"/>
                  <a:pt x="2628" y="10237"/>
                  <a:pt x="2767" y="10237"/>
                </a:cubicBezTo>
                <a:close/>
                <a:moveTo>
                  <a:pt x="3862" y="14003"/>
                </a:moveTo>
                <a:cubicBezTo>
                  <a:pt x="3763" y="14006"/>
                  <a:pt x="3665" y="14033"/>
                  <a:pt x="3593" y="14085"/>
                </a:cubicBezTo>
                <a:cubicBezTo>
                  <a:pt x="3430" y="14205"/>
                  <a:pt x="3409" y="14473"/>
                  <a:pt x="3554" y="14595"/>
                </a:cubicBezTo>
                <a:cubicBezTo>
                  <a:pt x="3619" y="14649"/>
                  <a:pt x="3618" y="14654"/>
                  <a:pt x="3518" y="14766"/>
                </a:cubicBezTo>
                <a:cubicBezTo>
                  <a:pt x="3435" y="14858"/>
                  <a:pt x="3415" y="14911"/>
                  <a:pt x="3415" y="15042"/>
                </a:cubicBezTo>
                <a:cubicBezTo>
                  <a:pt x="3415" y="15231"/>
                  <a:pt x="3483" y="15343"/>
                  <a:pt x="3638" y="15408"/>
                </a:cubicBezTo>
                <a:cubicBezTo>
                  <a:pt x="3881" y="15512"/>
                  <a:pt x="4210" y="15434"/>
                  <a:pt x="4307" y="15250"/>
                </a:cubicBezTo>
                <a:cubicBezTo>
                  <a:pt x="4403" y="15070"/>
                  <a:pt x="4361" y="14855"/>
                  <a:pt x="4206" y="14735"/>
                </a:cubicBezTo>
                <a:lnTo>
                  <a:pt x="4132" y="14677"/>
                </a:lnTo>
                <a:lnTo>
                  <a:pt x="4214" y="14592"/>
                </a:lnTo>
                <a:cubicBezTo>
                  <a:pt x="4303" y="14500"/>
                  <a:pt x="4324" y="14290"/>
                  <a:pt x="4256" y="14167"/>
                </a:cubicBezTo>
                <a:cubicBezTo>
                  <a:pt x="4196" y="14057"/>
                  <a:pt x="4028" y="13998"/>
                  <a:pt x="3862" y="14003"/>
                </a:cubicBezTo>
                <a:close/>
                <a:moveTo>
                  <a:pt x="17957" y="14029"/>
                </a:moveTo>
                <a:cubicBezTo>
                  <a:pt x="17950" y="14029"/>
                  <a:pt x="17943" y="14029"/>
                  <a:pt x="17934" y="14031"/>
                </a:cubicBezTo>
                <a:cubicBezTo>
                  <a:pt x="17818" y="14047"/>
                  <a:pt x="17244" y="14828"/>
                  <a:pt x="17243" y="14970"/>
                </a:cubicBezTo>
                <a:lnTo>
                  <a:pt x="17242" y="15080"/>
                </a:lnTo>
                <a:lnTo>
                  <a:pt x="17530" y="15089"/>
                </a:lnTo>
                <a:lnTo>
                  <a:pt x="17818" y="15100"/>
                </a:lnTo>
                <a:lnTo>
                  <a:pt x="17829" y="15261"/>
                </a:lnTo>
                <a:cubicBezTo>
                  <a:pt x="17838" y="15406"/>
                  <a:pt x="17848" y="15424"/>
                  <a:pt x="17923" y="15424"/>
                </a:cubicBezTo>
                <a:cubicBezTo>
                  <a:pt x="17998" y="15424"/>
                  <a:pt x="18007" y="15406"/>
                  <a:pt x="18017" y="15261"/>
                </a:cubicBezTo>
                <a:cubicBezTo>
                  <a:pt x="18027" y="15113"/>
                  <a:pt x="18036" y="15098"/>
                  <a:pt x="18124" y="15089"/>
                </a:cubicBezTo>
                <a:cubicBezTo>
                  <a:pt x="18190" y="15081"/>
                  <a:pt x="18220" y="15058"/>
                  <a:pt x="18220" y="15014"/>
                </a:cubicBezTo>
                <a:cubicBezTo>
                  <a:pt x="18220" y="14970"/>
                  <a:pt x="18190" y="14947"/>
                  <a:pt x="18124" y="14940"/>
                </a:cubicBezTo>
                <a:lnTo>
                  <a:pt x="18028" y="14929"/>
                </a:lnTo>
                <a:lnTo>
                  <a:pt x="18019" y="14475"/>
                </a:lnTo>
                <a:cubicBezTo>
                  <a:pt x="18010" y="14088"/>
                  <a:pt x="18007" y="14031"/>
                  <a:pt x="17957" y="14029"/>
                </a:cubicBezTo>
                <a:close/>
                <a:moveTo>
                  <a:pt x="3892" y="14147"/>
                </a:moveTo>
                <a:cubicBezTo>
                  <a:pt x="4126" y="14147"/>
                  <a:pt x="4233" y="14398"/>
                  <a:pt x="4056" y="14534"/>
                </a:cubicBezTo>
                <a:cubicBezTo>
                  <a:pt x="3935" y="14627"/>
                  <a:pt x="3795" y="14624"/>
                  <a:pt x="3701" y="14526"/>
                </a:cubicBezTo>
                <a:cubicBezTo>
                  <a:pt x="3543" y="14362"/>
                  <a:pt x="3652" y="14147"/>
                  <a:pt x="3892" y="14147"/>
                </a:cubicBezTo>
                <a:close/>
                <a:moveTo>
                  <a:pt x="17798" y="14394"/>
                </a:moveTo>
                <a:cubicBezTo>
                  <a:pt x="17803" y="14392"/>
                  <a:pt x="17807" y="14392"/>
                  <a:pt x="17809" y="14394"/>
                </a:cubicBezTo>
                <a:cubicBezTo>
                  <a:pt x="17826" y="14411"/>
                  <a:pt x="17834" y="14538"/>
                  <a:pt x="17829" y="14677"/>
                </a:cubicBezTo>
                <a:lnTo>
                  <a:pt x="17818" y="14929"/>
                </a:lnTo>
                <a:lnTo>
                  <a:pt x="17621" y="14939"/>
                </a:lnTo>
                <a:cubicBezTo>
                  <a:pt x="17512" y="14945"/>
                  <a:pt x="17415" y="14937"/>
                  <a:pt x="17406" y="14921"/>
                </a:cubicBezTo>
                <a:cubicBezTo>
                  <a:pt x="17380" y="14881"/>
                  <a:pt x="17726" y="14424"/>
                  <a:pt x="17798" y="14394"/>
                </a:cubicBezTo>
                <a:close/>
                <a:moveTo>
                  <a:pt x="3870" y="14750"/>
                </a:moveTo>
                <a:cubicBezTo>
                  <a:pt x="4148" y="14742"/>
                  <a:pt x="4307" y="15056"/>
                  <a:pt x="4092" y="15245"/>
                </a:cubicBezTo>
                <a:cubicBezTo>
                  <a:pt x="3965" y="15357"/>
                  <a:pt x="3786" y="15347"/>
                  <a:pt x="3657" y="15221"/>
                </a:cubicBezTo>
                <a:cubicBezTo>
                  <a:pt x="3600" y="15165"/>
                  <a:pt x="3555" y="15085"/>
                  <a:pt x="3555" y="15039"/>
                </a:cubicBezTo>
                <a:cubicBezTo>
                  <a:pt x="3555" y="14917"/>
                  <a:pt x="3680" y="14781"/>
                  <a:pt x="3815" y="14756"/>
                </a:cubicBezTo>
                <a:cubicBezTo>
                  <a:pt x="3834" y="14753"/>
                  <a:pt x="3852" y="14751"/>
                  <a:pt x="3870" y="14750"/>
                </a:cubicBezTo>
                <a:close/>
                <a:moveTo>
                  <a:pt x="6819" y="16857"/>
                </a:moveTo>
                <a:cubicBezTo>
                  <a:pt x="6371" y="16857"/>
                  <a:pt x="6348" y="16860"/>
                  <a:pt x="6348" y="16925"/>
                </a:cubicBezTo>
                <a:cubicBezTo>
                  <a:pt x="6348" y="16989"/>
                  <a:pt x="6372" y="16993"/>
                  <a:pt x="6709" y="16993"/>
                </a:cubicBezTo>
                <a:cubicBezTo>
                  <a:pt x="6908" y="16993"/>
                  <a:pt x="7080" y="17003"/>
                  <a:pt x="7091" y="17015"/>
                </a:cubicBezTo>
                <a:cubicBezTo>
                  <a:pt x="7103" y="17026"/>
                  <a:pt x="7052" y="17130"/>
                  <a:pt x="6977" y="17245"/>
                </a:cubicBezTo>
                <a:cubicBezTo>
                  <a:pt x="6810" y="17503"/>
                  <a:pt x="6650" y="17838"/>
                  <a:pt x="6580" y="18077"/>
                </a:cubicBezTo>
                <a:lnTo>
                  <a:pt x="6526" y="18256"/>
                </a:lnTo>
                <a:lnTo>
                  <a:pt x="6607" y="18256"/>
                </a:lnTo>
                <a:cubicBezTo>
                  <a:pt x="6679" y="18256"/>
                  <a:pt x="6700" y="18218"/>
                  <a:pt x="6796" y="17921"/>
                </a:cubicBezTo>
                <a:cubicBezTo>
                  <a:pt x="6868" y="17702"/>
                  <a:pt x="6972" y="17483"/>
                  <a:pt x="7098" y="17286"/>
                </a:cubicBezTo>
                <a:cubicBezTo>
                  <a:pt x="7381" y="16846"/>
                  <a:pt x="7387" y="16857"/>
                  <a:pt x="6819" y="16857"/>
                </a:cubicBezTo>
                <a:close/>
                <a:moveTo>
                  <a:pt x="14456" y="16857"/>
                </a:moveTo>
                <a:lnTo>
                  <a:pt x="14416" y="17155"/>
                </a:lnTo>
                <a:cubicBezTo>
                  <a:pt x="14394" y="17319"/>
                  <a:pt x="14368" y="17489"/>
                  <a:pt x="14359" y="17531"/>
                </a:cubicBezTo>
                <a:cubicBezTo>
                  <a:pt x="14346" y="17592"/>
                  <a:pt x="14358" y="17608"/>
                  <a:pt x="14419" y="17608"/>
                </a:cubicBezTo>
                <a:cubicBezTo>
                  <a:pt x="14461" y="17608"/>
                  <a:pt x="14525" y="17581"/>
                  <a:pt x="14562" y="17548"/>
                </a:cubicBezTo>
                <a:cubicBezTo>
                  <a:pt x="14667" y="17455"/>
                  <a:pt x="14884" y="17471"/>
                  <a:pt x="14995" y="17580"/>
                </a:cubicBezTo>
                <a:cubicBezTo>
                  <a:pt x="15067" y="17650"/>
                  <a:pt x="15088" y="17706"/>
                  <a:pt x="15091" y="17830"/>
                </a:cubicBezTo>
                <a:cubicBezTo>
                  <a:pt x="15094" y="17968"/>
                  <a:pt x="15080" y="18001"/>
                  <a:pt x="14981" y="18088"/>
                </a:cubicBezTo>
                <a:cubicBezTo>
                  <a:pt x="14912" y="18148"/>
                  <a:pt x="14828" y="18187"/>
                  <a:pt x="14768" y="18187"/>
                </a:cubicBezTo>
                <a:cubicBezTo>
                  <a:pt x="14656" y="18187"/>
                  <a:pt x="14483" y="18072"/>
                  <a:pt x="14483" y="17997"/>
                </a:cubicBezTo>
                <a:cubicBezTo>
                  <a:pt x="14483" y="17968"/>
                  <a:pt x="14449" y="17949"/>
                  <a:pt x="14396" y="17949"/>
                </a:cubicBezTo>
                <a:cubicBezTo>
                  <a:pt x="14295" y="17949"/>
                  <a:pt x="14294" y="17950"/>
                  <a:pt x="14357" y="18097"/>
                </a:cubicBezTo>
                <a:cubicBezTo>
                  <a:pt x="14386" y="18164"/>
                  <a:pt x="14452" y="18232"/>
                  <a:pt x="14523" y="18266"/>
                </a:cubicBezTo>
                <a:cubicBezTo>
                  <a:pt x="14885" y="18440"/>
                  <a:pt x="15252" y="18212"/>
                  <a:pt x="15252" y="17812"/>
                </a:cubicBezTo>
                <a:cubicBezTo>
                  <a:pt x="15252" y="17457"/>
                  <a:pt x="14990" y="17284"/>
                  <a:pt x="14589" y="17374"/>
                </a:cubicBezTo>
                <a:cubicBezTo>
                  <a:pt x="14547" y="17383"/>
                  <a:pt x="14538" y="17355"/>
                  <a:pt x="14548" y="17232"/>
                </a:cubicBezTo>
                <a:cubicBezTo>
                  <a:pt x="14566" y="17011"/>
                  <a:pt x="14591" y="16993"/>
                  <a:pt x="14907" y="16993"/>
                </a:cubicBezTo>
                <a:cubicBezTo>
                  <a:pt x="15158" y="16993"/>
                  <a:pt x="15182" y="16987"/>
                  <a:pt x="15182" y="16925"/>
                </a:cubicBezTo>
                <a:cubicBezTo>
                  <a:pt x="15182" y="16861"/>
                  <a:pt x="15158" y="16857"/>
                  <a:pt x="14819" y="16857"/>
                </a:cubicBezTo>
                <a:lnTo>
                  <a:pt x="14456" y="16857"/>
                </a:lnTo>
                <a:close/>
                <a:moveTo>
                  <a:pt x="10860" y="17914"/>
                </a:moveTo>
                <a:cubicBezTo>
                  <a:pt x="10776" y="17909"/>
                  <a:pt x="10686" y="17926"/>
                  <a:pt x="10603" y="17968"/>
                </a:cubicBezTo>
                <a:cubicBezTo>
                  <a:pt x="10301" y="18121"/>
                  <a:pt x="10234" y="18988"/>
                  <a:pt x="10504" y="19252"/>
                </a:cubicBezTo>
                <a:cubicBezTo>
                  <a:pt x="10589" y="19335"/>
                  <a:pt x="10630" y="19348"/>
                  <a:pt x="10801" y="19348"/>
                </a:cubicBezTo>
                <a:cubicBezTo>
                  <a:pt x="10979" y="19348"/>
                  <a:pt x="11011" y="19336"/>
                  <a:pt x="11115" y="19234"/>
                </a:cubicBezTo>
                <a:cubicBezTo>
                  <a:pt x="11322" y="19032"/>
                  <a:pt x="11309" y="18677"/>
                  <a:pt x="11090" y="18518"/>
                </a:cubicBezTo>
                <a:cubicBezTo>
                  <a:pt x="10979" y="18438"/>
                  <a:pt x="10712" y="18425"/>
                  <a:pt x="10626" y="18495"/>
                </a:cubicBezTo>
                <a:cubicBezTo>
                  <a:pt x="10542" y="18563"/>
                  <a:pt x="10489" y="18491"/>
                  <a:pt x="10517" y="18348"/>
                </a:cubicBezTo>
                <a:cubicBezTo>
                  <a:pt x="10571" y="18065"/>
                  <a:pt x="10895" y="17939"/>
                  <a:pt x="11020" y="18153"/>
                </a:cubicBezTo>
                <a:cubicBezTo>
                  <a:pt x="11058" y="18219"/>
                  <a:pt x="11107" y="18256"/>
                  <a:pt x="11158" y="18256"/>
                </a:cubicBezTo>
                <a:cubicBezTo>
                  <a:pt x="11251" y="18256"/>
                  <a:pt x="11253" y="18248"/>
                  <a:pt x="11183" y="18104"/>
                </a:cubicBezTo>
                <a:cubicBezTo>
                  <a:pt x="11127" y="17988"/>
                  <a:pt x="11001" y="17921"/>
                  <a:pt x="10860" y="17914"/>
                </a:cubicBezTo>
                <a:close/>
                <a:moveTo>
                  <a:pt x="10832" y="18582"/>
                </a:moveTo>
                <a:cubicBezTo>
                  <a:pt x="10856" y="18583"/>
                  <a:pt x="10879" y="18588"/>
                  <a:pt x="10902" y="18596"/>
                </a:cubicBezTo>
                <a:cubicBezTo>
                  <a:pt x="11104" y="18671"/>
                  <a:pt x="11167" y="18976"/>
                  <a:pt x="11011" y="19128"/>
                </a:cubicBezTo>
                <a:cubicBezTo>
                  <a:pt x="10885" y="19251"/>
                  <a:pt x="10710" y="19242"/>
                  <a:pt x="10594" y="19106"/>
                </a:cubicBezTo>
                <a:cubicBezTo>
                  <a:pt x="10544" y="19049"/>
                  <a:pt x="10503" y="18963"/>
                  <a:pt x="10503" y="18917"/>
                </a:cubicBezTo>
                <a:cubicBezTo>
                  <a:pt x="10503" y="18728"/>
                  <a:pt x="10668" y="18572"/>
                  <a:pt x="10832" y="18582"/>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74"/>
                                        </p:tgtEl>
                                        <p:attrNameLst>
                                          <p:attrName>style.visibility</p:attrName>
                                        </p:attrNameLst>
                                      </p:cBhvr>
                                      <p:to>
                                        <p:strVal val="visible"/>
                                      </p:to>
                                    </p:set>
                                    <p:anim calcmode="lin" valueType="num">
                                      <p:cBhvr>
                                        <p:cTn id="7" dur="1000" fill="hold"/>
                                        <p:tgtEl>
                                          <p:spTgt spid="174"/>
                                        </p:tgtEl>
                                        <p:attrNameLst>
                                          <p:attrName>ppt_x</p:attrName>
                                        </p:attrNameLst>
                                      </p:cBhvr>
                                      <p:tavLst>
                                        <p:tav tm="0">
                                          <p:val>
                                            <p:strVal val="0-#ppt_w/2"/>
                                          </p:val>
                                        </p:tav>
                                        <p:tav tm="100000">
                                          <p:val>
                                            <p:strVal val="#ppt_x"/>
                                          </p:val>
                                        </p:tav>
                                      </p:tavLst>
                                    </p:anim>
                                    <p:anim calcmode="lin" valueType="num">
                                      <p:cBhvr>
                                        <p:cTn id="8" dur="10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10" grpId="2" fill="hold">
                                  <p:stCondLst>
                                    <p:cond delay="0"/>
                                  </p:stCondLst>
                                  <p:iterate type="el" backwards="0">
                                    <p:tmAbs val="0"/>
                                  </p:iterate>
                                  <p:childTnLst>
                                    <p:set>
                                      <p:cBhvr>
                                        <p:cTn id="12" fill="hold"/>
                                        <p:tgtEl>
                                          <p:spTgt spid="175">
                                            <p:bg/>
                                          </p:spTgt>
                                        </p:tgtEl>
                                        <p:attrNameLst>
                                          <p:attrName>style.visibility</p:attrName>
                                        </p:attrNameLst>
                                      </p:cBhvr>
                                      <p:to>
                                        <p:strVal val="visible"/>
                                      </p:to>
                                    </p:set>
                                    <p:animEffect filter="fade" transition="in">
                                      <p:cBhvr>
                                        <p:cTn id="13" dur="1000"/>
                                        <p:tgtEl>
                                          <p:spTgt spid="175">
                                            <p:bg/>
                                          </p:spTgt>
                                        </p:tgtEl>
                                      </p:cBhvr>
                                    </p:animEffect>
                                  </p:childTnLst>
                                </p:cTn>
                              </p:par>
                              <p:par>
                                <p:cTn id="14" presetClass="entr" nodeType="withEffect" presetSubtype="0" presetID="10" grpId="2" fill="hold">
                                  <p:stCondLst>
                                    <p:cond delay="0"/>
                                  </p:stCondLst>
                                  <p:iterate type="el" backwards="0">
                                    <p:tmAbs val="0"/>
                                  </p:iterate>
                                  <p:childTnLst>
                                    <p:set>
                                      <p:cBhvr>
                                        <p:cTn id="15" fill="hold"/>
                                        <p:tgtEl>
                                          <p:spTgt spid="175">
                                            <p:txEl>
                                              <p:pRg st="0" end="0"/>
                                            </p:txEl>
                                          </p:spTgt>
                                        </p:tgtEl>
                                        <p:attrNameLst>
                                          <p:attrName>style.visibility</p:attrName>
                                        </p:attrNameLst>
                                      </p:cBhvr>
                                      <p:to>
                                        <p:strVal val="visible"/>
                                      </p:to>
                                    </p:set>
                                    <p:animEffect filter="fade" transition="in">
                                      <p:cBhvr>
                                        <p:cTn id="16" dur="1000"/>
                                        <p:tgtEl>
                                          <p:spTgt spid="17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2" fill="hold">
                                  <p:stCondLst>
                                    <p:cond delay="0"/>
                                  </p:stCondLst>
                                  <p:iterate type="el" backwards="0">
                                    <p:tmAbs val="0"/>
                                  </p:iterate>
                                  <p:childTnLst>
                                    <p:set>
                                      <p:cBhvr>
                                        <p:cTn id="20" fill="hold"/>
                                        <p:tgtEl>
                                          <p:spTgt spid="175">
                                            <p:txEl>
                                              <p:pRg st="1" end="1"/>
                                            </p:txEl>
                                          </p:spTgt>
                                        </p:tgtEl>
                                        <p:attrNameLst>
                                          <p:attrName>style.visibility</p:attrName>
                                        </p:attrNameLst>
                                      </p:cBhvr>
                                      <p:to>
                                        <p:strVal val="visible"/>
                                      </p:to>
                                    </p:set>
                                    <p:animEffect filter="fade" transition="in">
                                      <p:cBhvr>
                                        <p:cTn id="21" dur="1000"/>
                                        <p:tgtEl>
                                          <p:spTgt spid="17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10" grpId="2" fill="hold">
                                  <p:stCondLst>
                                    <p:cond delay="0"/>
                                  </p:stCondLst>
                                  <p:iterate type="el" backwards="0">
                                    <p:tmAbs val="0"/>
                                  </p:iterate>
                                  <p:childTnLst>
                                    <p:set>
                                      <p:cBhvr>
                                        <p:cTn id="25" fill="hold"/>
                                        <p:tgtEl>
                                          <p:spTgt spid="175">
                                            <p:txEl>
                                              <p:pRg st="2" end="2"/>
                                            </p:txEl>
                                          </p:spTgt>
                                        </p:tgtEl>
                                        <p:attrNameLst>
                                          <p:attrName>style.visibility</p:attrName>
                                        </p:attrNameLst>
                                      </p:cBhvr>
                                      <p:to>
                                        <p:strVal val="visible"/>
                                      </p:to>
                                    </p:set>
                                    <p:animEffect filter="fade" transition="in">
                                      <p:cBhvr>
                                        <p:cTn id="26" dur="1000"/>
                                        <p:tgtEl>
                                          <p:spTgt spid="17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
      <p:bldP build="p" bldLvl="5" animBg="1" rev="0" advAuto="0" spid="175"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Jesus asked them, “Which is lawful on the Sabbath: to do good or to do evil, to save life or to kill?”…"/>
          <p:cNvSpPr txBox="1"/>
          <p:nvPr>
            <p:ph type="body" idx="1"/>
          </p:nvPr>
        </p:nvSpPr>
        <p:spPr>
          <a:xfrm>
            <a:off x="1219200" y="2514157"/>
            <a:ext cx="21945600" cy="7703635"/>
          </a:xfrm>
          <a:prstGeom prst="rect">
            <a:avLst/>
          </a:prstGeom>
        </p:spPr>
        <p:txBody>
          <a:bodyPr/>
          <a:lstStyle/>
          <a:p>
            <a:pPr>
              <a:spcBef>
                <a:spcPts val="3200"/>
              </a:spcBef>
            </a:pPr>
            <a:r>
              <a:t>Jesus asked them,</a:t>
            </a:r>
            <a:br/>
            <a:r>
              <a:t>“Which is lawful on the Sabbath:</a:t>
            </a:r>
            <a:br/>
            <a:r>
              <a:t>to do good or to do evil, to save life or to kill?”</a:t>
            </a:r>
          </a:p>
          <a:p>
            <a:pPr/>
            <a:r>
              <a:t>But they remained silent.</a:t>
            </a:r>
          </a:p>
        </p:txBody>
      </p:sp>
      <p:grpSp>
        <p:nvGrpSpPr>
          <p:cNvPr id="181" name="Group"/>
          <p:cNvGrpSpPr/>
          <p:nvPr/>
        </p:nvGrpSpPr>
        <p:grpSpPr>
          <a:xfrm>
            <a:off x="11001853" y="10290954"/>
            <a:ext cx="2380457" cy="2435623"/>
            <a:chOff x="0" y="0"/>
            <a:chExt cx="2380456" cy="2435621"/>
          </a:xfrm>
        </p:grpSpPr>
        <p:pic>
          <p:nvPicPr>
            <p:cNvPr id="179" name="Trinity-Logo-large.jpg" descr="Trinity-Logo-large.jpg"/>
            <p:cNvPicPr>
              <a:picLocks noChangeAspect="1"/>
            </p:cNvPicPr>
            <p:nvPr/>
          </p:nvPicPr>
          <p:blipFill>
            <a:blip r:embed="rId2">
              <a:extLst/>
            </a:blip>
            <a:stretch>
              <a:fillRect/>
            </a:stretch>
          </p:blipFill>
          <p:spPr>
            <a:xfrm>
              <a:off x="61474" y="89152"/>
              <a:ext cx="2257346" cy="2257346"/>
            </a:xfrm>
            <a:prstGeom prst="rect">
              <a:avLst/>
            </a:prstGeom>
            <a:ln w="12700" cap="flat">
              <a:noFill/>
              <a:miter lim="400000"/>
            </a:ln>
            <a:effectLst/>
          </p:spPr>
        </p:pic>
        <p:pic>
          <p:nvPicPr>
            <p:cNvPr id="180" name="Sea against sky at sunset" descr="Sea against sky at sunset"/>
            <p:cNvPicPr>
              <a:picLocks noChangeAspect="1"/>
            </p:cNvPicPr>
            <p:nvPr/>
          </p:nvPicPr>
          <p:blipFill>
            <a:blip r:embed="rId3">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
        <p:nvSpPr>
          <p:cNvPr id="182" name="The one who is the way, the truth and the life was making a statement about the way of true life that was so convicting that it silenced them. But more than that, it was so convicting that they wanted to kill him for pointing it out."/>
          <p:cNvSpPr txBox="1"/>
          <p:nvPr/>
        </p:nvSpPr>
        <p:spPr>
          <a:xfrm>
            <a:off x="13915763" y="13811063"/>
            <a:ext cx="9731312" cy="4452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defTabSz="2048204">
              <a:spcBef>
                <a:spcPts val="2000"/>
              </a:spcBef>
              <a:buClr>
                <a:srgbClr val="000000"/>
              </a:buClr>
              <a:defRPr sz="3696"/>
            </a:lvl1pPr>
          </a:lstStyle>
          <a:p>
            <a:pPr/>
            <a:r>
              <a:t>The one who is the way, the truth and the life was making a statement about the way of true life that was so convicting that it silenced them. But more than that, it was so convicting that they wanted to kill him for pointing it out.</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8"/>
                                        </p:tgtEl>
                                        <p:attrNameLst>
                                          <p:attrName>style.visibility</p:attrName>
                                        </p:attrNameLst>
                                      </p:cBhvr>
                                      <p:to>
                                        <p:strVal val="visible"/>
                                      </p:to>
                                    </p:set>
                                    <p:animEffect filter="fade" transition="in">
                                      <p:cBhvr>
                                        <p:cTn id="7"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8"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for doing good or doing evil?"/>
          <p:cNvSpPr txBox="1"/>
          <p:nvPr>
            <p:ph type="title"/>
          </p:nvPr>
        </p:nvSpPr>
        <p:spPr>
          <a:prstGeom prst="rect">
            <a:avLst/>
          </a:prstGeom>
        </p:spPr>
        <p:txBody>
          <a:bodyPr/>
          <a:lstStyle/>
          <a:p>
            <a:pPr/>
            <a:r>
              <a:t>…for doing good or doing evil?</a:t>
            </a:r>
          </a:p>
        </p:txBody>
      </p:sp>
      <p:sp>
        <p:nvSpPr>
          <p:cNvPr id="185" name="Living in accordance with the way of true life—the principles that govern God’s Kingdom —is a matter of life and death.…"/>
          <p:cNvSpPr txBox="1"/>
          <p:nvPr>
            <p:ph type="body" idx="1"/>
          </p:nvPr>
        </p:nvSpPr>
        <p:spPr>
          <a:xfrm>
            <a:off x="633757" y="3680583"/>
            <a:ext cx="23116486" cy="6354834"/>
          </a:xfrm>
          <a:prstGeom prst="rect">
            <a:avLst/>
          </a:prstGeom>
        </p:spPr>
        <p:txBody>
          <a:bodyPr anchor="ctr"/>
          <a:lstStyle/>
          <a:p>
            <a:pPr marL="0" indent="0" algn="ctr" defTabSz="2096971">
              <a:spcBef>
                <a:spcPts val="2000"/>
              </a:spcBef>
              <a:buSzTx/>
              <a:buNone/>
              <a:defRPr sz="3784"/>
            </a:pPr>
            <a:r>
              <a:t>Living in accordance with the way of true life—the principles that govern God’s Kingdom</a:t>
            </a:r>
            <a:br/>
            <a:r>
              <a:t>—is a matter of life and death.</a:t>
            </a:r>
          </a:p>
          <a:p>
            <a:pPr marL="0" indent="0" algn="ctr" defTabSz="2096971">
              <a:spcBef>
                <a:spcPts val="2000"/>
              </a:spcBef>
              <a:buSzTx/>
              <a:buNone/>
              <a:defRPr sz="3784"/>
            </a:pPr>
            <a:r>
              <a:t>There is no “middle ground” for any human being—if you’re not doing good, you are doing evil.</a:t>
            </a:r>
          </a:p>
          <a:p>
            <a:pPr marL="0" indent="0" algn="ctr" defTabSz="2096971">
              <a:spcBef>
                <a:spcPts val="2000"/>
              </a:spcBef>
              <a:buSzTx/>
              <a:buNone/>
              <a:defRPr sz="3784"/>
            </a:pPr>
            <a:r>
              <a:t>The life and death dynamics of our every action and inaction apply in every moment of life.</a:t>
            </a:r>
          </a:p>
          <a:p>
            <a:pPr marL="0" indent="0" algn="ctr" defTabSz="2096971">
              <a:spcBef>
                <a:spcPts val="2000"/>
              </a:spcBef>
              <a:buSzTx/>
              <a:buNone/>
              <a:defRPr sz="3784"/>
            </a:pPr>
            <a:r>
              <a:t>You risk silence and retribution if you point out the every-moment implications of Kingdom principles,</a:t>
            </a:r>
            <a:br/>
            <a:r>
              <a:t>but your ministry will be very limited if you don’t.</a:t>
            </a:r>
          </a:p>
          <a:p>
            <a:pPr marL="0" indent="0" algn="ctr" defTabSz="2096971">
              <a:spcBef>
                <a:spcPts val="2000"/>
              </a:spcBef>
              <a:buSzTx/>
              <a:buNone/>
              <a:defRPr sz="3784"/>
            </a:pPr>
            <a:r>
              <a:t>Living with that every-moment life-or-death approach is precisely why</a:t>
            </a:r>
            <a:br/>
            <a:r>
              <a:t>healthy churches and healthy Christians are healthy!</a:t>
            </a:r>
          </a:p>
        </p:txBody>
      </p:sp>
      <p:sp>
        <p:nvSpPr>
          <p:cNvPr id="186" name="Some implication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Some implications</a:t>
            </a:r>
          </a:p>
        </p:txBody>
      </p:sp>
      <p:grpSp>
        <p:nvGrpSpPr>
          <p:cNvPr id="189" name="Group"/>
          <p:cNvGrpSpPr/>
          <p:nvPr/>
        </p:nvGrpSpPr>
        <p:grpSpPr>
          <a:xfrm>
            <a:off x="11001853" y="10290954"/>
            <a:ext cx="2380457" cy="2435623"/>
            <a:chOff x="0" y="0"/>
            <a:chExt cx="2380456" cy="2435621"/>
          </a:xfrm>
        </p:grpSpPr>
        <p:pic>
          <p:nvPicPr>
            <p:cNvPr id="187" name="Trinity-Logo-large.jpg" descr="Trinity-Logo-large.jpg"/>
            <p:cNvPicPr>
              <a:picLocks noChangeAspect="1"/>
            </p:cNvPicPr>
            <p:nvPr/>
          </p:nvPicPr>
          <p:blipFill>
            <a:blip r:embed="rId2">
              <a:extLst/>
            </a:blip>
            <a:stretch>
              <a:fillRect/>
            </a:stretch>
          </p:blipFill>
          <p:spPr>
            <a:xfrm>
              <a:off x="61474" y="89152"/>
              <a:ext cx="2257346" cy="2257346"/>
            </a:xfrm>
            <a:prstGeom prst="rect">
              <a:avLst/>
            </a:prstGeom>
            <a:ln w="12700" cap="flat">
              <a:noFill/>
              <a:miter lim="400000"/>
            </a:ln>
            <a:effectLst/>
          </p:spPr>
        </p:pic>
        <p:pic>
          <p:nvPicPr>
            <p:cNvPr id="188" name="Sea against sky at sunset" descr="Sea against sky at sunset"/>
            <p:cNvPicPr>
              <a:picLocks noChangeAspect="1"/>
            </p:cNvPicPr>
            <p:nvPr/>
          </p:nvPicPr>
          <p:blipFill>
            <a:blip r:embed="rId3">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2000">
        <p:pull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5">
                                            <p:bg/>
                                          </p:spTgt>
                                        </p:tgtEl>
                                        <p:attrNameLst>
                                          <p:attrName>style.visibility</p:attrName>
                                        </p:attrNameLst>
                                      </p:cBhvr>
                                      <p:to>
                                        <p:strVal val="visible"/>
                                      </p:to>
                                    </p:set>
                                    <p:animEffect filter="fade" transition="in">
                                      <p:cBhvr>
                                        <p:cTn id="7" dur="1000"/>
                                        <p:tgtEl>
                                          <p:spTgt spid="18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85">
                                            <p:txEl>
                                              <p:pRg st="0" end="0"/>
                                            </p:txEl>
                                          </p:spTgt>
                                        </p:tgtEl>
                                        <p:attrNameLst>
                                          <p:attrName>style.visibility</p:attrName>
                                        </p:attrNameLst>
                                      </p:cBhvr>
                                      <p:to>
                                        <p:strVal val="visible"/>
                                      </p:to>
                                    </p:set>
                                    <p:animEffect filter="fade" transition="in">
                                      <p:cBhvr>
                                        <p:cTn id="10" dur="1000"/>
                                        <p:tgtEl>
                                          <p:spTgt spid="18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85">
                                            <p:txEl>
                                              <p:pRg st="1" end="1"/>
                                            </p:txEl>
                                          </p:spTgt>
                                        </p:tgtEl>
                                        <p:attrNameLst>
                                          <p:attrName>style.visibility</p:attrName>
                                        </p:attrNameLst>
                                      </p:cBhvr>
                                      <p:to>
                                        <p:strVal val="visible"/>
                                      </p:to>
                                    </p:set>
                                    <p:animEffect filter="fade" transition="in">
                                      <p:cBhvr>
                                        <p:cTn id="15" dur="1000"/>
                                        <p:tgtEl>
                                          <p:spTgt spid="18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85">
                                            <p:txEl>
                                              <p:pRg st="2" end="2"/>
                                            </p:txEl>
                                          </p:spTgt>
                                        </p:tgtEl>
                                        <p:attrNameLst>
                                          <p:attrName>style.visibility</p:attrName>
                                        </p:attrNameLst>
                                      </p:cBhvr>
                                      <p:to>
                                        <p:strVal val="visible"/>
                                      </p:to>
                                    </p:set>
                                    <p:animEffect filter="fade" transition="in">
                                      <p:cBhvr>
                                        <p:cTn id="20" dur="1000"/>
                                        <p:tgtEl>
                                          <p:spTgt spid="18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85">
                                            <p:txEl>
                                              <p:pRg st="3" end="3"/>
                                            </p:txEl>
                                          </p:spTgt>
                                        </p:tgtEl>
                                        <p:attrNameLst>
                                          <p:attrName>style.visibility</p:attrName>
                                        </p:attrNameLst>
                                      </p:cBhvr>
                                      <p:to>
                                        <p:strVal val="visible"/>
                                      </p:to>
                                    </p:set>
                                    <p:animEffect filter="fade" transition="in">
                                      <p:cBhvr>
                                        <p:cTn id="25" dur="1000"/>
                                        <p:tgtEl>
                                          <p:spTgt spid="18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85">
                                            <p:txEl>
                                              <p:pRg st="4" end="4"/>
                                            </p:txEl>
                                          </p:spTgt>
                                        </p:tgtEl>
                                        <p:attrNameLst>
                                          <p:attrName>style.visibility</p:attrName>
                                        </p:attrNameLst>
                                      </p:cBhvr>
                                      <p:to>
                                        <p:strVal val="visible"/>
                                      </p:to>
                                    </p:set>
                                    <p:animEffect filter="fade" transition="in">
                                      <p:cBhvr>
                                        <p:cTn id="30" dur="1000"/>
                                        <p:tgtEl>
                                          <p:spTgt spid="18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5"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Doing good or evil"/>
          <p:cNvSpPr txBox="1"/>
          <p:nvPr>
            <p:ph type="title"/>
          </p:nvPr>
        </p:nvSpPr>
        <p:spPr>
          <a:xfrm>
            <a:off x="2700207" y="774700"/>
            <a:ext cx="8272593" cy="1600200"/>
          </a:xfrm>
          <a:prstGeom prst="rect">
            <a:avLst/>
          </a:prstGeom>
        </p:spPr>
        <p:txBody>
          <a:bodyPr/>
          <a:lstStyle>
            <a:lvl1pPr algn="l" defTabSz="2267711">
              <a:defRPr spc="-78" sz="7812"/>
            </a:lvl1pPr>
          </a:lstStyle>
          <a:p>
            <a:pPr/>
            <a:r>
              <a:t>Doing good or evil</a:t>
            </a:r>
          </a:p>
        </p:txBody>
      </p:sp>
      <p:pic>
        <p:nvPicPr>
          <p:cNvPr id="192" name="Sea against sky at sunset" descr="Sea against sky at sunset"/>
          <p:cNvPicPr>
            <a:picLocks noChangeAspect="1"/>
          </p:cNvPicPr>
          <p:nvPr>
            <p:ph type="pic" idx="21"/>
          </p:nvPr>
        </p:nvPicPr>
        <p:blipFill>
          <a:blip r:embed="rId2">
            <a:extLst/>
          </a:blip>
          <a:srcRect l="18092" t="0" r="18092" b="0"/>
          <a:stretch>
            <a:fillRect/>
          </a:stretch>
        </p:blipFill>
        <p:spPr>
          <a:xfrm>
            <a:off x="12192644" y="1270000"/>
            <a:ext cx="10922001" cy="11176000"/>
          </a:xfrm>
          <a:prstGeom prst="rect">
            <a:avLst/>
          </a:prstGeom>
        </p:spPr>
      </p:pic>
      <p:sp>
        <p:nvSpPr>
          <p:cNvPr id="193" name="As we go through, remember which of the life or death quality characteristic statements felt, for whatever reason, most convicting for you personally. Note it down."/>
          <p:cNvSpPr txBox="1"/>
          <p:nvPr>
            <p:ph type="body" sz="half" idx="1"/>
          </p:nvPr>
        </p:nvSpPr>
        <p:spPr>
          <a:xfrm>
            <a:off x="738339" y="2725098"/>
            <a:ext cx="10719291" cy="9693134"/>
          </a:xfrm>
          <a:prstGeom prst="rect">
            <a:avLst/>
          </a:prstGeom>
        </p:spPr>
        <p:txBody>
          <a:bodyPr anchor="ctr"/>
          <a:lstStyle/>
          <a:p>
            <a:pPr marL="0" indent="0" algn="ctr">
              <a:buSzTx/>
              <a:buNone/>
              <a:defRPr sz="5600">
                <a:latin typeface="Helvetica"/>
                <a:ea typeface="Helvetica"/>
                <a:cs typeface="Helvetica"/>
                <a:sym typeface="Helvetica"/>
              </a:defRPr>
            </a:pPr>
            <a:r>
              <a:t>As we go through,</a:t>
            </a:r>
            <a:br/>
            <a:r>
              <a:t>remember which of the</a:t>
            </a:r>
            <a:br/>
            <a:r>
              <a:t>life or death</a:t>
            </a:r>
            <a:br/>
            <a:r>
              <a:t>quality characteristic</a:t>
            </a:r>
            <a:br/>
            <a:r>
              <a:t>statements felt,</a:t>
            </a:r>
            <a:br/>
            <a:r>
              <a:t>for whatever reason,</a:t>
            </a:r>
            <a:br/>
            <a:r>
              <a:t>most convicting for you personally. Note it down.</a:t>
            </a:r>
          </a:p>
        </p:txBody>
      </p:sp>
      <p:grpSp>
        <p:nvGrpSpPr>
          <p:cNvPr id="196" name="Group"/>
          <p:cNvGrpSpPr/>
          <p:nvPr/>
        </p:nvGrpSpPr>
        <p:grpSpPr>
          <a:xfrm>
            <a:off x="344951" y="445875"/>
            <a:ext cx="2380458" cy="2435623"/>
            <a:chOff x="0" y="0"/>
            <a:chExt cx="2380456" cy="2435621"/>
          </a:xfrm>
        </p:grpSpPr>
        <p:pic>
          <p:nvPicPr>
            <p:cNvPr id="194" name="Trinity-Logo-large.jpg" descr="Trinity-Logo-large.jpg"/>
            <p:cNvPicPr>
              <a:picLocks noChangeAspect="1"/>
            </p:cNvPicPr>
            <p:nvPr/>
          </p:nvPicPr>
          <p:blipFill>
            <a:blip r:embed="rId3">
              <a:extLst/>
            </a:blip>
            <a:stretch>
              <a:fillRect/>
            </a:stretch>
          </p:blipFill>
          <p:spPr>
            <a:xfrm>
              <a:off x="61474" y="89152"/>
              <a:ext cx="2257346" cy="2257346"/>
            </a:xfrm>
            <a:prstGeom prst="rect">
              <a:avLst/>
            </a:prstGeom>
            <a:ln w="12700" cap="flat">
              <a:noFill/>
              <a:miter lim="400000"/>
            </a:ln>
            <a:effectLst/>
          </p:spPr>
        </p:pic>
        <p:pic>
          <p:nvPicPr>
            <p:cNvPr id="195" name="Sea against sky at sunset" descr="Sea against sky at sunset"/>
            <p:cNvPicPr>
              <a:picLocks noChangeAspect="1"/>
            </p:cNvPicPr>
            <p:nvPr/>
          </p:nvPicPr>
          <p:blipFill>
            <a:blip r:embed="rId4">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
        <p:nvSpPr>
          <p:cNvPr id="197" name="Related to each NCD Quality Characteristic"/>
          <p:cNvSpPr txBox="1"/>
          <p:nvPr/>
        </p:nvSpPr>
        <p:spPr>
          <a:xfrm>
            <a:off x="2696238" y="2122748"/>
            <a:ext cx="9183865" cy="832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825500">
              <a:lnSpc>
                <a:spcPct val="100000"/>
              </a:lnSpc>
              <a:defRPr spc="-35" sz="3500">
                <a:latin typeface="Helvetica"/>
                <a:ea typeface="Helvetica"/>
                <a:cs typeface="Helvetica"/>
                <a:sym typeface="Helvetica"/>
              </a:defRPr>
            </a:lvl1pPr>
          </a:lstStyle>
          <a:p>
            <a:pPr/>
            <a:r>
              <a:t>Related to each NCD Quality Characteristic</a:t>
            </a:r>
          </a:p>
        </p:txBody>
      </p:sp>
    </p:spTree>
  </p:cSld>
  <p:clrMapOvr>
    <a:masterClrMapping/>
  </p:clrMapOvr>
  <mc:AlternateContent xmlns:mc="http://schemas.openxmlformats.org/markup-compatibility/2006">
    <mc:Choice xmlns:p14="http://schemas.microsoft.com/office/powerpoint/2010/main" Requires="p14">
      <p:transition spd="slow" advClick="1" p14:dur="2000">
        <p14:rippl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3"/>
                                        </p:tgtEl>
                                        <p:attrNameLst>
                                          <p:attrName>style.visibility</p:attrName>
                                        </p:attrNameLst>
                                      </p:cBhvr>
                                      <p:to>
                                        <p:strVal val="visible"/>
                                      </p:to>
                                    </p:set>
                                    <p:animEffect filter="fade" transition="in">
                                      <p:cBhvr>
                                        <p:cTn id="7"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Empowerment"/>
          <p:cNvSpPr txBox="1"/>
          <p:nvPr>
            <p:ph type="title"/>
          </p:nvPr>
        </p:nvSpPr>
        <p:spPr>
          <a:xfrm>
            <a:off x="2700207" y="774700"/>
            <a:ext cx="8272593" cy="1600200"/>
          </a:xfrm>
          <a:prstGeom prst="rect">
            <a:avLst/>
          </a:prstGeom>
        </p:spPr>
        <p:txBody>
          <a:bodyPr/>
          <a:lstStyle>
            <a:lvl1pPr algn="l" defTabSz="2267711">
              <a:defRPr spc="-78" sz="7812"/>
            </a:lvl1pPr>
          </a:lstStyle>
          <a:p>
            <a:pPr/>
            <a:r>
              <a:t>Empowerment</a:t>
            </a:r>
          </a:p>
        </p:txBody>
      </p:sp>
      <p:pic>
        <p:nvPicPr>
          <p:cNvPr id="200" name="Sea against sky at sunset" descr="Sea against sky at sunset"/>
          <p:cNvPicPr>
            <a:picLocks noChangeAspect="1"/>
          </p:cNvPicPr>
          <p:nvPr>
            <p:ph type="pic" idx="21"/>
          </p:nvPr>
        </p:nvPicPr>
        <p:blipFill>
          <a:blip r:embed="rId2">
            <a:extLst/>
          </a:blip>
          <a:srcRect l="1136" t="0" r="1136" b="0"/>
          <a:stretch>
            <a:fillRect/>
          </a:stretch>
        </p:blipFill>
        <p:spPr>
          <a:xfrm>
            <a:off x="12192644" y="1270000"/>
            <a:ext cx="10922001" cy="11176000"/>
          </a:xfrm>
          <a:prstGeom prst="rect">
            <a:avLst/>
          </a:prstGeom>
        </p:spPr>
      </p:pic>
      <p:sp>
        <p:nvSpPr>
          <p:cNvPr id="201" name="In every moment, as a human with inescapable influence, you are either empowering those around you or oppressing them, even if only to the smallest degree."/>
          <p:cNvSpPr txBox="1"/>
          <p:nvPr>
            <p:ph type="body" sz="half" idx="1"/>
          </p:nvPr>
        </p:nvSpPr>
        <p:spPr>
          <a:xfrm>
            <a:off x="738339" y="2725098"/>
            <a:ext cx="10719291" cy="8089657"/>
          </a:xfrm>
          <a:prstGeom prst="rect">
            <a:avLst/>
          </a:prstGeom>
        </p:spPr>
        <p:txBody>
          <a:bodyPr anchor="ctr"/>
          <a:lstStyle/>
          <a:p>
            <a:pPr marL="0" indent="0" algn="ctr">
              <a:buSzTx/>
              <a:buNone/>
              <a:defRPr sz="5600">
                <a:latin typeface="Helvetica"/>
                <a:ea typeface="Helvetica"/>
                <a:cs typeface="Helvetica"/>
                <a:sym typeface="Helvetica"/>
              </a:defRPr>
            </a:pPr>
            <a:r>
              <a:rPr b="1"/>
              <a:t>In every moment,</a:t>
            </a:r>
            <a:br>
              <a:rPr b="1"/>
            </a:br>
            <a:r>
              <a:t>as a human with</a:t>
            </a:r>
            <a:br/>
            <a:r>
              <a:t>inescapable influence,</a:t>
            </a:r>
            <a:br/>
            <a:r>
              <a:t>you are either</a:t>
            </a:r>
            <a:br/>
            <a:r>
              <a:rPr b="1"/>
              <a:t>empowering those around you</a:t>
            </a:r>
            <a:br>
              <a:rPr b="1"/>
            </a:br>
            <a:r>
              <a:t>or</a:t>
            </a:r>
            <a:br/>
            <a:r>
              <a:rPr b="1"/>
              <a:t>oppressing them</a:t>
            </a:r>
            <a:r>
              <a:t>,</a:t>
            </a:r>
            <a:br/>
            <a:r>
              <a:t>even if only to the smallest degree.</a:t>
            </a:r>
          </a:p>
        </p:txBody>
      </p:sp>
      <p:sp>
        <p:nvSpPr>
          <p:cNvPr id="202" name="Where is my power going?"/>
          <p:cNvSpPr txBox="1"/>
          <p:nvPr/>
        </p:nvSpPr>
        <p:spPr>
          <a:xfrm>
            <a:off x="848931" y="10620745"/>
            <a:ext cx="10498107" cy="2924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438338">
              <a:spcBef>
                <a:spcPts val="2400"/>
              </a:spcBef>
              <a:defRPr sz="7200">
                <a:latin typeface="Ink Free"/>
                <a:ea typeface="Ink Free"/>
                <a:cs typeface="Ink Free"/>
                <a:sym typeface="Ink Free"/>
              </a:defRPr>
            </a:lvl1pPr>
          </a:lstStyle>
          <a:p>
            <a:pPr/>
            <a:r>
              <a:t>Where is my power going?</a:t>
            </a:r>
          </a:p>
        </p:txBody>
      </p:sp>
      <p:grpSp>
        <p:nvGrpSpPr>
          <p:cNvPr id="205" name="Group"/>
          <p:cNvGrpSpPr/>
          <p:nvPr/>
        </p:nvGrpSpPr>
        <p:grpSpPr>
          <a:xfrm>
            <a:off x="344951" y="445875"/>
            <a:ext cx="2380458" cy="2435623"/>
            <a:chOff x="0" y="0"/>
            <a:chExt cx="2380456" cy="2435621"/>
          </a:xfrm>
        </p:grpSpPr>
        <p:pic>
          <p:nvPicPr>
            <p:cNvPr id="203" name="Trinity-Logo-large.jpg" descr="Trinity-Logo-large.jpg"/>
            <p:cNvPicPr>
              <a:picLocks noChangeAspect="1"/>
            </p:cNvPicPr>
            <p:nvPr/>
          </p:nvPicPr>
          <p:blipFill>
            <a:blip r:embed="rId3">
              <a:extLst/>
            </a:blip>
            <a:stretch>
              <a:fillRect/>
            </a:stretch>
          </p:blipFill>
          <p:spPr>
            <a:xfrm>
              <a:off x="61474" y="89152"/>
              <a:ext cx="2257346" cy="2257346"/>
            </a:xfrm>
            <a:prstGeom prst="rect">
              <a:avLst/>
            </a:prstGeom>
            <a:ln w="12700" cap="flat">
              <a:noFill/>
              <a:miter lim="400000"/>
            </a:ln>
            <a:effectLst/>
          </p:spPr>
        </p:pic>
        <p:pic>
          <p:nvPicPr>
            <p:cNvPr id="204" name="Sea against sky at sunset" descr="Sea against sky at sunset"/>
            <p:cNvPicPr>
              <a:picLocks noChangeAspect="1"/>
            </p:cNvPicPr>
            <p:nvPr/>
          </p:nvPicPr>
          <p:blipFill>
            <a:blip r:embed="rId4">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
        <p:nvSpPr>
          <p:cNvPr id="206" name="(empowering leadership)"/>
          <p:cNvSpPr txBox="1"/>
          <p:nvPr/>
        </p:nvSpPr>
        <p:spPr>
          <a:xfrm>
            <a:off x="2696238" y="2122748"/>
            <a:ext cx="8280531" cy="832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825500">
              <a:lnSpc>
                <a:spcPct val="100000"/>
              </a:lnSpc>
              <a:defRPr spc="-35" sz="3500">
                <a:latin typeface="Helvetica"/>
                <a:ea typeface="Helvetica"/>
                <a:cs typeface="Helvetica"/>
                <a:sym typeface="Helvetica"/>
              </a:defRPr>
            </a:lvl1pPr>
          </a:lstStyle>
          <a:p>
            <a:pPr/>
            <a:r>
              <a:t>(empowering leadership)</a:t>
            </a:r>
          </a:p>
        </p:txBody>
      </p:sp>
    </p:spTree>
  </p:cSld>
  <p:clrMapOvr>
    <a:masterClrMapping/>
  </p:clrMapOvr>
  <mc:AlternateContent xmlns:mc="http://schemas.openxmlformats.org/markup-compatibility/2006">
    <mc:Choice xmlns:p14="http://schemas.microsoft.com/office/powerpoint/2010/main" Requires="p14">
      <p:transition spd="slow" advClick="1" p14:dur="2000">
        <p:pull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1"/>
                                        </p:tgtEl>
                                        <p:attrNameLst>
                                          <p:attrName>style.visibility</p:attrName>
                                        </p:attrNameLst>
                                      </p:cBhvr>
                                      <p:to>
                                        <p:strVal val="visible"/>
                                      </p:to>
                                    </p:set>
                                    <p:animEffect filter="fade" transition="in">
                                      <p:cBhvr>
                                        <p:cTn id="7" dur="10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02"/>
                                        </p:tgtEl>
                                        <p:attrNameLst>
                                          <p:attrName>style.visibility</p:attrName>
                                        </p:attrNameLst>
                                      </p:cBhvr>
                                      <p:to>
                                        <p:strVal val="visible"/>
                                      </p:to>
                                    </p:set>
                                    <p:anim calcmode="lin" valueType="num">
                                      <p:cBhvr>
                                        <p:cTn id="12" dur="2000" fill="hold"/>
                                        <p:tgtEl>
                                          <p:spTgt spid="202"/>
                                        </p:tgtEl>
                                        <p:attrNameLst>
                                          <p:attrName>ppt_w</p:attrName>
                                        </p:attrNameLst>
                                      </p:cBhvr>
                                      <p:tavLst>
                                        <p:tav tm="0">
                                          <p:val>
                                            <p:fltVal val="0"/>
                                          </p:val>
                                        </p:tav>
                                        <p:tav tm="100000">
                                          <p:val>
                                            <p:strVal val="#ppt_w"/>
                                          </p:val>
                                        </p:tav>
                                      </p:tavLst>
                                    </p:anim>
                                    <p:anim calcmode="lin" valueType="num">
                                      <p:cBhvr>
                                        <p:cTn id="13" dur="2000" fill="hold"/>
                                        <p:tgtEl>
                                          <p:spTgt spid="2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2"/>
      <p:bldP build="whole" bldLvl="1" animBg="1" rev="0" advAuto="0" spid="201"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Gift-activation"/>
          <p:cNvSpPr txBox="1"/>
          <p:nvPr>
            <p:ph type="title"/>
          </p:nvPr>
        </p:nvSpPr>
        <p:spPr>
          <a:xfrm>
            <a:off x="2700207" y="774700"/>
            <a:ext cx="8272593" cy="1600200"/>
          </a:xfrm>
          <a:prstGeom prst="rect">
            <a:avLst/>
          </a:prstGeom>
        </p:spPr>
        <p:txBody>
          <a:bodyPr/>
          <a:lstStyle>
            <a:lvl1pPr algn="l" defTabSz="2267711">
              <a:defRPr spc="-78" sz="7812"/>
            </a:lvl1pPr>
          </a:lstStyle>
          <a:p>
            <a:pPr/>
            <a:r>
              <a:t>Gift-activation</a:t>
            </a:r>
          </a:p>
        </p:txBody>
      </p:sp>
      <p:pic>
        <p:nvPicPr>
          <p:cNvPr id="209" name="Sea against sky at sunset" descr="Sea against sky at sunset"/>
          <p:cNvPicPr>
            <a:picLocks noChangeAspect="1"/>
          </p:cNvPicPr>
          <p:nvPr>
            <p:ph type="pic" idx="21"/>
          </p:nvPr>
        </p:nvPicPr>
        <p:blipFill>
          <a:blip r:embed="rId2">
            <a:extLst/>
          </a:blip>
          <a:srcRect l="0" t="0" r="3197" b="0"/>
          <a:stretch>
            <a:fillRect/>
          </a:stretch>
        </p:blipFill>
        <p:spPr>
          <a:xfrm>
            <a:off x="12192644" y="1270000"/>
            <a:ext cx="10922001" cy="11176000"/>
          </a:xfrm>
          <a:prstGeom prst="rect">
            <a:avLst/>
          </a:prstGeom>
        </p:spPr>
      </p:pic>
      <p:sp>
        <p:nvSpPr>
          <p:cNvPr id="210" name="In every moment, you are either helping to activate your own and other’s gifts or shutting them down, even if only to the smallest degree."/>
          <p:cNvSpPr txBox="1"/>
          <p:nvPr>
            <p:ph type="body" sz="half" idx="1"/>
          </p:nvPr>
        </p:nvSpPr>
        <p:spPr>
          <a:xfrm>
            <a:off x="738339" y="2712854"/>
            <a:ext cx="10719291" cy="8101901"/>
          </a:xfrm>
          <a:prstGeom prst="rect">
            <a:avLst/>
          </a:prstGeom>
        </p:spPr>
        <p:txBody>
          <a:bodyPr anchor="ctr"/>
          <a:lstStyle/>
          <a:p>
            <a:pPr marL="0" indent="0" algn="ctr">
              <a:buSzTx/>
              <a:buNone/>
              <a:defRPr sz="5600">
                <a:latin typeface="Helvetica"/>
                <a:ea typeface="Helvetica"/>
                <a:cs typeface="Helvetica"/>
                <a:sym typeface="Helvetica"/>
              </a:defRPr>
            </a:pPr>
            <a:r>
              <a:rPr b="1"/>
              <a:t>In every moment,</a:t>
            </a:r>
            <a:br>
              <a:rPr b="1"/>
            </a:br>
            <a:r>
              <a:t>you are either helping to</a:t>
            </a:r>
            <a:br/>
            <a:r>
              <a:rPr b="1"/>
              <a:t>activate your own</a:t>
            </a:r>
            <a:br>
              <a:rPr b="1"/>
            </a:br>
            <a:r>
              <a:rPr b="1"/>
              <a:t>and other’s gifts</a:t>
            </a:r>
            <a:br>
              <a:rPr b="1"/>
            </a:br>
            <a:r>
              <a:t>or</a:t>
            </a:r>
            <a:br/>
            <a:r>
              <a:rPr b="1"/>
              <a:t>shutting them down,</a:t>
            </a:r>
            <a:br>
              <a:rPr b="1"/>
            </a:br>
            <a:r>
              <a:t>even if only to the smallest degree.</a:t>
            </a:r>
          </a:p>
        </p:txBody>
      </p:sp>
      <p:sp>
        <p:nvSpPr>
          <p:cNvPr id="211" name="What is my greatest contribution?"/>
          <p:cNvSpPr txBox="1"/>
          <p:nvPr/>
        </p:nvSpPr>
        <p:spPr>
          <a:xfrm>
            <a:off x="848931" y="10079574"/>
            <a:ext cx="10498107" cy="2924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438338">
              <a:spcBef>
                <a:spcPts val="2400"/>
              </a:spcBef>
              <a:defRPr sz="7200">
                <a:latin typeface="Ink Free"/>
                <a:ea typeface="Ink Free"/>
                <a:cs typeface="Ink Free"/>
                <a:sym typeface="Ink Free"/>
              </a:defRPr>
            </a:lvl1pPr>
          </a:lstStyle>
          <a:p>
            <a:pPr/>
            <a:r>
              <a:t>What is my greatest contribution?</a:t>
            </a:r>
          </a:p>
        </p:txBody>
      </p:sp>
      <p:grpSp>
        <p:nvGrpSpPr>
          <p:cNvPr id="214" name="Group"/>
          <p:cNvGrpSpPr/>
          <p:nvPr/>
        </p:nvGrpSpPr>
        <p:grpSpPr>
          <a:xfrm>
            <a:off x="344951" y="445875"/>
            <a:ext cx="2380458" cy="2435623"/>
            <a:chOff x="0" y="0"/>
            <a:chExt cx="2380456" cy="2435621"/>
          </a:xfrm>
        </p:grpSpPr>
        <p:pic>
          <p:nvPicPr>
            <p:cNvPr id="212" name="Trinity-Logo-large.jpg" descr="Trinity-Logo-large.jpg"/>
            <p:cNvPicPr>
              <a:picLocks noChangeAspect="1"/>
            </p:cNvPicPr>
            <p:nvPr/>
          </p:nvPicPr>
          <p:blipFill>
            <a:blip r:embed="rId3">
              <a:extLst/>
            </a:blip>
            <a:stretch>
              <a:fillRect/>
            </a:stretch>
          </p:blipFill>
          <p:spPr>
            <a:xfrm>
              <a:off x="61474" y="89152"/>
              <a:ext cx="2257346" cy="2257346"/>
            </a:xfrm>
            <a:prstGeom prst="rect">
              <a:avLst/>
            </a:prstGeom>
            <a:ln w="12700" cap="flat">
              <a:noFill/>
              <a:miter lim="400000"/>
            </a:ln>
            <a:effectLst/>
          </p:spPr>
        </p:pic>
        <p:pic>
          <p:nvPicPr>
            <p:cNvPr id="213" name="Sea against sky at sunset" descr="Sea against sky at sunset"/>
            <p:cNvPicPr>
              <a:picLocks noChangeAspect="1"/>
            </p:cNvPicPr>
            <p:nvPr/>
          </p:nvPicPr>
          <p:blipFill>
            <a:blip r:embed="rId4">
              <a:extLst/>
            </a:blip>
            <a:srcRect l="1136" t="0" r="1129" b="1"/>
            <a:stretch>
              <a:fillRect/>
            </a:stretch>
          </p:blipFill>
          <p:spPr>
            <a:xfrm>
              <a:off x="0" y="0"/>
              <a:ext cx="2380457" cy="243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21600"/>
                  </a:lnTo>
                  <a:lnTo>
                    <a:pt x="21600" y="21600"/>
                  </a:lnTo>
                  <a:lnTo>
                    <a:pt x="21600" y="0"/>
                  </a:lnTo>
                  <a:lnTo>
                    <a:pt x="10800" y="0"/>
                  </a:lnTo>
                  <a:lnTo>
                    <a:pt x="0" y="0"/>
                  </a:lnTo>
                  <a:close/>
                  <a:moveTo>
                    <a:pt x="10728" y="971"/>
                  </a:moveTo>
                  <a:lnTo>
                    <a:pt x="10739" y="1425"/>
                  </a:lnTo>
                  <a:cubicBezTo>
                    <a:pt x="10747" y="1792"/>
                    <a:pt x="10759" y="1876"/>
                    <a:pt x="10800" y="1876"/>
                  </a:cubicBezTo>
                  <a:cubicBezTo>
                    <a:pt x="10841" y="1876"/>
                    <a:pt x="10853" y="1792"/>
                    <a:pt x="10861" y="1425"/>
                  </a:cubicBezTo>
                  <a:lnTo>
                    <a:pt x="10868" y="971"/>
                  </a:lnTo>
                  <a:lnTo>
                    <a:pt x="11254" y="985"/>
                  </a:lnTo>
                  <a:cubicBezTo>
                    <a:pt x="11465" y="992"/>
                    <a:pt x="11676" y="1011"/>
                    <a:pt x="11722" y="1028"/>
                  </a:cubicBezTo>
                  <a:cubicBezTo>
                    <a:pt x="11800" y="1057"/>
                    <a:pt x="11801" y="1072"/>
                    <a:pt x="11783" y="1246"/>
                  </a:cubicBezTo>
                  <a:cubicBezTo>
                    <a:pt x="11772" y="1349"/>
                    <a:pt x="11777" y="1432"/>
                    <a:pt x="11794" y="1432"/>
                  </a:cubicBezTo>
                  <a:cubicBezTo>
                    <a:pt x="11823" y="1432"/>
                    <a:pt x="11851" y="1331"/>
                    <a:pt x="11873" y="1126"/>
                  </a:cubicBezTo>
                  <a:cubicBezTo>
                    <a:pt x="11882" y="1046"/>
                    <a:pt x="11891" y="1042"/>
                    <a:pt x="12060" y="1052"/>
                  </a:cubicBezTo>
                  <a:cubicBezTo>
                    <a:pt x="12159" y="1059"/>
                    <a:pt x="12372" y="1088"/>
                    <a:pt x="12532" y="1119"/>
                  </a:cubicBezTo>
                  <a:cubicBezTo>
                    <a:pt x="12854" y="1182"/>
                    <a:pt x="12841" y="1165"/>
                    <a:pt x="12788" y="1457"/>
                  </a:cubicBezTo>
                  <a:cubicBezTo>
                    <a:pt x="12770" y="1553"/>
                    <a:pt x="12774" y="1605"/>
                    <a:pt x="12799" y="1605"/>
                  </a:cubicBezTo>
                  <a:cubicBezTo>
                    <a:pt x="12819" y="1605"/>
                    <a:pt x="12847" y="1537"/>
                    <a:pt x="12860" y="1454"/>
                  </a:cubicBezTo>
                  <a:cubicBezTo>
                    <a:pt x="12901" y="1184"/>
                    <a:pt x="12907" y="1181"/>
                    <a:pt x="13364" y="1299"/>
                  </a:cubicBezTo>
                  <a:cubicBezTo>
                    <a:pt x="13585" y="1355"/>
                    <a:pt x="13786" y="1419"/>
                    <a:pt x="13811" y="1443"/>
                  </a:cubicBezTo>
                  <a:cubicBezTo>
                    <a:pt x="13847" y="1479"/>
                    <a:pt x="13847" y="1517"/>
                    <a:pt x="13803" y="1637"/>
                  </a:cubicBezTo>
                  <a:cubicBezTo>
                    <a:pt x="13743" y="1805"/>
                    <a:pt x="13737" y="1841"/>
                    <a:pt x="13778" y="1841"/>
                  </a:cubicBezTo>
                  <a:cubicBezTo>
                    <a:pt x="13794" y="1841"/>
                    <a:pt x="13830" y="1776"/>
                    <a:pt x="13854" y="1696"/>
                  </a:cubicBezTo>
                  <a:cubicBezTo>
                    <a:pt x="13925" y="1462"/>
                    <a:pt x="13932" y="1460"/>
                    <a:pt x="14214" y="1559"/>
                  </a:cubicBezTo>
                  <a:cubicBezTo>
                    <a:pt x="14516" y="1665"/>
                    <a:pt x="14833" y="1798"/>
                    <a:pt x="14833" y="1820"/>
                  </a:cubicBezTo>
                  <a:cubicBezTo>
                    <a:pt x="14833" y="1829"/>
                    <a:pt x="14800" y="1908"/>
                    <a:pt x="14761" y="1996"/>
                  </a:cubicBezTo>
                  <a:cubicBezTo>
                    <a:pt x="14684" y="2172"/>
                    <a:pt x="14679" y="2217"/>
                    <a:pt x="14725" y="2217"/>
                  </a:cubicBezTo>
                  <a:cubicBezTo>
                    <a:pt x="14742" y="2217"/>
                    <a:pt x="14764" y="2182"/>
                    <a:pt x="14776" y="2140"/>
                  </a:cubicBezTo>
                  <a:cubicBezTo>
                    <a:pt x="14787" y="2098"/>
                    <a:pt x="14827" y="2015"/>
                    <a:pt x="14866" y="1953"/>
                  </a:cubicBezTo>
                  <a:lnTo>
                    <a:pt x="14938" y="1841"/>
                  </a:lnTo>
                  <a:lnTo>
                    <a:pt x="15320" y="2027"/>
                  </a:lnTo>
                  <a:cubicBezTo>
                    <a:pt x="15529" y="2130"/>
                    <a:pt x="15710" y="2232"/>
                    <a:pt x="15723" y="2253"/>
                  </a:cubicBezTo>
                  <a:cubicBezTo>
                    <a:pt x="15736" y="2273"/>
                    <a:pt x="15650" y="2452"/>
                    <a:pt x="15532" y="2650"/>
                  </a:cubicBezTo>
                  <a:cubicBezTo>
                    <a:pt x="15340" y="2971"/>
                    <a:pt x="15294" y="3104"/>
                    <a:pt x="15381" y="3104"/>
                  </a:cubicBezTo>
                  <a:cubicBezTo>
                    <a:pt x="15396" y="3104"/>
                    <a:pt x="15502" y="2948"/>
                    <a:pt x="15615" y="2756"/>
                  </a:cubicBezTo>
                  <a:cubicBezTo>
                    <a:pt x="15894" y="2281"/>
                    <a:pt x="15863" y="2308"/>
                    <a:pt x="16033" y="2411"/>
                  </a:cubicBezTo>
                  <a:cubicBezTo>
                    <a:pt x="16313" y="2580"/>
                    <a:pt x="16648" y="2811"/>
                    <a:pt x="16648" y="2833"/>
                  </a:cubicBezTo>
                  <a:cubicBezTo>
                    <a:pt x="16648" y="2845"/>
                    <a:pt x="16601" y="2914"/>
                    <a:pt x="16544" y="2988"/>
                  </a:cubicBezTo>
                  <a:cubicBezTo>
                    <a:pt x="16443" y="3118"/>
                    <a:pt x="16411" y="3207"/>
                    <a:pt x="16465" y="3206"/>
                  </a:cubicBezTo>
                  <a:cubicBezTo>
                    <a:pt x="16479" y="3206"/>
                    <a:pt x="16544" y="3131"/>
                    <a:pt x="16609" y="3037"/>
                  </a:cubicBezTo>
                  <a:lnTo>
                    <a:pt x="16728" y="2869"/>
                  </a:lnTo>
                  <a:lnTo>
                    <a:pt x="16990" y="3073"/>
                  </a:lnTo>
                  <a:cubicBezTo>
                    <a:pt x="17137" y="3185"/>
                    <a:pt x="17307" y="3320"/>
                    <a:pt x="17369" y="3372"/>
                  </a:cubicBezTo>
                  <a:lnTo>
                    <a:pt x="17480" y="3467"/>
                  </a:lnTo>
                  <a:lnTo>
                    <a:pt x="17340" y="3629"/>
                  </a:lnTo>
                  <a:cubicBezTo>
                    <a:pt x="17155" y="3840"/>
                    <a:pt x="17198" y="3879"/>
                    <a:pt x="17401" y="3685"/>
                  </a:cubicBezTo>
                  <a:lnTo>
                    <a:pt x="17556" y="3534"/>
                  </a:lnTo>
                  <a:lnTo>
                    <a:pt x="17894" y="3865"/>
                  </a:lnTo>
                  <a:lnTo>
                    <a:pt x="18233" y="4195"/>
                  </a:lnTo>
                  <a:lnTo>
                    <a:pt x="18085" y="4319"/>
                  </a:lnTo>
                  <a:cubicBezTo>
                    <a:pt x="17942" y="4438"/>
                    <a:pt x="17903" y="4505"/>
                    <a:pt x="17974" y="4505"/>
                  </a:cubicBezTo>
                  <a:cubicBezTo>
                    <a:pt x="17993" y="4505"/>
                    <a:pt x="18072" y="4447"/>
                    <a:pt x="18150" y="4378"/>
                  </a:cubicBezTo>
                  <a:lnTo>
                    <a:pt x="18290" y="4255"/>
                  </a:lnTo>
                  <a:lnTo>
                    <a:pt x="18395" y="4371"/>
                  </a:lnTo>
                  <a:cubicBezTo>
                    <a:pt x="18451" y="4435"/>
                    <a:pt x="18587" y="4599"/>
                    <a:pt x="18697" y="4737"/>
                  </a:cubicBezTo>
                  <a:lnTo>
                    <a:pt x="18899" y="4991"/>
                  </a:lnTo>
                  <a:lnTo>
                    <a:pt x="18805" y="5054"/>
                  </a:lnTo>
                  <a:cubicBezTo>
                    <a:pt x="18612" y="5192"/>
                    <a:pt x="18551" y="5249"/>
                    <a:pt x="18575" y="5272"/>
                  </a:cubicBezTo>
                  <a:cubicBezTo>
                    <a:pt x="18589" y="5286"/>
                    <a:pt x="18679" y="5242"/>
                    <a:pt x="18777" y="5174"/>
                  </a:cubicBezTo>
                  <a:lnTo>
                    <a:pt x="18953" y="5051"/>
                  </a:lnTo>
                  <a:lnTo>
                    <a:pt x="19198" y="5417"/>
                  </a:lnTo>
                  <a:cubicBezTo>
                    <a:pt x="19332" y="5618"/>
                    <a:pt x="19435" y="5799"/>
                    <a:pt x="19428" y="5818"/>
                  </a:cubicBezTo>
                  <a:cubicBezTo>
                    <a:pt x="19422" y="5837"/>
                    <a:pt x="19264" y="5940"/>
                    <a:pt x="19076" y="6047"/>
                  </a:cubicBezTo>
                  <a:cubicBezTo>
                    <a:pt x="18675" y="6274"/>
                    <a:pt x="18644" y="6297"/>
                    <a:pt x="18697" y="6349"/>
                  </a:cubicBezTo>
                  <a:cubicBezTo>
                    <a:pt x="18725" y="6377"/>
                    <a:pt x="18838" y="6331"/>
                    <a:pt x="19108" y="6177"/>
                  </a:cubicBezTo>
                  <a:cubicBezTo>
                    <a:pt x="19312" y="6061"/>
                    <a:pt x="19500" y="5974"/>
                    <a:pt x="19526" y="5983"/>
                  </a:cubicBezTo>
                  <a:cubicBezTo>
                    <a:pt x="19552" y="5993"/>
                    <a:pt x="19662" y="6170"/>
                    <a:pt x="19771" y="6378"/>
                  </a:cubicBezTo>
                  <a:lnTo>
                    <a:pt x="19969" y="6758"/>
                  </a:lnTo>
                  <a:lnTo>
                    <a:pt x="19774" y="6849"/>
                  </a:lnTo>
                  <a:cubicBezTo>
                    <a:pt x="19668" y="6900"/>
                    <a:pt x="19580" y="6956"/>
                    <a:pt x="19580" y="6972"/>
                  </a:cubicBezTo>
                  <a:cubicBezTo>
                    <a:pt x="19580" y="6989"/>
                    <a:pt x="19599" y="6996"/>
                    <a:pt x="19623" y="6986"/>
                  </a:cubicBezTo>
                  <a:cubicBezTo>
                    <a:pt x="19647" y="6977"/>
                    <a:pt x="19735" y="6942"/>
                    <a:pt x="19817" y="6909"/>
                  </a:cubicBezTo>
                  <a:cubicBezTo>
                    <a:pt x="19905" y="6875"/>
                    <a:pt x="19983" y="6863"/>
                    <a:pt x="20001" y="6881"/>
                  </a:cubicBezTo>
                  <a:cubicBezTo>
                    <a:pt x="20054" y="6933"/>
                    <a:pt x="20342" y="7692"/>
                    <a:pt x="20318" y="7715"/>
                  </a:cubicBezTo>
                  <a:cubicBezTo>
                    <a:pt x="20305" y="7727"/>
                    <a:pt x="20212" y="7763"/>
                    <a:pt x="20109" y="7796"/>
                  </a:cubicBezTo>
                  <a:cubicBezTo>
                    <a:pt x="19997" y="7831"/>
                    <a:pt x="19935" y="7869"/>
                    <a:pt x="19954" y="7888"/>
                  </a:cubicBezTo>
                  <a:cubicBezTo>
                    <a:pt x="19973" y="7906"/>
                    <a:pt x="20048" y="7897"/>
                    <a:pt x="20138" y="7866"/>
                  </a:cubicBezTo>
                  <a:cubicBezTo>
                    <a:pt x="20330" y="7800"/>
                    <a:pt x="20338" y="7802"/>
                    <a:pt x="20383" y="7884"/>
                  </a:cubicBezTo>
                  <a:cubicBezTo>
                    <a:pt x="20445" y="7997"/>
                    <a:pt x="20624" y="8701"/>
                    <a:pt x="20595" y="8718"/>
                  </a:cubicBezTo>
                  <a:cubicBezTo>
                    <a:pt x="20581" y="8727"/>
                    <a:pt x="20507" y="8745"/>
                    <a:pt x="20430" y="8757"/>
                  </a:cubicBezTo>
                  <a:cubicBezTo>
                    <a:pt x="20352" y="8769"/>
                    <a:pt x="20268" y="8790"/>
                    <a:pt x="20242" y="8806"/>
                  </a:cubicBezTo>
                  <a:cubicBezTo>
                    <a:pt x="20152" y="8861"/>
                    <a:pt x="20235" y="8875"/>
                    <a:pt x="20415" y="8834"/>
                  </a:cubicBezTo>
                  <a:cubicBezTo>
                    <a:pt x="20526" y="8809"/>
                    <a:pt x="20605" y="8804"/>
                    <a:pt x="20624" y="8824"/>
                  </a:cubicBezTo>
                  <a:cubicBezTo>
                    <a:pt x="20658" y="8858"/>
                    <a:pt x="20768" y="9442"/>
                    <a:pt x="20768" y="9587"/>
                  </a:cubicBezTo>
                  <a:cubicBezTo>
                    <a:pt x="20768" y="9717"/>
                    <a:pt x="20706" y="9760"/>
                    <a:pt x="20516" y="9760"/>
                  </a:cubicBezTo>
                  <a:cubicBezTo>
                    <a:pt x="20420" y="9760"/>
                    <a:pt x="20347" y="9774"/>
                    <a:pt x="20347" y="9795"/>
                  </a:cubicBezTo>
                  <a:cubicBezTo>
                    <a:pt x="20347" y="9818"/>
                    <a:pt x="20429" y="9829"/>
                    <a:pt x="20566" y="9823"/>
                  </a:cubicBezTo>
                  <a:lnTo>
                    <a:pt x="20786" y="9816"/>
                  </a:lnTo>
                  <a:lnTo>
                    <a:pt x="20811" y="10017"/>
                  </a:lnTo>
                  <a:cubicBezTo>
                    <a:pt x="20826" y="10128"/>
                    <a:pt x="20834" y="10334"/>
                    <a:pt x="20829" y="10474"/>
                  </a:cubicBezTo>
                  <a:lnTo>
                    <a:pt x="20819" y="10731"/>
                  </a:lnTo>
                  <a:lnTo>
                    <a:pt x="20358" y="10742"/>
                  </a:lnTo>
                  <a:cubicBezTo>
                    <a:pt x="19982" y="10750"/>
                    <a:pt x="19893" y="10762"/>
                    <a:pt x="19893" y="10802"/>
                  </a:cubicBezTo>
                  <a:cubicBezTo>
                    <a:pt x="19893" y="10842"/>
                    <a:pt x="19982" y="10850"/>
                    <a:pt x="20358" y="10858"/>
                  </a:cubicBezTo>
                  <a:lnTo>
                    <a:pt x="20819" y="10869"/>
                  </a:lnTo>
                  <a:lnTo>
                    <a:pt x="20829" y="11126"/>
                  </a:lnTo>
                  <a:cubicBezTo>
                    <a:pt x="20835" y="11266"/>
                    <a:pt x="20827" y="11466"/>
                    <a:pt x="20811" y="11569"/>
                  </a:cubicBezTo>
                  <a:lnTo>
                    <a:pt x="20783" y="11756"/>
                  </a:lnTo>
                  <a:lnTo>
                    <a:pt x="20584" y="11756"/>
                  </a:lnTo>
                  <a:cubicBezTo>
                    <a:pt x="20333" y="11756"/>
                    <a:pt x="20293" y="11794"/>
                    <a:pt x="20512" y="11822"/>
                  </a:cubicBezTo>
                  <a:cubicBezTo>
                    <a:pt x="20605" y="11834"/>
                    <a:pt x="20703" y="11847"/>
                    <a:pt x="20732" y="11851"/>
                  </a:cubicBezTo>
                  <a:cubicBezTo>
                    <a:pt x="20793" y="11859"/>
                    <a:pt x="20789" y="11937"/>
                    <a:pt x="20703" y="12438"/>
                  </a:cubicBezTo>
                  <a:cubicBezTo>
                    <a:pt x="20638" y="12817"/>
                    <a:pt x="20658" y="12800"/>
                    <a:pt x="20358" y="12748"/>
                  </a:cubicBezTo>
                  <a:cubicBezTo>
                    <a:pt x="20264" y="12732"/>
                    <a:pt x="20210" y="12734"/>
                    <a:pt x="20210" y="12755"/>
                  </a:cubicBezTo>
                  <a:cubicBezTo>
                    <a:pt x="20210" y="12774"/>
                    <a:pt x="20276" y="12802"/>
                    <a:pt x="20358" y="12815"/>
                  </a:cubicBezTo>
                  <a:cubicBezTo>
                    <a:pt x="20637" y="12860"/>
                    <a:pt x="20631" y="12846"/>
                    <a:pt x="20516" y="13276"/>
                  </a:cubicBezTo>
                  <a:cubicBezTo>
                    <a:pt x="20423" y="13622"/>
                    <a:pt x="20365" y="13786"/>
                    <a:pt x="20332" y="13786"/>
                  </a:cubicBezTo>
                  <a:cubicBezTo>
                    <a:pt x="20326" y="13786"/>
                    <a:pt x="20256" y="13762"/>
                    <a:pt x="20174" y="13734"/>
                  </a:cubicBezTo>
                  <a:cubicBezTo>
                    <a:pt x="20092" y="13705"/>
                    <a:pt x="20002" y="13684"/>
                    <a:pt x="19976" y="13684"/>
                  </a:cubicBezTo>
                  <a:cubicBezTo>
                    <a:pt x="19892" y="13684"/>
                    <a:pt x="19925" y="13745"/>
                    <a:pt x="20023" y="13769"/>
                  </a:cubicBezTo>
                  <a:cubicBezTo>
                    <a:pt x="20074" y="13782"/>
                    <a:pt x="20169" y="13810"/>
                    <a:pt x="20232" y="13836"/>
                  </a:cubicBezTo>
                  <a:lnTo>
                    <a:pt x="20343" y="13881"/>
                  </a:lnTo>
                  <a:lnTo>
                    <a:pt x="20228" y="14184"/>
                  </a:lnTo>
                  <a:cubicBezTo>
                    <a:pt x="20018" y="14729"/>
                    <a:pt x="20005" y="14749"/>
                    <a:pt x="19918" y="14723"/>
                  </a:cubicBezTo>
                  <a:cubicBezTo>
                    <a:pt x="19876" y="14710"/>
                    <a:pt x="19801" y="14678"/>
                    <a:pt x="19749" y="14652"/>
                  </a:cubicBezTo>
                  <a:cubicBezTo>
                    <a:pt x="19643" y="14599"/>
                    <a:pt x="19580" y="14591"/>
                    <a:pt x="19580" y="14631"/>
                  </a:cubicBezTo>
                  <a:cubicBezTo>
                    <a:pt x="19580" y="14646"/>
                    <a:pt x="19660" y="14694"/>
                    <a:pt x="19756" y="14733"/>
                  </a:cubicBezTo>
                  <a:cubicBezTo>
                    <a:pt x="19852" y="14773"/>
                    <a:pt x="19929" y="14826"/>
                    <a:pt x="19929" y="14853"/>
                  </a:cubicBezTo>
                  <a:cubicBezTo>
                    <a:pt x="19929" y="14905"/>
                    <a:pt x="19600" y="15555"/>
                    <a:pt x="19547" y="15606"/>
                  </a:cubicBezTo>
                  <a:cubicBezTo>
                    <a:pt x="19528" y="15625"/>
                    <a:pt x="19351" y="15549"/>
                    <a:pt x="19112" y="15416"/>
                  </a:cubicBezTo>
                  <a:cubicBezTo>
                    <a:pt x="18799" y="15242"/>
                    <a:pt x="18709" y="15204"/>
                    <a:pt x="18694" y="15244"/>
                  </a:cubicBezTo>
                  <a:cubicBezTo>
                    <a:pt x="18683" y="15271"/>
                    <a:pt x="18672" y="15298"/>
                    <a:pt x="18672" y="15303"/>
                  </a:cubicBezTo>
                  <a:cubicBezTo>
                    <a:pt x="18672" y="15309"/>
                    <a:pt x="18827" y="15401"/>
                    <a:pt x="19018" y="15508"/>
                  </a:cubicBezTo>
                  <a:cubicBezTo>
                    <a:pt x="19209" y="15614"/>
                    <a:pt x="19385" y="15724"/>
                    <a:pt x="19407" y="15750"/>
                  </a:cubicBezTo>
                  <a:cubicBezTo>
                    <a:pt x="19438" y="15788"/>
                    <a:pt x="19399" y="15865"/>
                    <a:pt x="19230" y="16120"/>
                  </a:cubicBezTo>
                  <a:cubicBezTo>
                    <a:pt x="18946" y="16549"/>
                    <a:pt x="18948" y="16546"/>
                    <a:pt x="18780" y="16416"/>
                  </a:cubicBezTo>
                  <a:cubicBezTo>
                    <a:pt x="18705" y="16357"/>
                    <a:pt x="18629" y="16310"/>
                    <a:pt x="18607" y="16310"/>
                  </a:cubicBezTo>
                  <a:cubicBezTo>
                    <a:pt x="18532" y="16310"/>
                    <a:pt x="18570" y="16373"/>
                    <a:pt x="18687" y="16444"/>
                  </a:cubicBezTo>
                  <a:cubicBezTo>
                    <a:pt x="18896" y="16570"/>
                    <a:pt x="18902" y="16601"/>
                    <a:pt x="18773" y="16764"/>
                  </a:cubicBezTo>
                  <a:cubicBezTo>
                    <a:pt x="18710" y="16844"/>
                    <a:pt x="18575" y="17004"/>
                    <a:pt x="18471" y="17123"/>
                  </a:cubicBezTo>
                  <a:lnTo>
                    <a:pt x="18280" y="17338"/>
                  </a:lnTo>
                  <a:lnTo>
                    <a:pt x="18132" y="17200"/>
                  </a:lnTo>
                  <a:cubicBezTo>
                    <a:pt x="18052" y="17124"/>
                    <a:pt x="17976" y="17063"/>
                    <a:pt x="17963" y="17063"/>
                  </a:cubicBezTo>
                  <a:cubicBezTo>
                    <a:pt x="17899" y="17063"/>
                    <a:pt x="17954" y="17149"/>
                    <a:pt x="18089" y="17267"/>
                  </a:cubicBezTo>
                  <a:lnTo>
                    <a:pt x="18236" y="17398"/>
                  </a:lnTo>
                  <a:lnTo>
                    <a:pt x="17894" y="17732"/>
                  </a:lnTo>
                  <a:lnTo>
                    <a:pt x="17552" y="18070"/>
                  </a:lnTo>
                  <a:lnTo>
                    <a:pt x="17419" y="17922"/>
                  </a:lnTo>
                  <a:cubicBezTo>
                    <a:pt x="17298" y="17790"/>
                    <a:pt x="17207" y="17740"/>
                    <a:pt x="17207" y="17802"/>
                  </a:cubicBezTo>
                  <a:cubicBezTo>
                    <a:pt x="17207" y="17816"/>
                    <a:pt x="17269" y="17890"/>
                    <a:pt x="17347" y="17968"/>
                  </a:cubicBezTo>
                  <a:lnTo>
                    <a:pt x="17491" y="18109"/>
                  </a:lnTo>
                  <a:lnTo>
                    <a:pt x="17268" y="18295"/>
                  </a:lnTo>
                  <a:cubicBezTo>
                    <a:pt x="17146" y="18397"/>
                    <a:pt x="16981" y="18534"/>
                    <a:pt x="16897" y="18598"/>
                  </a:cubicBezTo>
                  <a:lnTo>
                    <a:pt x="16742" y="18714"/>
                  </a:lnTo>
                  <a:lnTo>
                    <a:pt x="16670" y="18629"/>
                  </a:lnTo>
                  <a:cubicBezTo>
                    <a:pt x="16629" y="18583"/>
                    <a:pt x="16568" y="18507"/>
                    <a:pt x="16537" y="18460"/>
                  </a:cubicBezTo>
                  <a:cubicBezTo>
                    <a:pt x="16505" y="18414"/>
                    <a:pt x="16469" y="18386"/>
                    <a:pt x="16454" y="18401"/>
                  </a:cubicBezTo>
                  <a:cubicBezTo>
                    <a:pt x="16439" y="18415"/>
                    <a:pt x="16476" y="18499"/>
                    <a:pt x="16537" y="18584"/>
                  </a:cubicBezTo>
                  <a:cubicBezTo>
                    <a:pt x="16598" y="18668"/>
                    <a:pt x="16648" y="18744"/>
                    <a:pt x="16648" y="18753"/>
                  </a:cubicBezTo>
                  <a:cubicBezTo>
                    <a:pt x="16648" y="18775"/>
                    <a:pt x="16306" y="19014"/>
                    <a:pt x="16094" y="19140"/>
                  </a:cubicBezTo>
                  <a:cubicBezTo>
                    <a:pt x="15952" y="19224"/>
                    <a:pt x="15895" y="19239"/>
                    <a:pt x="15860" y="19210"/>
                  </a:cubicBezTo>
                  <a:cubicBezTo>
                    <a:pt x="15834" y="19189"/>
                    <a:pt x="15724" y="19018"/>
                    <a:pt x="15615" y="18830"/>
                  </a:cubicBezTo>
                  <a:cubicBezTo>
                    <a:pt x="15472" y="18584"/>
                    <a:pt x="15404" y="18496"/>
                    <a:pt x="15366" y="18510"/>
                  </a:cubicBezTo>
                  <a:cubicBezTo>
                    <a:pt x="15338" y="18520"/>
                    <a:pt x="15308" y="18531"/>
                    <a:pt x="15302" y="18531"/>
                  </a:cubicBezTo>
                  <a:cubicBezTo>
                    <a:pt x="15295" y="18531"/>
                    <a:pt x="15395" y="18708"/>
                    <a:pt x="15521" y="18925"/>
                  </a:cubicBezTo>
                  <a:cubicBezTo>
                    <a:pt x="15658" y="19161"/>
                    <a:pt x="15738" y="19329"/>
                    <a:pt x="15719" y="19347"/>
                  </a:cubicBezTo>
                  <a:cubicBezTo>
                    <a:pt x="15667" y="19398"/>
                    <a:pt x="14998" y="19724"/>
                    <a:pt x="14945" y="19724"/>
                  </a:cubicBezTo>
                  <a:cubicBezTo>
                    <a:pt x="14918" y="19724"/>
                    <a:pt x="14866" y="19645"/>
                    <a:pt x="14826" y="19552"/>
                  </a:cubicBezTo>
                  <a:cubicBezTo>
                    <a:pt x="14786" y="19458"/>
                    <a:pt x="14738" y="19383"/>
                    <a:pt x="14722" y="19383"/>
                  </a:cubicBezTo>
                  <a:cubicBezTo>
                    <a:pt x="14678" y="19383"/>
                    <a:pt x="14685" y="19439"/>
                    <a:pt x="14740" y="19545"/>
                  </a:cubicBezTo>
                  <a:cubicBezTo>
                    <a:pt x="14849" y="19754"/>
                    <a:pt x="14847" y="19784"/>
                    <a:pt x="14704" y="19844"/>
                  </a:cubicBezTo>
                  <a:cubicBezTo>
                    <a:pt x="14348" y="19993"/>
                    <a:pt x="13957" y="20124"/>
                    <a:pt x="13940" y="20097"/>
                  </a:cubicBezTo>
                  <a:cubicBezTo>
                    <a:pt x="13859" y="19969"/>
                    <a:pt x="13761" y="19563"/>
                    <a:pt x="13663" y="18939"/>
                  </a:cubicBezTo>
                  <a:lnTo>
                    <a:pt x="13548" y="18204"/>
                  </a:lnTo>
                  <a:lnTo>
                    <a:pt x="12338" y="14779"/>
                  </a:lnTo>
                  <a:lnTo>
                    <a:pt x="11131" y="11351"/>
                  </a:lnTo>
                  <a:lnTo>
                    <a:pt x="11214" y="11263"/>
                  </a:lnTo>
                  <a:cubicBezTo>
                    <a:pt x="11334" y="11136"/>
                    <a:pt x="11387" y="11024"/>
                    <a:pt x="11409" y="10851"/>
                  </a:cubicBezTo>
                  <a:lnTo>
                    <a:pt x="11427" y="10700"/>
                  </a:lnTo>
                  <a:lnTo>
                    <a:pt x="13400" y="10073"/>
                  </a:lnTo>
                  <a:cubicBezTo>
                    <a:pt x="14485" y="9729"/>
                    <a:pt x="16292" y="9155"/>
                    <a:pt x="17415" y="8799"/>
                  </a:cubicBezTo>
                  <a:cubicBezTo>
                    <a:pt x="19335" y="8190"/>
                    <a:pt x="19825" y="8017"/>
                    <a:pt x="19825" y="7940"/>
                  </a:cubicBezTo>
                  <a:cubicBezTo>
                    <a:pt x="19825" y="7848"/>
                    <a:pt x="19256" y="8001"/>
                    <a:pt x="17207" y="8651"/>
                  </a:cubicBezTo>
                  <a:cubicBezTo>
                    <a:pt x="13396" y="9861"/>
                    <a:pt x="12103" y="10272"/>
                    <a:pt x="11736" y="10390"/>
                  </a:cubicBezTo>
                  <a:lnTo>
                    <a:pt x="11383" y="10503"/>
                  </a:lnTo>
                  <a:lnTo>
                    <a:pt x="11290" y="10411"/>
                  </a:lnTo>
                  <a:cubicBezTo>
                    <a:pt x="11240" y="10360"/>
                    <a:pt x="11200" y="10299"/>
                    <a:pt x="11200" y="10274"/>
                  </a:cubicBezTo>
                  <a:cubicBezTo>
                    <a:pt x="11200" y="10249"/>
                    <a:pt x="11441" y="9528"/>
                    <a:pt x="11736" y="8672"/>
                  </a:cubicBezTo>
                  <a:lnTo>
                    <a:pt x="12273" y="7113"/>
                  </a:lnTo>
                  <a:lnTo>
                    <a:pt x="12313" y="5973"/>
                  </a:lnTo>
                  <a:cubicBezTo>
                    <a:pt x="12361" y="4592"/>
                    <a:pt x="12362" y="4516"/>
                    <a:pt x="12320" y="4558"/>
                  </a:cubicBezTo>
                  <a:cubicBezTo>
                    <a:pt x="12302" y="4576"/>
                    <a:pt x="12043" y="5097"/>
                    <a:pt x="11744" y="5719"/>
                  </a:cubicBezTo>
                  <a:lnTo>
                    <a:pt x="11200" y="6853"/>
                  </a:lnTo>
                  <a:lnTo>
                    <a:pt x="11027" y="7990"/>
                  </a:lnTo>
                  <a:cubicBezTo>
                    <a:pt x="10807" y="9421"/>
                    <a:pt x="10714" y="9993"/>
                    <a:pt x="10692" y="10091"/>
                  </a:cubicBezTo>
                  <a:cubicBezTo>
                    <a:pt x="10681" y="10140"/>
                    <a:pt x="10616" y="10200"/>
                    <a:pt x="10508" y="10253"/>
                  </a:cubicBezTo>
                  <a:cubicBezTo>
                    <a:pt x="10317" y="10348"/>
                    <a:pt x="10244" y="10437"/>
                    <a:pt x="10188" y="10654"/>
                  </a:cubicBezTo>
                  <a:cubicBezTo>
                    <a:pt x="10096" y="11009"/>
                    <a:pt x="10378" y="11397"/>
                    <a:pt x="10728" y="11397"/>
                  </a:cubicBezTo>
                  <a:cubicBezTo>
                    <a:pt x="10776" y="11397"/>
                    <a:pt x="10829" y="11424"/>
                    <a:pt x="10847" y="11456"/>
                  </a:cubicBezTo>
                  <a:cubicBezTo>
                    <a:pt x="10864" y="11489"/>
                    <a:pt x="11219" y="12605"/>
                    <a:pt x="11635" y="13938"/>
                  </a:cubicBezTo>
                  <a:cubicBezTo>
                    <a:pt x="12052" y="15270"/>
                    <a:pt x="12429" y="16479"/>
                    <a:pt x="12475" y="16620"/>
                  </a:cubicBezTo>
                  <a:cubicBezTo>
                    <a:pt x="12520" y="16760"/>
                    <a:pt x="12664" y="17213"/>
                    <a:pt x="12791" y="17626"/>
                  </a:cubicBezTo>
                  <a:cubicBezTo>
                    <a:pt x="13002" y="18306"/>
                    <a:pt x="13055" y="18440"/>
                    <a:pt x="13371" y="19041"/>
                  </a:cubicBezTo>
                  <a:cubicBezTo>
                    <a:pt x="13699" y="19664"/>
                    <a:pt x="13872" y="20077"/>
                    <a:pt x="13832" y="20139"/>
                  </a:cubicBezTo>
                  <a:cubicBezTo>
                    <a:pt x="13812" y="20171"/>
                    <a:pt x="13436" y="20282"/>
                    <a:pt x="13159" y="20340"/>
                  </a:cubicBezTo>
                  <a:cubicBezTo>
                    <a:pt x="12939" y="20386"/>
                    <a:pt x="12899" y="20357"/>
                    <a:pt x="12860" y="20129"/>
                  </a:cubicBezTo>
                  <a:cubicBezTo>
                    <a:pt x="12847" y="20055"/>
                    <a:pt x="12821" y="19995"/>
                    <a:pt x="12802" y="19995"/>
                  </a:cubicBezTo>
                  <a:cubicBezTo>
                    <a:pt x="12780" y="19995"/>
                    <a:pt x="12775" y="20052"/>
                    <a:pt x="12791" y="20143"/>
                  </a:cubicBezTo>
                  <a:cubicBezTo>
                    <a:pt x="12845" y="20436"/>
                    <a:pt x="12861" y="20417"/>
                    <a:pt x="12475" y="20481"/>
                  </a:cubicBezTo>
                  <a:cubicBezTo>
                    <a:pt x="11961" y="20565"/>
                    <a:pt x="11885" y="20569"/>
                    <a:pt x="11877" y="20509"/>
                  </a:cubicBezTo>
                  <a:cubicBezTo>
                    <a:pt x="11873" y="20481"/>
                    <a:pt x="11860" y="20382"/>
                    <a:pt x="11848" y="20291"/>
                  </a:cubicBezTo>
                  <a:cubicBezTo>
                    <a:pt x="11819" y="20076"/>
                    <a:pt x="11776" y="20119"/>
                    <a:pt x="11776" y="20365"/>
                  </a:cubicBezTo>
                  <a:lnTo>
                    <a:pt x="11776" y="20558"/>
                  </a:lnTo>
                  <a:lnTo>
                    <a:pt x="11585" y="20586"/>
                  </a:lnTo>
                  <a:cubicBezTo>
                    <a:pt x="11479" y="20601"/>
                    <a:pt x="11275" y="20609"/>
                    <a:pt x="11131" y="20604"/>
                  </a:cubicBezTo>
                  <a:lnTo>
                    <a:pt x="10868" y="20593"/>
                  </a:lnTo>
                  <a:lnTo>
                    <a:pt x="10861" y="20143"/>
                  </a:lnTo>
                  <a:cubicBezTo>
                    <a:pt x="10853" y="19776"/>
                    <a:pt x="10841" y="19689"/>
                    <a:pt x="10800" y="19689"/>
                  </a:cubicBezTo>
                  <a:cubicBezTo>
                    <a:pt x="10759" y="19689"/>
                    <a:pt x="10747" y="19776"/>
                    <a:pt x="10739" y="20143"/>
                  </a:cubicBezTo>
                  <a:lnTo>
                    <a:pt x="10728" y="20593"/>
                  </a:lnTo>
                  <a:lnTo>
                    <a:pt x="10415" y="20597"/>
                  </a:lnTo>
                  <a:cubicBezTo>
                    <a:pt x="10242" y="20599"/>
                    <a:pt x="10029" y="20591"/>
                    <a:pt x="9943" y="20579"/>
                  </a:cubicBezTo>
                  <a:lnTo>
                    <a:pt x="9788" y="20558"/>
                  </a:lnTo>
                  <a:lnTo>
                    <a:pt x="9799" y="20347"/>
                  </a:lnTo>
                  <a:cubicBezTo>
                    <a:pt x="9807" y="20208"/>
                    <a:pt x="9798" y="20132"/>
                    <a:pt x="9774" y="20132"/>
                  </a:cubicBezTo>
                  <a:cubicBezTo>
                    <a:pt x="9751" y="20132"/>
                    <a:pt x="9734" y="20202"/>
                    <a:pt x="9734" y="20298"/>
                  </a:cubicBezTo>
                  <a:cubicBezTo>
                    <a:pt x="9734" y="20483"/>
                    <a:pt x="9690" y="20544"/>
                    <a:pt x="9558" y="20544"/>
                  </a:cubicBezTo>
                  <a:cubicBezTo>
                    <a:pt x="9409" y="20544"/>
                    <a:pt x="8811" y="20436"/>
                    <a:pt x="8776" y="20403"/>
                  </a:cubicBezTo>
                  <a:cubicBezTo>
                    <a:pt x="8756" y="20385"/>
                    <a:pt x="8761" y="20304"/>
                    <a:pt x="8787" y="20196"/>
                  </a:cubicBezTo>
                  <a:cubicBezTo>
                    <a:pt x="8828" y="20020"/>
                    <a:pt x="8814" y="19939"/>
                    <a:pt x="8758" y="20027"/>
                  </a:cubicBezTo>
                  <a:cubicBezTo>
                    <a:pt x="8742" y="20052"/>
                    <a:pt x="8720" y="20134"/>
                    <a:pt x="8708" y="20210"/>
                  </a:cubicBezTo>
                  <a:cubicBezTo>
                    <a:pt x="8695" y="20285"/>
                    <a:pt x="8677" y="20361"/>
                    <a:pt x="8668" y="20375"/>
                  </a:cubicBezTo>
                  <a:cubicBezTo>
                    <a:pt x="8650" y="20403"/>
                    <a:pt x="7930" y="20228"/>
                    <a:pt x="7815" y="20168"/>
                  </a:cubicBezTo>
                  <a:cubicBezTo>
                    <a:pt x="7731" y="20124"/>
                    <a:pt x="7729" y="20112"/>
                    <a:pt x="7797" y="19925"/>
                  </a:cubicBezTo>
                  <a:cubicBezTo>
                    <a:pt x="7828" y="19837"/>
                    <a:pt x="7837" y="19767"/>
                    <a:pt x="7818" y="19749"/>
                  </a:cubicBezTo>
                  <a:cubicBezTo>
                    <a:pt x="7799" y="19730"/>
                    <a:pt x="7759" y="19798"/>
                    <a:pt x="7717" y="19918"/>
                  </a:cubicBezTo>
                  <a:cubicBezTo>
                    <a:pt x="7672" y="20047"/>
                    <a:pt x="7630" y="20111"/>
                    <a:pt x="7599" y="20104"/>
                  </a:cubicBezTo>
                  <a:cubicBezTo>
                    <a:pt x="7484" y="20078"/>
                    <a:pt x="6817" y="19823"/>
                    <a:pt x="6788" y="19794"/>
                  </a:cubicBezTo>
                  <a:cubicBezTo>
                    <a:pt x="6769" y="19775"/>
                    <a:pt x="6780" y="19705"/>
                    <a:pt x="6817" y="19615"/>
                  </a:cubicBezTo>
                  <a:cubicBezTo>
                    <a:pt x="6851" y="19534"/>
                    <a:pt x="6887" y="19448"/>
                    <a:pt x="6896" y="19425"/>
                  </a:cubicBezTo>
                  <a:cubicBezTo>
                    <a:pt x="6906" y="19401"/>
                    <a:pt x="6898" y="19383"/>
                    <a:pt x="6878" y="19383"/>
                  </a:cubicBezTo>
                  <a:cubicBezTo>
                    <a:pt x="6858" y="19383"/>
                    <a:pt x="6801" y="19468"/>
                    <a:pt x="6752" y="19573"/>
                  </a:cubicBezTo>
                  <a:lnTo>
                    <a:pt x="6662" y="19763"/>
                  </a:lnTo>
                  <a:lnTo>
                    <a:pt x="6277" y="19566"/>
                  </a:lnTo>
                  <a:cubicBezTo>
                    <a:pt x="6064" y="19459"/>
                    <a:pt x="5880" y="19352"/>
                    <a:pt x="5870" y="19326"/>
                  </a:cubicBezTo>
                  <a:cubicBezTo>
                    <a:pt x="5860" y="19301"/>
                    <a:pt x="5949" y="19117"/>
                    <a:pt x="6068" y="18918"/>
                  </a:cubicBezTo>
                  <a:cubicBezTo>
                    <a:pt x="6226" y="18654"/>
                    <a:pt x="6276" y="18548"/>
                    <a:pt x="6248" y="18520"/>
                  </a:cubicBezTo>
                  <a:cubicBezTo>
                    <a:pt x="6195" y="18468"/>
                    <a:pt x="6167" y="18498"/>
                    <a:pt x="5935" y="18890"/>
                  </a:cubicBezTo>
                  <a:cubicBezTo>
                    <a:pt x="5826" y="19074"/>
                    <a:pt x="5721" y="19229"/>
                    <a:pt x="5701" y="19235"/>
                  </a:cubicBezTo>
                  <a:cubicBezTo>
                    <a:pt x="5681" y="19241"/>
                    <a:pt x="5494" y="19138"/>
                    <a:pt x="5287" y="19006"/>
                  </a:cubicBezTo>
                  <a:lnTo>
                    <a:pt x="4912" y="18767"/>
                  </a:lnTo>
                  <a:lnTo>
                    <a:pt x="5042" y="18594"/>
                  </a:lnTo>
                  <a:cubicBezTo>
                    <a:pt x="5113" y="18500"/>
                    <a:pt x="5160" y="18414"/>
                    <a:pt x="5146" y="18401"/>
                  </a:cubicBezTo>
                  <a:cubicBezTo>
                    <a:pt x="5122" y="18377"/>
                    <a:pt x="5060" y="18437"/>
                    <a:pt x="4919" y="18626"/>
                  </a:cubicBezTo>
                  <a:lnTo>
                    <a:pt x="4854" y="18714"/>
                  </a:lnTo>
                  <a:lnTo>
                    <a:pt x="4595" y="18520"/>
                  </a:lnTo>
                  <a:cubicBezTo>
                    <a:pt x="4454" y="18413"/>
                    <a:pt x="4286" y="18280"/>
                    <a:pt x="4221" y="18225"/>
                  </a:cubicBezTo>
                  <a:lnTo>
                    <a:pt x="4105" y="18123"/>
                  </a:lnTo>
                  <a:lnTo>
                    <a:pt x="4249" y="17961"/>
                  </a:lnTo>
                  <a:cubicBezTo>
                    <a:pt x="4335" y="17863"/>
                    <a:pt x="4375" y="17789"/>
                    <a:pt x="4350" y="17781"/>
                  </a:cubicBezTo>
                  <a:cubicBezTo>
                    <a:pt x="4327" y="17774"/>
                    <a:pt x="4250" y="17836"/>
                    <a:pt x="4177" y="17918"/>
                  </a:cubicBezTo>
                  <a:lnTo>
                    <a:pt x="4044" y="18070"/>
                  </a:lnTo>
                  <a:lnTo>
                    <a:pt x="3706" y="17735"/>
                  </a:lnTo>
                  <a:lnTo>
                    <a:pt x="3364" y="17405"/>
                  </a:lnTo>
                  <a:lnTo>
                    <a:pt x="3518" y="17250"/>
                  </a:lnTo>
                  <a:cubicBezTo>
                    <a:pt x="3717" y="17052"/>
                    <a:pt x="3677" y="17013"/>
                    <a:pt x="3461" y="17193"/>
                  </a:cubicBezTo>
                  <a:lnTo>
                    <a:pt x="3295" y="17331"/>
                  </a:lnTo>
                  <a:lnTo>
                    <a:pt x="3198" y="17222"/>
                  </a:lnTo>
                  <a:cubicBezTo>
                    <a:pt x="3145" y="17161"/>
                    <a:pt x="3007" y="16995"/>
                    <a:pt x="2892" y="16852"/>
                  </a:cubicBezTo>
                  <a:lnTo>
                    <a:pt x="2683" y="16592"/>
                  </a:lnTo>
                  <a:lnTo>
                    <a:pt x="2856" y="16479"/>
                  </a:lnTo>
                  <a:cubicBezTo>
                    <a:pt x="2951" y="16415"/>
                    <a:pt x="3032" y="16352"/>
                    <a:pt x="3032" y="16338"/>
                  </a:cubicBezTo>
                  <a:cubicBezTo>
                    <a:pt x="3032" y="16286"/>
                    <a:pt x="2938" y="16317"/>
                    <a:pt x="2805" y="16416"/>
                  </a:cubicBezTo>
                  <a:cubicBezTo>
                    <a:pt x="2730" y="16471"/>
                    <a:pt x="2659" y="16514"/>
                    <a:pt x="2647" y="16514"/>
                  </a:cubicBezTo>
                  <a:cubicBezTo>
                    <a:pt x="2625" y="16514"/>
                    <a:pt x="2388" y="16186"/>
                    <a:pt x="2215" y="15912"/>
                  </a:cubicBezTo>
                  <a:cubicBezTo>
                    <a:pt x="2110" y="15746"/>
                    <a:pt x="2082" y="15780"/>
                    <a:pt x="2568" y="15508"/>
                  </a:cubicBezTo>
                  <a:cubicBezTo>
                    <a:pt x="2764" y="15397"/>
                    <a:pt x="2928" y="15294"/>
                    <a:pt x="2928" y="15279"/>
                  </a:cubicBezTo>
                  <a:cubicBezTo>
                    <a:pt x="2928" y="15194"/>
                    <a:pt x="2788" y="15237"/>
                    <a:pt x="2456" y="15427"/>
                  </a:cubicBezTo>
                  <a:cubicBezTo>
                    <a:pt x="2139" y="15607"/>
                    <a:pt x="2075" y="15633"/>
                    <a:pt x="2035" y="15592"/>
                  </a:cubicBezTo>
                  <a:cubicBezTo>
                    <a:pt x="2009" y="15566"/>
                    <a:pt x="1911" y="15389"/>
                    <a:pt x="1815" y="15201"/>
                  </a:cubicBezTo>
                  <a:cubicBezTo>
                    <a:pt x="1696" y="14969"/>
                    <a:pt x="1651" y="14849"/>
                    <a:pt x="1675" y="14821"/>
                  </a:cubicBezTo>
                  <a:cubicBezTo>
                    <a:pt x="1693" y="14799"/>
                    <a:pt x="1777" y="14753"/>
                    <a:pt x="1862" y="14719"/>
                  </a:cubicBezTo>
                  <a:cubicBezTo>
                    <a:pt x="1947" y="14685"/>
                    <a:pt x="2017" y="14645"/>
                    <a:pt x="2017" y="14631"/>
                  </a:cubicBezTo>
                  <a:cubicBezTo>
                    <a:pt x="2017" y="14591"/>
                    <a:pt x="1965" y="14600"/>
                    <a:pt x="1790" y="14673"/>
                  </a:cubicBezTo>
                  <a:cubicBezTo>
                    <a:pt x="1700" y="14711"/>
                    <a:pt x="1622" y="14740"/>
                    <a:pt x="1613" y="14740"/>
                  </a:cubicBezTo>
                  <a:cubicBezTo>
                    <a:pt x="1591" y="14740"/>
                    <a:pt x="1452" y="14434"/>
                    <a:pt x="1343" y="14138"/>
                  </a:cubicBezTo>
                  <a:cubicBezTo>
                    <a:pt x="1242" y="13863"/>
                    <a:pt x="1248" y="13852"/>
                    <a:pt x="1487" y="13783"/>
                  </a:cubicBezTo>
                  <a:cubicBezTo>
                    <a:pt x="1569" y="13759"/>
                    <a:pt x="1635" y="13728"/>
                    <a:pt x="1635" y="13712"/>
                  </a:cubicBezTo>
                  <a:cubicBezTo>
                    <a:pt x="1635" y="13672"/>
                    <a:pt x="1595" y="13678"/>
                    <a:pt x="1422" y="13737"/>
                  </a:cubicBezTo>
                  <a:cubicBezTo>
                    <a:pt x="1301" y="13779"/>
                    <a:pt x="1263" y="13779"/>
                    <a:pt x="1228" y="13744"/>
                  </a:cubicBezTo>
                  <a:cubicBezTo>
                    <a:pt x="1204" y="13720"/>
                    <a:pt x="1136" y="13524"/>
                    <a:pt x="1077" y="13308"/>
                  </a:cubicBezTo>
                  <a:cubicBezTo>
                    <a:pt x="955" y="12861"/>
                    <a:pt x="959" y="12856"/>
                    <a:pt x="1235" y="12815"/>
                  </a:cubicBezTo>
                  <a:cubicBezTo>
                    <a:pt x="1321" y="12802"/>
                    <a:pt x="1390" y="12775"/>
                    <a:pt x="1390" y="12755"/>
                  </a:cubicBezTo>
                  <a:cubicBezTo>
                    <a:pt x="1390" y="12731"/>
                    <a:pt x="1341" y="12728"/>
                    <a:pt x="1242" y="12745"/>
                  </a:cubicBezTo>
                  <a:cubicBezTo>
                    <a:pt x="944" y="12796"/>
                    <a:pt x="961" y="12809"/>
                    <a:pt x="897" y="12495"/>
                  </a:cubicBezTo>
                  <a:cubicBezTo>
                    <a:pt x="865" y="12338"/>
                    <a:pt x="831" y="12130"/>
                    <a:pt x="825" y="12034"/>
                  </a:cubicBezTo>
                  <a:cubicBezTo>
                    <a:pt x="814" y="11868"/>
                    <a:pt x="818" y="11856"/>
                    <a:pt x="900" y="11847"/>
                  </a:cubicBezTo>
                  <a:cubicBezTo>
                    <a:pt x="1110" y="11825"/>
                    <a:pt x="1217" y="11801"/>
                    <a:pt x="1217" y="11773"/>
                  </a:cubicBezTo>
                  <a:cubicBezTo>
                    <a:pt x="1217" y="11757"/>
                    <a:pt x="1128" y="11752"/>
                    <a:pt x="1023" y="11763"/>
                  </a:cubicBezTo>
                  <a:cubicBezTo>
                    <a:pt x="845" y="11781"/>
                    <a:pt x="833" y="11775"/>
                    <a:pt x="803" y="11699"/>
                  </a:cubicBezTo>
                  <a:cubicBezTo>
                    <a:pt x="786" y="11654"/>
                    <a:pt x="763" y="11452"/>
                    <a:pt x="756" y="11245"/>
                  </a:cubicBezTo>
                  <a:lnTo>
                    <a:pt x="745" y="10869"/>
                  </a:lnTo>
                  <a:lnTo>
                    <a:pt x="1206" y="10858"/>
                  </a:lnTo>
                  <a:cubicBezTo>
                    <a:pt x="1582" y="10850"/>
                    <a:pt x="1667" y="10842"/>
                    <a:pt x="1667" y="10802"/>
                  </a:cubicBezTo>
                  <a:cubicBezTo>
                    <a:pt x="1667" y="10762"/>
                    <a:pt x="1582" y="10750"/>
                    <a:pt x="1206" y="10742"/>
                  </a:cubicBezTo>
                  <a:lnTo>
                    <a:pt x="745" y="10731"/>
                  </a:lnTo>
                  <a:lnTo>
                    <a:pt x="756" y="10341"/>
                  </a:lnTo>
                  <a:cubicBezTo>
                    <a:pt x="773" y="9812"/>
                    <a:pt x="775" y="9812"/>
                    <a:pt x="1019" y="9823"/>
                  </a:cubicBezTo>
                  <a:cubicBezTo>
                    <a:pt x="1142" y="9829"/>
                    <a:pt x="1217" y="9818"/>
                    <a:pt x="1217" y="9795"/>
                  </a:cubicBezTo>
                  <a:cubicBezTo>
                    <a:pt x="1217" y="9775"/>
                    <a:pt x="1150" y="9760"/>
                    <a:pt x="1066" y="9760"/>
                  </a:cubicBezTo>
                  <a:cubicBezTo>
                    <a:pt x="796" y="9760"/>
                    <a:pt x="786" y="9736"/>
                    <a:pt x="864" y="9267"/>
                  </a:cubicBezTo>
                  <a:cubicBezTo>
                    <a:pt x="902" y="9044"/>
                    <a:pt x="947" y="8849"/>
                    <a:pt x="965" y="8831"/>
                  </a:cubicBezTo>
                  <a:cubicBezTo>
                    <a:pt x="987" y="8810"/>
                    <a:pt x="1064" y="8810"/>
                    <a:pt x="1181" y="8834"/>
                  </a:cubicBezTo>
                  <a:cubicBezTo>
                    <a:pt x="1365" y="8873"/>
                    <a:pt x="1448" y="8861"/>
                    <a:pt x="1358" y="8806"/>
                  </a:cubicBezTo>
                  <a:cubicBezTo>
                    <a:pt x="1331" y="8790"/>
                    <a:pt x="1242" y="8765"/>
                    <a:pt x="1160" y="8753"/>
                  </a:cubicBezTo>
                  <a:cubicBezTo>
                    <a:pt x="1077" y="8741"/>
                    <a:pt x="1000" y="8719"/>
                    <a:pt x="990" y="8704"/>
                  </a:cubicBezTo>
                  <a:cubicBezTo>
                    <a:pt x="969" y="8671"/>
                    <a:pt x="1176" y="7878"/>
                    <a:pt x="1217" y="7835"/>
                  </a:cubicBezTo>
                  <a:cubicBezTo>
                    <a:pt x="1243" y="7807"/>
                    <a:pt x="1404" y="7837"/>
                    <a:pt x="1585" y="7905"/>
                  </a:cubicBezTo>
                  <a:cubicBezTo>
                    <a:pt x="1611" y="7915"/>
                    <a:pt x="1635" y="7907"/>
                    <a:pt x="1635" y="7888"/>
                  </a:cubicBezTo>
                  <a:cubicBezTo>
                    <a:pt x="1635" y="7868"/>
                    <a:pt x="1554" y="7827"/>
                    <a:pt x="1458" y="7796"/>
                  </a:cubicBezTo>
                  <a:cubicBezTo>
                    <a:pt x="1363" y="7765"/>
                    <a:pt x="1277" y="7730"/>
                    <a:pt x="1268" y="7715"/>
                  </a:cubicBezTo>
                  <a:cubicBezTo>
                    <a:pt x="1253" y="7691"/>
                    <a:pt x="1525" y="6948"/>
                    <a:pt x="1581" y="6860"/>
                  </a:cubicBezTo>
                  <a:cubicBezTo>
                    <a:pt x="1594" y="6839"/>
                    <a:pt x="1653" y="6849"/>
                    <a:pt x="1732" y="6888"/>
                  </a:cubicBezTo>
                  <a:cubicBezTo>
                    <a:pt x="1905" y="6973"/>
                    <a:pt x="2020" y="7005"/>
                    <a:pt x="2020" y="6969"/>
                  </a:cubicBezTo>
                  <a:cubicBezTo>
                    <a:pt x="2020" y="6953"/>
                    <a:pt x="1934" y="6899"/>
                    <a:pt x="1829" y="6849"/>
                  </a:cubicBezTo>
                  <a:lnTo>
                    <a:pt x="1639" y="6758"/>
                  </a:lnTo>
                  <a:lnTo>
                    <a:pt x="1725" y="6561"/>
                  </a:lnTo>
                  <a:cubicBezTo>
                    <a:pt x="1774" y="6452"/>
                    <a:pt x="1870" y="6266"/>
                    <a:pt x="1937" y="6149"/>
                  </a:cubicBezTo>
                  <a:lnTo>
                    <a:pt x="2060" y="5938"/>
                  </a:lnTo>
                  <a:lnTo>
                    <a:pt x="2172" y="6001"/>
                  </a:lnTo>
                  <a:cubicBezTo>
                    <a:pt x="2411" y="6142"/>
                    <a:pt x="2849" y="6381"/>
                    <a:pt x="2867" y="6381"/>
                  </a:cubicBezTo>
                  <a:cubicBezTo>
                    <a:pt x="2877" y="6381"/>
                    <a:pt x="2892" y="6359"/>
                    <a:pt x="2903" y="6332"/>
                  </a:cubicBezTo>
                  <a:cubicBezTo>
                    <a:pt x="2916" y="6297"/>
                    <a:pt x="2805" y="6215"/>
                    <a:pt x="2521" y="6054"/>
                  </a:cubicBezTo>
                  <a:lnTo>
                    <a:pt x="2121" y="5829"/>
                  </a:lnTo>
                  <a:lnTo>
                    <a:pt x="2200" y="5702"/>
                  </a:lnTo>
                  <a:cubicBezTo>
                    <a:pt x="2393" y="5390"/>
                    <a:pt x="2618" y="5086"/>
                    <a:pt x="2654" y="5086"/>
                  </a:cubicBezTo>
                  <a:cubicBezTo>
                    <a:pt x="2676" y="5086"/>
                    <a:pt x="2742" y="5120"/>
                    <a:pt x="2802" y="5163"/>
                  </a:cubicBezTo>
                  <a:cubicBezTo>
                    <a:pt x="2960" y="5279"/>
                    <a:pt x="2990" y="5295"/>
                    <a:pt x="3011" y="5262"/>
                  </a:cubicBezTo>
                  <a:cubicBezTo>
                    <a:pt x="3021" y="5246"/>
                    <a:pt x="2960" y="5181"/>
                    <a:pt x="2874" y="5121"/>
                  </a:cubicBezTo>
                  <a:cubicBezTo>
                    <a:pt x="2788" y="5061"/>
                    <a:pt x="2715" y="4995"/>
                    <a:pt x="2715" y="4977"/>
                  </a:cubicBezTo>
                  <a:cubicBezTo>
                    <a:pt x="2715" y="4945"/>
                    <a:pt x="2955" y="4644"/>
                    <a:pt x="3198" y="4368"/>
                  </a:cubicBezTo>
                  <a:lnTo>
                    <a:pt x="3306" y="4248"/>
                  </a:lnTo>
                  <a:lnTo>
                    <a:pt x="3439" y="4375"/>
                  </a:lnTo>
                  <a:cubicBezTo>
                    <a:pt x="3562" y="4491"/>
                    <a:pt x="3659" y="4538"/>
                    <a:pt x="3659" y="4480"/>
                  </a:cubicBezTo>
                  <a:cubicBezTo>
                    <a:pt x="3659" y="4468"/>
                    <a:pt x="3595" y="4407"/>
                    <a:pt x="3518" y="4343"/>
                  </a:cubicBezTo>
                  <a:cubicBezTo>
                    <a:pt x="3442" y="4279"/>
                    <a:pt x="3382" y="4213"/>
                    <a:pt x="3382" y="4199"/>
                  </a:cubicBezTo>
                  <a:cubicBezTo>
                    <a:pt x="3382" y="4157"/>
                    <a:pt x="3756" y="3766"/>
                    <a:pt x="3911" y="3646"/>
                  </a:cubicBezTo>
                  <a:lnTo>
                    <a:pt x="4055" y="3534"/>
                  </a:lnTo>
                  <a:lnTo>
                    <a:pt x="4185" y="3682"/>
                  </a:lnTo>
                  <a:cubicBezTo>
                    <a:pt x="4266" y="3774"/>
                    <a:pt x="4331" y="3821"/>
                    <a:pt x="4357" y="3805"/>
                  </a:cubicBezTo>
                  <a:cubicBezTo>
                    <a:pt x="4386" y="3787"/>
                    <a:pt x="4350" y="3733"/>
                    <a:pt x="4246" y="3629"/>
                  </a:cubicBezTo>
                  <a:lnTo>
                    <a:pt x="4095" y="3474"/>
                  </a:lnTo>
                  <a:lnTo>
                    <a:pt x="4217" y="3372"/>
                  </a:lnTo>
                  <a:cubicBezTo>
                    <a:pt x="4498" y="3135"/>
                    <a:pt x="4811" y="2900"/>
                    <a:pt x="4844" y="2900"/>
                  </a:cubicBezTo>
                  <a:cubicBezTo>
                    <a:pt x="4863" y="2900"/>
                    <a:pt x="4926" y="2968"/>
                    <a:pt x="4988" y="3052"/>
                  </a:cubicBezTo>
                  <a:cubicBezTo>
                    <a:pt x="5049" y="3135"/>
                    <a:pt x="5115" y="3195"/>
                    <a:pt x="5132" y="3185"/>
                  </a:cubicBezTo>
                  <a:cubicBezTo>
                    <a:pt x="5167" y="3164"/>
                    <a:pt x="5150" y="3132"/>
                    <a:pt x="5016" y="2964"/>
                  </a:cubicBezTo>
                  <a:cubicBezTo>
                    <a:pt x="4924" y="2848"/>
                    <a:pt x="4920" y="2839"/>
                    <a:pt x="4977" y="2791"/>
                  </a:cubicBezTo>
                  <a:cubicBezTo>
                    <a:pt x="5043" y="2735"/>
                    <a:pt x="5386" y="2511"/>
                    <a:pt x="5585" y="2393"/>
                  </a:cubicBezTo>
                  <a:lnTo>
                    <a:pt x="5712" y="2319"/>
                  </a:lnTo>
                  <a:lnTo>
                    <a:pt x="5946" y="2710"/>
                  </a:lnTo>
                  <a:cubicBezTo>
                    <a:pt x="6111" y="2988"/>
                    <a:pt x="6191" y="3097"/>
                    <a:pt x="6226" y="3083"/>
                  </a:cubicBezTo>
                  <a:cubicBezTo>
                    <a:pt x="6254" y="3073"/>
                    <a:pt x="6277" y="3053"/>
                    <a:pt x="6277" y="3041"/>
                  </a:cubicBezTo>
                  <a:cubicBezTo>
                    <a:pt x="6276" y="3029"/>
                    <a:pt x="6176" y="2850"/>
                    <a:pt x="6054" y="2643"/>
                  </a:cubicBezTo>
                  <a:cubicBezTo>
                    <a:pt x="5931" y="2437"/>
                    <a:pt x="5842" y="2256"/>
                    <a:pt x="5856" y="2242"/>
                  </a:cubicBezTo>
                  <a:cubicBezTo>
                    <a:pt x="5922" y="2173"/>
                    <a:pt x="6646" y="1846"/>
                    <a:pt x="6673" y="1872"/>
                  </a:cubicBezTo>
                  <a:cubicBezTo>
                    <a:pt x="6690" y="1889"/>
                    <a:pt x="6739" y="1979"/>
                    <a:pt x="6781" y="2070"/>
                  </a:cubicBezTo>
                  <a:cubicBezTo>
                    <a:pt x="6824" y="2160"/>
                    <a:pt x="6870" y="2216"/>
                    <a:pt x="6882" y="2196"/>
                  </a:cubicBezTo>
                  <a:cubicBezTo>
                    <a:pt x="6894" y="2177"/>
                    <a:pt x="6867" y="2082"/>
                    <a:pt x="6821" y="1985"/>
                  </a:cubicBezTo>
                  <a:cubicBezTo>
                    <a:pt x="6774" y="1886"/>
                    <a:pt x="6748" y="1803"/>
                    <a:pt x="6767" y="1791"/>
                  </a:cubicBezTo>
                  <a:cubicBezTo>
                    <a:pt x="6856" y="1738"/>
                    <a:pt x="7618" y="1471"/>
                    <a:pt x="7642" y="1485"/>
                  </a:cubicBezTo>
                  <a:cubicBezTo>
                    <a:pt x="7657" y="1494"/>
                    <a:pt x="7696" y="1578"/>
                    <a:pt x="7728" y="1672"/>
                  </a:cubicBezTo>
                  <a:cubicBezTo>
                    <a:pt x="7760" y="1765"/>
                    <a:pt x="7802" y="1841"/>
                    <a:pt x="7822" y="1841"/>
                  </a:cubicBezTo>
                  <a:cubicBezTo>
                    <a:pt x="7842" y="1841"/>
                    <a:pt x="7847" y="1821"/>
                    <a:pt x="7836" y="1795"/>
                  </a:cubicBezTo>
                  <a:cubicBezTo>
                    <a:pt x="7767" y="1619"/>
                    <a:pt x="7736" y="1462"/>
                    <a:pt x="7764" y="1436"/>
                  </a:cubicBezTo>
                  <a:cubicBezTo>
                    <a:pt x="7805" y="1399"/>
                    <a:pt x="8619" y="1192"/>
                    <a:pt x="8650" y="1211"/>
                  </a:cubicBezTo>
                  <a:cubicBezTo>
                    <a:pt x="8663" y="1218"/>
                    <a:pt x="8695" y="1311"/>
                    <a:pt x="8719" y="1415"/>
                  </a:cubicBezTo>
                  <a:cubicBezTo>
                    <a:pt x="8742" y="1519"/>
                    <a:pt x="8778" y="1605"/>
                    <a:pt x="8798" y="1605"/>
                  </a:cubicBezTo>
                  <a:cubicBezTo>
                    <a:pt x="8818" y="1605"/>
                    <a:pt x="8826" y="1570"/>
                    <a:pt x="8816" y="1528"/>
                  </a:cubicBezTo>
                  <a:cubicBezTo>
                    <a:pt x="8761" y="1304"/>
                    <a:pt x="8753" y="1202"/>
                    <a:pt x="8791" y="1179"/>
                  </a:cubicBezTo>
                  <a:cubicBezTo>
                    <a:pt x="8812" y="1166"/>
                    <a:pt x="9016" y="1123"/>
                    <a:pt x="9241" y="1088"/>
                  </a:cubicBezTo>
                  <a:cubicBezTo>
                    <a:pt x="9713" y="1012"/>
                    <a:pt x="9734" y="1021"/>
                    <a:pt x="9734" y="1285"/>
                  </a:cubicBezTo>
                  <a:cubicBezTo>
                    <a:pt x="9734" y="1367"/>
                    <a:pt x="9749" y="1432"/>
                    <a:pt x="9770" y="1432"/>
                  </a:cubicBezTo>
                  <a:cubicBezTo>
                    <a:pt x="9793" y="1432"/>
                    <a:pt x="9805" y="1359"/>
                    <a:pt x="9799" y="1239"/>
                  </a:cubicBezTo>
                  <a:cubicBezTo>
                    <a:pt x="9788" y="1000"/>
                    <a:pt x="9788" y="1002"/>
                    <a:pt x="10328" y="985"/>
                  </a:cubicBezTo>
                  <a:lnTo>
                    <a:pt x="10728" y="971"/>
                  </a:lnTo>
                  <a:close/>
                  <a:moveTo>
                    <a:pt x="10317" y="2288"/>
                  </a:moveTo>
                  <a:cubicBezTo>
                    <a:pt x="10292" y="2288"/>
                    <a:pt x="10245" y="2339"/>
                    <a:pt x="10213" y="2404"/>
                  </a:cubicBezTo>
                  <a:cubicBezTo>
                    <a:pt x="10174" y="2484"/>
                    <a:pt x="10124" y="2531"/>
                    <a:pt x="10058" y="2545"/>
                  </a:cubicBezTo>
                  <a:cubicBezTo>
                    <a:pt x="9893" y="2580"/>
                    <a:pt x="9874" y="2591"/>
                    <a:pt x="9874" y="2643"/>
                  </a:cubicBezTo>
                  <a:cubicBezTo>
                    <a:pt x="9874" y="2679"/>
                    <a:pt x="9922" y="2696"/>
                    <a:pt x="10040" y="2703"/>
                  </a:cubicBezTo>
                  <a:lnTo>
                    <a:pt x="10206" y="2714"/>
                  </a:lnTo>
                  <a:lnTo>
                    <a:pt x="10217" y="3199"/>
                  </a:lnTo>
                  <a:cubicBezTo>
                    <a:pt x="10226" y="3657"/>
                    <a:pt x="10231" y="3685"/>
                    <a:pt x="10296" y="3685"/>
                  </a:cubicBezTo>
                  <a:cubicBezTo>
                    <a:pt x="10362" y="3685"/>
                    <a:pt x="10364" y="3658"/>
                    <a:pt x="10364" y="2985"/>
                  </a:cubicBezTo>
                  <a:cubicBezTo>
                    <a:pt x="10364" y="2429"/>
                    <a:pt x="10354" y="2288"/>
                    <a:pt x="10317" y="2288"/>
                  </a:cubicBezTo>
                  <a:close/>
                  <a:moveTo>
                    <a:pt x="11398" y="2288"/>
                  </a:moveTo>
                  <a:cubicBezTo>
                    <a:pt x="11317" y="2286"/>
                    <a:pt x="11232" y="2302"/>
                    <a:pt x="11146" y="2337"/>
                  </a:cubicBezTo>
                  <a:cubicBezTo>
                    <a:pt x="11021" y="2388"/>
                    <a:pt x="10922" y="2548"/>
                    <a:pt x="10922" y="2696"/>
                  </a:cubicBezTo>
                  <a:cubicBezTo>
                    <a:pt x="10922" y="2802"/>
                    <a:pt x="11049" y="2784"/>
                    <a:pt x="11077" y="2675"/>
                  </a:cubicBezTo>
                  <a:cubicBezTo>
                    <a:pt x="11135" y="2451"/>
                    <a:pt x="11384" y="2357"/>
                    <a:pt x="11560" y="2492"/>
                  </a:cubicBezTo>
                  <a:cubicBezTo>
                    <a:pt x="11774" y="2656"/>
                    <a:pt x="11698" y="2860"/>
                    <a:pt x="11351" y="3062"/>
                  </a:cubicBezTo>
                  <a:cubicBezTo>
                    <a:pt x="11220" y="3138"/>
                    <a:pt x="11078" y="3238"/>
                    <a:pt x="11034" y="3284"/>
                  </a:cubicBezTo>
                  <a:cubicBezTo>
                    <a:pt x="10961" y="3361"/>
                    <a:pt x="10886" y="3541"/>
                    <a:pt x="10886" y="3643"/>
                  </a:cubicBezTo>
                  <a:cubicBezTo>
                    <a:pt x="10886" y="3675"/>
                    <a:pt x="11003" y="3685"/>
                    <a:pt x="11358" y="3685"/>
                  </a:cubicBezTo>
                  <a:cubicBezTo>
                    <a:pt x="11806" y="3685"/>
                    <a:pt x="11830" y="3683"/>
                    <a:pt x="11830" y="3618"/>
                  </a:cubicBezTo>
                  <a:cubicBezTo>
                    <a:pt x="11830" y="3554"/>
                    <a:pt x="11807" y="3548"/>
                    <a:pt x="11466" y="3548"/>
                  </a:cubicBezTo>
                  <a:cubicBezTo>
                    <a:pt x="11266" y="3548"/>
                    <a:pt x="11091" y="3536"/>
                    <a:pt x="11081" y="3520"/>
                  </a:cubicBezTo>
                  <a:cubicBezTo>
                    <a:pt x="11045" y="3463"/>
                    <a:pt x="11204" y="3310"/>
                    <a:pt x="11448" y="3171"/>
                  </a:cubicBezTo>
                  <a:cubicBezTo>
                    <a:pt x="11715" y="3019"/>
                    <a:pt x="11830" y="2881"/>
                    <a:pt x="11830" y="2703"/>
                  </a:cubicBezTo>
                  <a:cubicBezTo>
                    <a:pt x="11830" y="2458"/>
                    <a:pt x="11639" y="2294"/>
                    <a:pt x="11398" y="2288"/>
                  </a:cubicBezTo>
                  <a:close/>
                  <a:moveTo>
                    <a:pt x="6612" y="3344"/>
                  </a:moveTo>
                  <a:cubicBezTo>
                    <a:pt x="6584" y="3344"/>
                    <a:pt x="6552" y="3373"/>
                    <a:pt x="6540" y="3411"/>
                  </a:cubicBezTo>
                  <a:cubicBezTo>
                    <a:pt x="6509" y="3504"/>
                    <a:pt x="6354" y="3618"/>
                    <a:pt x="6255" y="3618"/>
                  </a:cubicBezTo>
                  <a:cubicBezTo>
                    <a:pt x="6207" y="3618"/>
                    <a:pt x="6172" y="3638"/>
                    <a:pt x="6172" y="3667"/>
                  </a:cubicBezTo>
                  <a:cubicBezTo>
                    <a:pt x="6172" y="3702"/>
                    <a:pt x="6222" y="3720"/>
                    <a:pt x="6338" y="3727"/>
                  </a:cubicBezTo>
                  <a:lnTo>
                    <a:pt x="6504" y="3738"/>
                  </a:lnTo>
                  <a:lnTo>
                    <a:pt x="6515" y="4241"/>
                  </a:lnTo>
                  <a:cubicBezTo>
                    <a:pt x="6524" y="4716"/>
                    <a:pt x="6529" y="4744"/>
                    <a:pt x="6594" y="4744"/>
                  </a:cubicBezTo>
                  <a:cubicBezTo>
                    <a:pt x="6660" y="4744"/>
                    <a:pt x="6662" y="4718"/>
                    <a:pt x="6662" y="4044"/>
                  </a:cubicBezTo>
                  <a:cubicBezTo>
                    <a:pt x="6662" y="3460"/>
                    <a:pt x="6654" y="3344"/>
                    <a:pt x="6612" y="3344"/>
                  </a:cubicBezTo>
                  <a:close/>
                  <a:moveTo>
                    <a:pt x="7764" y="3344"/>
                  </a:moveTo>
                  <a:cubicBezTo>
                    <a:pt x="7737" y="3344"/>
                    <a:pt x="7684" y="3399"/>
                    <a:pt x="7645" y="3463"/>
                  </a:cubicBezTo>
                  <a:cubicBezTo>
                    <a:pt x="7593" y="3550"/>
                    <a:pt x="7543" y="3584"/>
                    <a:pt x="7451" y="3601"/>
                  </a:cubicBezTo>
                  <a:cubicBezTo>
                    <a:pt x="7275" y="3633"/>
                    <a:pt x="7288" y="3714"/>
                    <a:pt x="7472" y="3727"/>
                  </a:cubicBezTo>
                  <a:lnTo>
                    <a:pt x="7624" y="3738"/>
                  </a:lnTo>
                  <a:lnTo>
                    <a:pt x="7631" y="4241"/>
                  </a:lnTo>
                  <a:lnTo>
                    <a:pt x="7642" y="4744"/>
                  </a:lnTo>
                  <a:lnTo>
                    <a:pt x="7728" y="4744"/>
                  </a:lnTo>
                  <a:lnTo>
                    <a:pt x="7815" y="4744"/>
                  </a:lnTo>
                  <a:lnTo>
                    <a:pt x="7815" y="4044"/>
                  </a:lnTo>
                  <a:cubicBezTo>
                    <a:pt x="7815" y="3467"/>
                    <a:pt x="7805" y="3344"/>
                    <a:pt x="7764" y="3344"/>
                  </a:cubicBezTo>
                  <a:close/>
                  <a:moveTo>
                    <a:pt x="14887" y="3344"/>
                  </a:moveTo>
                  <a:cubicBezTo>
                    <a:pt x="14860" y="3344"/>
                    <a:pt x="14808" y="3399"/>
                    <a:pt x="14769" y="3463"/>
                  </a:cubicBezTo>
                  <a:cubicBezTo>
                    <a:pt x="14716" y="3550"/>
                    <a:pt x="14666" y="3584"/>
                    <a:pt x="14574" y="3601"/>
                  </a:cubicBezTo>
                  <a:cubicBezTo>
                    <a:pt x="14398" y="3633"/>
                    <a:pt x="14411" y="3714"/>
                    <a:pt x="14596" y="3727"/>
                  </a:cubicBezTo>
                  <a:lnTo>
                    <a:pt x="14743" y="3738"/>
                  </a:lnTo>
                  <a:lnTo>
                    <a:pt x="14754" y="4241"/>
                  </a:lnTo>
                  <a:lnTo>
                    <a:pt x="14765" y="4744"/>
                  </a:lnTo>
                  <a:lnTo>
                    <a:pt x="14851" y="4744"/>
                  </a:lnTo>
                  <a:lnTo>
                    <a:pt x="14938" y="4744"/>
                  </a:lnTo>
                  <a:lnTo>
                    <a:pt x="14938" y="4044"/>
                  </a:lnTo>
                  <a:cubicBezTo>
                    <a:pt x="14938" y="3467"/>
                    <a:pt x="14928" y="3344"/>
                    <a:pt x="14887" y="3344"/>
                  </a:cubicBezTo>
                  <a:close/>
                  <a:moveTo>
                    <a:pt x="17729" y="6198"/>
                  </a:moveTo>
                  <a:cubicBezTo>
                    <a:pt x="17650" y="6199"/>
                    <a:pt x="17566" y="6214"/>
                    <a:pt x="17480" y="6247"/>
                  </a:cubicBezTo>
                  <a:cubicBezTo>
                    <a:pt x="17320" y="6309"/>
                    <a:pt x="17201" y="6656"/>
                    <a:pt x="17340" y="6656"/>
                  </a:cubicBezTo>
                  <a:cubicBezTo>
                    <a:pt x="17380" y="6656"/>
                    <a:pt x="17419" y="6611"/>
                    <a:pt x="17448" y="6532"/>
                  </a:cubicBezTo>
                  <a:cubicBezTo>
                    <a:pt x="17529" y="6312"/>
                    <a:pt x="17788" y="6266"/>
                    <a:pt x="17952" y="6444"/>
                  </a:cubicBezTo>
                  <a:cubicBezTo>
                    <a:pt x="18085" y="6589"/>
                    <a:pt x="18003" y="6807"/>
                    <a:pt x="17772" y="6923"/>
                  </a:cubicBezTo>
                  <a:cubicBezTo>
                    <a:pt x="17417" y="7102"/>
                    <a:pt x="17243" y="7303"/>
                    <a:pt x="17243" y="7525"/>
                  </a:cubicBezTo>
                  <a:lnTo>
                    <a:pt x="17243" y="7609"/>
                  </a:lnTo>
                  <a:lnTo>
                    <a:pt x="17711" y="7609"/>
                  </a:lnTo>
                  <a:lnTo>
                    <a:pt x="18182" y="7609"/>
                  </a:lnTo>
                  <a:lnTo>
                    <a:pt x="18182" y="7525"/>
                  </a:lnTo>
                  <a:lnTo>
                    <a:pt x="18182" y="7441"/>
                  </a:lnTo>
                  <a:lnTo>
                    <a:pt x="17819" y="7441"/>
                  </a:lnTo>
                  <a:cubicBezTo>
                    <a:pt x="17618" y="7441"/>
                    <a:pt x="17444" y="7426"/>
                    <a:pt x="17433" y="7409"/>
                  </a:cubicBezTo>
                  <a:cubicBezTo>
                    <a:pt x="17400" y="7355"/>
                    <a:pt x="17532" y="7234"/>
                    <a:pt x="17783" y="7085"/>
                  </a:cubicBezTo>
                  <a:cubicBezTo>
                    <a:pt x="18094" y="6900"/>
                    <a:pt x="18195" y="6761"/>
                    <a:pt x="18172" y="6554"/>
                  </a:cubicBezTo>
                  <a:cubicBezTo>
                    <a:pt x="18147" y="6330"/>
                    <a:pt x="17964" y="6195"/>
                    <a:pt x="17729" y="6198"/>
                  </a:cubicBezTo>
                  <a:close/>
                  <a:moveTo>
                    <a:pt x="4750" y="6202"/>
                  </a:moveTo>
                  <a:cubicBezTo>
                    <a:pt x="4664" y="6199"/>
                    <a:pt x="4576" y="6219"/>
                    <a:pt x="4516" y="6258"/>
                  </a:cubicBezTo>
                  <a:cubicBezTo>
                    <a:pt x="4369" y="6352"/>
                    <a:pt x="4312" y="6507"/>
                    <a:pt x="4296" y="6842"/>
                  </a:cubicBezTo>
                  <a:cubicBezTo>
                    <a:pt x="4279" y="7209"/>
                    <a:pt x="4326" y="7413"/>
                    <a:pt x="4462" y="7546"/>
                  </a:cubicBezTo>
                  <a:cubicBezTo>
                    <a:pt x="4544" y="7626"/>
                    <a:pt x="4593" y="7645"/>
                    <a:pt x="4736" y="7645"/>
                  </a:cubicBezTo>
                  <a:cubicBezTo>
                    <a:pt x="5079" y="7645"/>
                    <a:pt x="5210" y="7419"/>
                    <a:pt x="5189" y="6870"/>
                  </a:cubicBezTo>
                  <a:cubicBezTo>
                    <a:pt x="5176" y="6505"/>
                    <a:pt x="5132" y="6378"/>
                    <a:pt x="4980" y="6268"/>
                  </a:cubicBezTo>
                  <a:cubicBezTo>
                    <a:pt x="4923" y="6227"/>
                    <a:pt x="4836" y="6204"/>
                    <a:pt x="4750" y="6202"/>
                  </a:cubicBezTo>
                  <a:close/>
                  <a:moveTo>
                    <a:pt x="3670" y="6209"/>
                  </a:moveTo>
                  <a:cubicBezTo>
                    <a:pt x="3647" y="6210"/>
                    <a:pt x="3617" y="6253"/>
                    <a:pt x="3572" y="6321"/>
                  </a:cubicBezTo>
                  <a:cubicBezTo>
                    <a:pt x="3524" y="6396"/>
                    <a:pt x="3461" y="6438"/>
                    <a:pt x="3371" y="6459"/>
                  </a:cubicBezTo>
                  <a:cubicBezTo>
                    <a:pt x="3182" y="6502"/>
                    <a:pt x="3203" y="6579"/>
                    <a:pt x="3407" y="6592"/>
                  </a:cubicBezTo>
                  <a:lnTo>
                    <a:pt x="3572" y="6603"/>
                  </a:lnTo>
                  <a:lnTo>
                    <a:pt x="3583" y="7106"/>
                  </a:lnTo>
                  <a:cubicBezTo>
                    <a:pt x="3592" y="7581"/>
                    <a:pt x="3594" y="7609"/>
                    <a:pt x="3659" y="7609"/>
                  </a:cubicBezTo>
                  <a:cubicBezTo>
                    <a:pt x="3725" y="7609"/>
                    <a:pt x="3731" y="7583"/>
                    <a:pt x="3731" y="6909"/>
                  </a:cubicBezTo>
                  <a:cubicBezTo>
                    <a:pt x="3731" y="6394"/>
                    <a:pt x="3720" y="6205"/>
                    <a:pt x="3670" y="6209"/>
                  </a:cubicBezTo>
                  <a:close/>
                  <a:moveTo>
                    <a:pt x="4743" y="6335"/>
                  </a:moveTo>
                  <a:cubicBezTo>
                    <a:pt x="4773" y="6336"/>
                    <a:pt x="4807" y="6343"/>
                    <a:pt x="4840" y="6360"/>
                  </a:cubicBezTo>
                  <a:cubicBezTo>
                    <a:pt x="4963" y="6422"/>
                    <a:pt x="5012" y="6524"/>
                    <a:pt x="5042" y="6782"/>
                  </a:cubicBezTo>
                  <a:cubicBezTo>
                    <a:pt x="5071" y="7032"/>
                    <a:pt x="5010" y="7325"/>
                    <a:pt x="4908" y="7430"/>
                  </a:cubicBezTo>
                  <a:cubicBezTo>
                    <a:pt x="4726" y="7619"/>
                    <a:pt x="4514" y="7475"/>
                    <a:pt x="4458" y="7124"/>
                  </a:cubicBezTo>
                  <a:cubicBezTo>
                    <a:pt x="4389" y="6689"/>
                    <a:pt x="4531" y="6330"/>
                    <a:pt x="4743" y="6335"/>
                  </a:cubicBezTo>
                  <a:close/>
                  <a:moveTo>
                    <a:pt x="18791" y="10101"/>
                  </a:moveTo>
                  <a:cubicBezTo>
                    <a:pt x="18712" y="10098"/>
                    <a:pt x="18632" y="10110"/>
                    <a:pt x="18568" y="10137"/>
                  </a:cubicBezTo>
                  <a:cubicBezTo>
                    <a:pt x="18385" y="10210"/>
                    <a:pt x="18270" y="10545"/>
                    <a:pt x="18427" y="10545"/>
                  </a:cubicBezTo>
                  <a:cubicBezTo>
                    <a:pt x="18474" y="10545"/>
                    <a:pt x="18499" y="10521"/>
                    <a:pt x="18499" y="10474"/>
                  </a:cubicBezTo>
                  <a:cubicBezTo>
                    <a:pt x="18499" y="10436"/>
                    <a:pt x="18535" y="10366"/>
                    <a:pt x="18582" y="10320"/>
                  </a:cubicBezTo>
                  <a:cubicBezTo>
                    <a:pt x="18692" y="10212"/>
                    <a:pt x="18864" y="10211"/>
                    <a:pt x="18975" y="10313"/>
                  </a:cubicBezTo>
                  <a:cubicBezTo>
                    <a:pt x="19136" y="10460"/>
                    <a:pt x="19033" y="10714"/>
                    <a:pt x="18813" y="10714"/>
                  </a:cubicBezTo>
                  <a:cubicBezTo>
                    <a:pt x="18734" y="10714"/>
                    <a:pt x="18708" y="10729"/>
                    <a:pt x="18708" y="10777"/>
                  </a:cubicBezTo>
                  <a:cubicBezTo>
                    <a:pt x="18708" y="10825"/>
                    <a:pt x="18742" y="10849"/>
                    <a:pt x="18845" y="10865"/>
                  </a:cubicBezTo>
                  <a:cubicBezTo>
                    <a:pt x="19219" y="10924"/>
                    <a:pt x="19155" y="11414"/>
                    <a:pt x="18773" y="11414"/>
                  </a:cubicBezTo>
                  <a:cubicBezTo>
                    <a:pt x="18662" y="11414"/>
                    <a:pt x="18612" y="11394"/>
                    <a:pt x="18546" y="11319"/>
                  </a:cubicBezTo>
                  <a:cubicBezTo>
                    <a:pt x="18500" y="11267"/>
                    <a:pt x="18463" y="11202"/>
                    <a:pt x="18463" y="11175"/>
                  </a:cubicBezTo>
                  <a:cubicBezTo>
                    <a:pt x="18463" y="11148"/>
                    <a:pt x="18433" y="11126"/>
                    <a:pt x="18395" y="11126"/>
                  </a:cubicBezTo>
                  <a:cubicBezTo>
                    <a:pt x="18242" y="11126"/>
                    <a:pt x="18358" y="11438"/>
                    <a:pt x="18543" y="11520"/>
                  </a:cubicBezTo>
                  <a:cubicBezTo>
                    <a:pt x="18663" y="11573"/>
                    <a:pt x="18934" y="11562"/>
                    <a:pt x="19054" y="11499"/>
                  </a:cubicBezTo>
                  <a:cubicBezTo>
                    <a:pt x="19256" y="11393"/>
                    <a:pt x="19311" y="11021"/>
                    <a:pt x="19148" y="10855"/>
                  </a:cubicBezTo>
                  <a:cubicBezTo>
                    <a:pt x="19058" y="10763"/>
                    <a:pt x="19057" y="10764"/>
                    <a:pt x="19126" y="10707"/>
                  </a:cubicBezTo>
                  <a:cubicBezTo>
                    <a:pt x="19229" y="10620"/>
                    <a:pt x="19223" y="10340"/>
                    <a:pt x="19115" y="10218"/>
                  </a:cubicBezTo>
                  <a:cubicBezTo>
                    <a:pt x="19055" y="10149"/>
                    <a:pt x="18924" y="10106"/>
                    <a:pt x="18791" y="10101"/>
                  </a:cubicBezTo>
                  <a:close/>
                  <a:moveTo>
                    <a:pt x="2744" y="10105"/>
                  </a:moveTo>
                  <a:cubicBezTo>
                    <a:pt x="2558" y="10107"/>
                    <a:pt x="2441" y="10188"/>
                    <a:pt x="2362" y="10362"/>
                  </a:cubicBezTo>
                  <a:cubicBezTo>
                    <a:pt x="2254" y="10601"/>
                    <a:pt x="2313" y="10835"/>
                    <a:pt x="2517" y="10957"/>
                  </a:cubicBezTo>
                  <a:cubicBezTo>
                    <a:pt x="2650" y="11036"/>
                    <a:pt x="2780" y="11038"/>
                    <a:pt x="2946" y="10971"/>
                  </a:cubicBezTo>
                  <a:cubicBezTo>
                    <a:pt x="3054" y="10926"/>
                    <a:pt x="3072" y="10929"/>
                    <a:pt x="3090" y="10974"/>
                  </a:cubicBezTo>
                  <a:cubicBezTo>
                    <a:pt x="3126" y="11066"/>
                    <a:pt x="2996" y="11328"/>
                    <a:pt x="2888" y="11382"/>
                  </a:cubicBezTo>
                  <a:cubicBezTo>
                    <a:pt x="2745" y="11455"/>
                    <a:pt x="2689" y="11445"/>
                    <a:pt x="2571" y="11330"/>
                  </a:cubicBezTo>
                  <a:cubicBezTo>
                    <a:pt x="2454" y="11215"/>
                    <a:pt x="2368" y="11197"/>
                    <a:pt x="2370" y="11287"/>
                  </a:cubicBezTo>
                  <a:cubicBezTo>
                    <a:pt x="2371" y="11370"/>
                    <a:pt x="2474" y="11490"/>
                    <a:pt x="2578" y="11530"/>
                  </a:cubicBezTo>
                  <a:cubicBezTo>
                    <a:pt x="2713" y="11582"/>
                    <a:pt x="2827" y="11575"/>
                    <a:pt x="2960" y="11506"/>
                  </a:cubicBezTo>
                  <a:cubicBezTo>
                    <a:pt x="3160" y="11402"/>
                    <a:pt x="3219" y="11264"/>
                    <a:pt x="3234" y="10865"/>
                  </a:cubicBezTo>
                  <a:cubicBezTo>
                    <a:pt x="3254" y="10327"/>
                    <a:pt x="3154" y="10139"/>
                    <a:pt x="2827" y="10108"/>
                  </a:cubicBezTo>
                  <a:cubicBezTo>
                    <a:pt x="2797" y="10106"/>
                    <a:pt x="2771" y="10104"/>
                    <a:pt x="2744" y="10105"/>
                  </a:cubicBezTo>
                  <a:close/>
                  <a:moveTo>
                    <a:pt x="2766" y="10239"/>
                  </a:moveTo>
                  <a:cubicBezTo>
                    <a:pt x="3087" y="10239"/>
                    <a:pt x="3208" y="10693"/>
                    <a:pt x="2924" y="10837"/>
                  </a:cubicBezTo>
                  <a:cubicBezTo>
                    <a:pt x="2778" y="10911"/>
                    <a:pt x="2688" y="10895"/>
                    <a:pt x="2575" y="10784"/>
                  </a:cubicBezTo>
                  <a:cubicBezTo>
                    <a:pt x="2499" y="10710"/>
                    <a:pt x="2470" y="10655"/>
                    <a:pt x="2470" y="10562"/>
                  </a:cubicBezTo>
                  <a:cubicBezTo>
                    <a:pt x="2470" y="10409"/>
                    <a:pt x="2626" y="10239"/>
                    <a:pt x="2766" y="10239"/>
                  </a:cubicBezTo>
                  <a:close/>
                  <a:moveTo>
                    <a:pt x="3860" y="14005"/>
                  </a:moveTo>
                  <a:cubicBezTo>
                    <a:pt x="3761" y="14008"/>
                    <a:pt x="3666" y="14033"/>
                    <a:pt x="3594" y="14086"/>
                  </a:cubicBezTo>
                  <a:cubicBezTo>
                    <a:pt x="3430" y="14205"/>
                    <a:pt x="3409" y="14474"/>
                    <a:pt x="3554" y="14596"/>
                  </a:cubicBezTo>
                  <a:cubicBezTo>
                    <a:pt x="3620" y="14651"/>
                    <a:pt x="3619" y="14653"/>
                    <a:pt x="3518" y="14765"/>
                  </a:cubicBezTo>
                  <a:cubicBezTo>
                    <a:pt x="3435" y="14857"/>
                    <a:pt x="3414" y="14912"/>
                    <a:pt x="3414" y="15043"/>
                  </a:cubicBezTo>
                  <a:cubicBezTo>
                    <a:pt x="3414" y="15232"/>
                    <a:pt x="3482" y="15343"/>
                    <a:pt x="3637" y="15409"/>
                  </a:cubicBezTo>
                  <a:cubicBezTo>
                    <a:pt x="3880" y="15512"/>
                    <a:pt x="4210" y="15434"/>
                    <a:pt x="4307" y="15251"/>
                  </a:cubicBezTo>
                  <a:cubicBezTo>
                    <a:pt x="4403" y="15070"/>
                    <a:pt x="4361" y="14857"/>
                    <a:pt x="4206" y="14737"/>
                  </a:cubicBezTo>
                  <a:lnTo>
                    <a:pt x="4131" y="14677"/>
                  </a:lnTo>
                  <a:lnTo>
                    <a:pt x="4213" y="14592"/>
                  </a:lnTo>
                  <a:cubicBezTo>
                    <a:pt x="4302" y="14500"/>
                    <a:pt x="4324" y="14290"/>
                    <a:pt x="4257" y="14167"/>
                  </a:cubicBezTo>
                  <a:cubicBezTo>
                    <a:pt x="4196" y="14056"/>
                    <a:pt x="4026" y="13999"/>
                    <a:pt x="3860" y="14005"/>
                  </a:cubicBezTo>
                  <a:close/>
                  <a:moveTo>
                    <a:pt x="17956" y="14029"/>
                  </a:moveTo>
                  <a:cubicBezTo>
                    <a:pt x="17949" y="14029"/>
                    <a:pt x="17943" y="14031"/>
                    <a:pt x="17934" y="14033"/>
                  </a:cubicBezTo>
                  <a:cubicBezTo>
                    <a:pt x="17818" y="14049"/>
                    <a:pt x="17243" y="14827"/>
                    <a:pt x="17243" y="14969"/>
                  </a:cubicBezTo>
                  <a:lnTo>
                    <a:pt x="17243" y="15082"/>
                  </a:lnTo>
                  <a:lnTo>
                    <a:pt x="17527" y="15089"/>
                  </a:lnTo>
                  <a:lnTo>
                    <a:pt x="17819" y="15099"/>
                  </a:lnTo>
                  <a:lnTo>
                    <a:pt x="17830" y="15261"/>
                  </a:lnTo>
                  <a:cubicBezTo>
                    <a:pt x="17839" y="15406"/>
                    <a:pt x="17848" y="15423"/>
                    <a:pt x="17923" y="15423"/>
                  </a:cubicBezTo>
                  <a:cubicBezTo>
                    <a:pt x="17998" y="15423"/>
                    <a:pt x="18007" y="15406"/>
                    <a:pt x="18017" y="15261"/>
                  </a:cubicBezTo>
                  <a:cubicBezTo>
                    <a:pt x="18027" y="15113"/>
                    <a:pt x="18033" y="15099"/>
                    <a:pt x="18121" y="15089"/>
                  </a:cubicBezTo>
                  <a:cubicBezTo>
                    <a:pt x="18188" y="15081"/>
                    <a:pt x="18218" y="15059"/>
                    <a:pt x="18218" y="15015"/>
                  </a:cubicBezTo>
                  <a:cubicBezTo>
                    <a:pt x="18218" y="14971"/>
                    <a:pt x="18188" y="14948"/>
                    <a:pt x="18121" y="14941"/>
                  </a:cubicBezTo>
                  <a:lnTo>
                    <a:pt x="18028" y="14930"/>
                  </a:lnTo>
                  <a:lnTo>
                    <a:pt x="18017" y="14476"/>
                  </a:lnTo>
                  <a:cubicBezTo>
                    <a:pt x="18008" y="14089"/>
                    <a:pt x="18005" y="14031"/>
                    <a:pt x="17956" y="14029"/>
                  </a:cubicBezTo>
                  <a:close/>
                  <a:moveTo>
                    <a:pt x="3893" y="14149"/>
                  </a:moveTo>
                  <a:cubicBezTo>
                    <a:pt x="4127" y="14149"/>
                    <a:pt x="4232" y="14397"/>
                    <a:pt x="4055" y="14533"/>
                  </a:cubicBezTo>
                  <a:cubicBezTo>
                    <a:pt x="3934" y="14626"/>
                    <a:pt x="3796" y="14624"/>
                    <a:pt x="3702" y="14526"/>
                  </a:cubicBezTo>
                  <a:cubicBezTo>
                    <a:pt x="3545" y="14362"/>
                    <a:pt x="3652" y="14149"/>
                    <a:pt x="3893" y="14149"/>
                  </a:cubicBezTo>
                  <a:close/>
                  <a:moveTo>
                    <a:pt x="17797" y="14395"/>
                  </a:moveTo>
                  <a:cubicBezTo>
                    <a:pt x="17802" y="14393"/>
                    <a:pt x="17806" y="14393"/>
                    <a:pt x="17808" y="14395"/>
                  </a:cubicBezTo>
                  <a:cubicBezTo>
                    <a:pt x="17825" y="14412"/>
                    <a:pt x="17832" y="14538"/>
                    <a:pt x="17826" y="14677"/>
                  </a:cubicBezTo>
                  <a:lnTo>
                    <a:pt x="17819" y="14930"/>
                  </a:lnTo>
                  <a:lnTo>
                    <a:pt x="17621" y="14941"/>
                  </a:lnTo>
                  <a:cubicBezTo>
                    <a:pt x="17512" y="14946"/>
                    <a:pt x="17414" y="14939"/>
                    <a:pt x="17405" y="14923"/>
                  </a:cubicBezTo>
                  <a:cubicBezTo>
                    <a:pt x="17379" y="14883"/>
                    <a:pt x="17725" y="14425"/>
                    <a:pt x="17797" y="14395"/>
                  </a:cubicBezTo>
                  <a:close/>
                  <a:moveTo>
                    <a:pt x="3871" y="14751"/>
                  </a:moveTo>
                  <a:cubicBezTo>
                    <a:pt x="4149" y="14742"/>
                    <a:pt x="4306" y="15055"/>
                    <a:pt x="4091" y="15244"/>
                  </a:cubicBezTo>
                  <a:cubicBezTo>
                    <a:pt x="3963" y="15356"/>
                    <a:pt x="3784" y="15348"/>
                    <a:pt x="3655" y="15222"/>
                  </a:cubicBezTo>
                  <a:cubicBezTo>
                    <a:pt x="3598" y="15167"/>
                    <a:pt x="3554" y="15086"/>
                    <a:pt x="3554" y="15039"/>
                  </a:cubicBezTo>
                  <a:cubicBezTo>
                    <a:pt x="3554" y="14918"/>
                    <a:pt x="3679" y="14782"/>
                    <a:pt x="3814" y="14758"/>
                  </a:cubicBezTo>
                  <a:cubicBezTo>
                    <a:pt x="3833" y="14754"/>
                    <a:pt x="3853" y="14751"/>
                    <a:pt x="3871" y="14751"/>
                  </a:cubicBezTo>
                  <a:close/>
                  <a:moveTo>
                    <a:pt x="6821" y="16856"/>
                  </a:moveTo>
                  <a:cubicBezTo>
                    <a:pt x="6373" y="16856"/>
                    <a:pt x="6349" y="16861"/>
                    <a:pt x="6349" y="16926"/>
                  </a:cubicBezTo>
                  <a:cubicBezTo>
                    <a:pt x="6349" y="16990"/>
                    <a:pt x="6372" y="16993"/>
                    <a:pt x="6709" y="16993"/>
                  </a:cubicBezTo>
                  <a:cubicBezTo>
                    <a:pt x="6907" y="16993"/>
                    <a:pt x="7079" y="17002"/>
                    <a:pt x="7091" y="17014"/>
                  </a:cubicBezTo>
                  <a:cubicBezTo>
                    <a:pt x="7103" y="17025"/>
                    <a:pt x="7050" y="17131"/>
                    <a:pt x="6976" y="17246"/>
                  </a:cubicBezTo>
                  <a:cubicBezTo>
                    <a:pt x="6809" y="17504"/>
                    <a:pt x="6650" y="17838"/>
                    <a:pt x="6579" y="18077"/>
                  </a:cubicBezTo>
                  <a:lnTo>
                    <a:pt x="6525" y="18256"/>
                  </a:lnTo>
                  <a:lnTo>
                    <a:pt x="6608" y="18256"/>
                  </a:lnTo>
                  <a:cubicBezTo>
                    <a:pt x="6680" y="18256"/>
                    <a:pt x="6699" y="18218"/>
                    <a:pt x="6795" y="17922"/>
                  </a:cubicBezTo>
                  <a:cubicBezTo>
                    <a:pt x="6867" y="17702"/>
                    <a:pt x="6971" y="17482"/>
                    <a:pt x="7098" y="17285"/>
                  </a:cubicBezTo>
                  <a:cubicBezTo>
                    <a:pt x="7380" y="16845"/>
                    <a:pt x="7388" y="16856"/>
                    <a:pt x="6821" y="16856"/>
                  </a:cubicBezTo>
                  <a:close/>
                  <a:moveTo>
                    <a:pt x="14455" y="16856"/>
                  </a:moveTo>
                  <a:lnTo>
                    <a:pt x="14416" y="17155"/>
                  </a:lnTo>
                  <a:cubicBezTo>
                    <a:pt x="14393" y="17319"/>
                    <a:pt x="14367" y="17489"/>
                    <a:pt x="14358" y="17531"/>
                  </a:cubicBezTo>
                  <a:cubicBezTo>
                    <a:pt x="14345" y="17592"/>
                    <a:pt x="14358" y="17609"/>
                    <a:pt x="14419" y="17609"/>
                  </a:cubicBezTo>
                  <a:cubicBezTo>
                    <a:pt x="14461" y="17609"/>
                    <a:pt x="14523" y="17581"/>
                    <a:pt x="14560" y="17549"/>
                  </a:cubicBezTo>
                  <a:cubicBezTo>
                    <a:pt x="14665" y="17456"/>
                    <a:pt x="14884" y="17472"/>
                    <a:pt x="14995" y="17581"/>
                  </a:cubicBezTo>
                  <a:cubicBezTo>
                    <a:pt x="15068" y="17651"/>
                    <a:pt x="15086" y="17707"/>
                    <a:pt x="15089" y="17830"/>
                  </a:cubicBezTo>
                  <a:cubicBezTo>
                    <a:pt x="15092" y="17969"/>
                    <a:pt x="15080" y="18001"/>
                    <a:pt x="14981" y="18087"/>
                  </a:cubicBezTo>
                  <a:cubicBezTo>
                    <a:pt x="14912" y="18148"/>
                    <a:pt x="14826" y="18186"/>
                    <a:pt x="14765" y="18186"/>
                  </a:cubicBezTo>
                  <a:cubicBezTo>
                    <a:pt x="14654" y="18186"/>
                    <a:pt x="14484" y="18074"/>
                    <a:pt x="14484" y="17999"/>
                  </a:cubicBezTo>
                  <a:cubicBezTo>
                    <a:pt x="14484" y="17970"/>
                    <a:pt x="14446" y="17950"/>
                    <a:pt x="14394" y="17950"/>
                  </a:cubicBezTo>
                  <a:cubicBezTo>
                    <a:pt x="14292" y="17950"/>
                    <a:pt x="14292" y="17951"/>
                    <a:pt x="14354" y="18098"/>
                  </a:cubicBezTo>
                  <a:cubicBezTo>
                    <a:pt x="14383" y="18165"/>
                    <a:pt x="14449" y="18233"/>
                    <a:pt x="14520" y="18267"/>
                  </a:cubicBezTo>
                  <a:cubicBezTo>
                    <a:pt x="14882" y="18441"/>
                    <a:pt x="15251" y="18212"/>
                    <a:pt x="15251" y="17813"/>
                  </a:cubicBezTo>
                  <a:cubicBezTo>
                    <a:pt x="15251" y="17458"/>
                    <a:pt x="14989" y="17283"/>
                    <a:pt x="14588" y="17373"/>
                  </a:cubicBezTo>
                  <a:cubicBezTo>
                    <a:pt x="14547" y="17382"/>
                    <a:pt x="14539" y="17355"/>
                    <a:pt x="14549" y="17232"/>
                  </a:cubicBezTo>
                  <a:cubicBezTo>
                    <a:pt x="14567" y="17010"/>
                    <a:pt x="14590" y="16993"/>
                    <a:pt x="14905" y="16993"/>
                  </a:cubicBezTo>
                  <a:cubicBezTo>
                    <a:pt x="15157" y="16993"/>
                    <a:pt x="15179" y="16988"/>
                    <a:pt x="15179" y="16926"/>
                  </a:cubicBezTo>
                  <a:cubicBezTo>
                    <a:pt x="15179" y="16862"/>
                    <a:pt x="15159" y="16856"/>
                    <a:pt x="14819" y="16856"/>
                  </a:cubicBezTo>
                  <a:lnTo>
                    <a:pt x="14455" y="16856"/>
                  </a:lnTo>
                  <a:close/>
                  <a:moveTo>
                    <a:pt x="10861" y="17915"/>
                  </a:moveTo>
                  <a:cubicBezTo>
                    <a:pt x="10777" y="17911"/>
                    <a:pt x="10685" y="17926"/>
                    <a:pt x="10602" y="17968"/>
                  </a:cubicBezTo>
                  <a:cubicBezTo>
                    <a:pt x="10300" y="18121"/>
                    <a:pt x="10234" y="18988"/>
                    <a:pt x="10505" y="19252"/>
                  </a:cubicBezTo>
                  <a:cubicBezTo>
                    <a:pt x="10589" y="19335"/>
                    <a:pt x="10629" y="19347"/>
                    <a:pt x="10800" y="19347"/>
                  </a:cubicBezTo>
                  <a:cubicBezTo>
                    <a:pt x="10978" y="19347"/>
                    <a:pt x="11009" y="19337"/>
                    <a:pt x="11113" y="19235"/>
                  </a:cubicBezTo>
                  <a:cubicBezTo>
                    <a:pt x="11320" y="19033"/>
                    <a:pt x="11308" y="18676"/>
                    <a:pt x="11088" y="18517"/>
                  </a:cubicBezTo>
                  <a:cubicBezTo>
                    <a:pt x="10978" y="18437"/>
                    <a:pt x="10710" y="18426"/>
                    <a:pt x="10624" y="18496"/>
                  </a:cubicBezTo>
                  <a:cubicBezTo>
                    <a:pt x="10540" y="18563"/>
                    <a:pt x="10488" y="18491"/>
                    <a:pt x="10516" y="18348"/>
                  </a:cubicBezTo>
                  <a:cubicBezTo>
                    <a:pt x="10570" y="18065"/>
                    <a:pt x="10895" y="17941"/>
                    <a:pt x="11020" y="18154"/>
                  </a:cubicBezTo>
                  <a:cubicBezTo>
                    <a:pt x="11058" y="18220"/>
                    <a:pt x="11106" y="18256"/>
                    <a:pt x="11157" y="18256"/>
                  </a:cubicBezTo>
                  <a:cubicBezTo>
                    <a:pt x="11250" y="18257"/>
                    <a:pt x="11252" y="18249"/>
                    <a:pt x="11182" y="18105"/>
                  </a:cubicBezTo>
                  <a:cubicBezTo>
                    <a:pt x="11126" y="17989"/>
                    <a:pt x="11002" y="17922"/>
                    <a:pt x="10861" y="17915"/>
                  </a:cubicBezTo>
                  <a:close/>
                  <a:moveTo>
                    <a:pt x="10832" y="18584"/>
                  </a:moveTo>
                  <a:cubicBezTo>
                    <a:pt x="10856" y="18585"/>
                    <a:pt x="10878" y="18589"/>
                    <a:pt x="10901" y="18598"/>
                  </a:cubicBezTo>
                  <a:cubicBezTo>
                    <a:pt x="11103" y="18673"/>
                    <a:pt x="11164" y="18977"/>
                    <a:pt x="11009" y="19129"/>
                  </a:cubicBezTo>
                  <a:cubicBezTo>
                    <a:pt x="10883" y="19253"/>
                    <a:pt x="10712" y="19244"/>
                    <a:pt x="10595" y="19108"/>
                  </a:cubicBezTo>
                  <a:cubicBezTo>
                    <a:pt x="10545" y="19050"/>
                    <a:pt x="10501" y="18964"/>
                    <a:pt x="10501" y="18918"/>
                  </a:cubicBezTo>
                  <a:cubicBezTo>
                    <a:pt x="10501" y="18729"/>
                    <a:pt x="10668" y="18574"/>
                    <a:pt x="10832" y="18584"/>
                  </a:cubicBezTo>
                  <a:close/>
                </a:path>
              </a:pathLst>
            </a:custGeom>
            <a:ln w="12700" cap="flat">
              <a:noFill/>
              <a:miter lim="400000"/>
            </a:ln>
            <a:effectLst/>
          </p:spPr>
        </p:pic>
      </p:grpSp>
      <p:sp>
        <p:nvSpPr>
          <p:cNvPr id="215" name="(gift-based ministry)"/>
          <p:cNvSpPr txBox="1"/>
          <p:nvPr/>
        </p:nvSpPr>
        <p:spPr>
          <a:xfrm>
            <a:off x="2696238" y="2122748"/>
            <a:ext cx="8280531" cy="832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825500">
              <a:lnSpc>
                <a:spcPct val="100000"/>
              </a:lnSpc>
              <a:defRPr spc="-35" sz="3500">
                <a:latin typeface="Helvetica"/>
                <a:ea typeface="Helvetica"/>
                <a:cs typeface="Helvetica"/>
                <a:sym typeface="Helvetica"/>
              </a:defRPr>
            </a:lvl1pPr>
          </a:lstStyle>
          <a:p>
            <a:pPr/>
            <a:r>
              <a:t>(gift-based ministry)</a:t>
            </a:r>
          </a:p>
        </p:txBody>
      </p:sp>
    </p:spTree>
  </p:cSld>
  <p:clrMapOvr>
    <a:masterClrMapping/>
  </p:clrMapOvr>
  <mc:AlternateContent xmlns:mc="http://schemas.openxmlformats.org/markup-compatibility/2006">
    <mc:Choice xmlns:p14="http://schemas.microsoft.com/office/powerpoint/2010/main" Requires="p14">
      <p:transition spd="slow" advClick="1" p14:dur="2000">
        <p:pull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0"/>
                                        </p:tgtEl>
                                        <p:attrNameLst>
                                          <p:attrName>style.visibility</p:attrName>
                                        </p:attrNameLst>
                                      </p:cBhvr>
                                      <p:to>
                                        <p:strVal val="visible"/>
                                      </p:to>
                                    </p:set>
                                    <p:animEffect filter="fade" transition="in">
                                      <p:cBhvr>
                                        <p:cTn id="7" dur="10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11"/>
                                        </p:tgtEl>
                                        <p:attrNameLst>
                                          <p:attrName>style.visibility</p:attrName>
                                        </p:attrNameLst>
                                      </p:cBhvr>
                                      <p:to>
                                        <p:strVal val="visible"/>
                                      </p:to>
                                    </p:set>
                                    <p:anim calcmode="lin" valueType="num">
                                      <p:cBhvr>
                                        <p:cTn id="12" dur="2000" fill="hold"/>
                                        <p:tgtEl>
                                          <p:spTgt spid="211"/>
                                        </p:tgtEl>
                                        <p:attrNameLst>
                                          <p:attrName>ppt_w</p:attrName>
                                        </p:attrNameLst>
                                      </p:cBhvr>
                                      <p:tavLst>
                                        <p:tav tm="0">
                                          <p:val>
                                            <p:fltVal val="0"/>
                                          </p:val>
                                        </p:tav>
                                        <p:tav tm="100000">
                                          <p:val>
                                            <p:strVal val="#ppt_w"/>
                                          </p:val>
                                        </p:tav>
                                      </p:tavLst>
                                    </p:anim>
                                    <p:anim calcmode="lin" valueType="num">
                                      <p:cBhvr>
                                        <p:cTn id="13" dur="2000" fill="hold"/>
                                        <p:tgtEl>
                                          <p:spTgt spid="2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2"/>
      <p:bldP build="whole" bldLvl="1" animBg="1" rev="0" advAuto="0" spid="210" grpId="1"/>
    </p:bldLst>
  </p:timing>
</p:sld>
</file>

<file path=ppt/theme/theme1.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