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9173" y="373202"/>
            <a:ext cx="1466496" cy="146649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"/>
          <p:cNvSpPr/>
          <p:nvPr/>
        </p:nvSpPr>
        <p:spPr>
          <a:xfrm>
            <a:off x="-816769" y="-12403"/>
            <a:ext cx="16487528" cy="990044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Quer-2.jpg" descr="Quer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2994" y="-109013"/>
            <a:ext cx="13939244" cy="989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691" y="2702747"/>
            <a:ext cx="13456182" cy="385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lIns="38100" tIns="38100" rIns="38100" bIns="38100"/>
          <a:lstStyle>
            <a:lvl1pPr marL="4198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8643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13088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17533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2197805" indent="-419805"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pic>
        <p:nvPicPr>
          <p:cNvPr id="23" name="Quer-4.jpg" descr="Quer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6559" y="609873"/>
            <a:ext cx="7067233" cy="605762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184" y="233502"/>
            <a:ext cx="1418573" cy="141857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Quadrat2a.jpg" descr="Quadrat2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1767" y="336212"/>
            <a:ext cx="5025040" cy="922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6858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0287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3716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714500" indent="-342900">
              <a:spcBef>
                <a:spcPts val="320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Quadrat3.jpg" descr="Quadra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5859" y="2762001"/>
            <a:ext cx="6707426" cy="6726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Hoch-1.jpg" descr="Hoch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433" y="812006"/>
            <a:ext cx="5994401" cy="820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Quer-3.jpg" descr="Quer-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860" y="812155"/>
            <a:ext cx="5054986" cy="4448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Quer-5.jpg" descr="Quer-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3791" y="5538118"/>
            <a:ext cx="5054985" cy="352209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8704402"/>
            <a:ext cx="921859" cy="9218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rowser-98386_640.png" descr="browser-98386_6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2913" y="4912852"/>
            <a:ext cx="4340615" cy="44025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ebinar: How to Handle the Global Participation Shift"/>
          <p:cNvSpPr txBox="1"/>
          <p:nvPr>
            <p:ph type="title"/>
          </p:nvPr>
        </p:nvSpPr>
        <p:spPr>
          <a:xfrm>
            <a:off x="1346200" y="789343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latin typeface="Gill Sans UltraBold"/>
                <a:ea typeface="Gill Sans UltraBold"/>
                <a:cs typeface="Gill Sans UltraBold"/>
                <a:sym typeface="Gill Sans UltraBold"/>
              </a:defRPr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Webinar:</a:t>
            </a:r>
            <a:br>
              <a:rPr b="1">
                <a:latin typeface="Gill Sans"/>
                <a:ea typeface="Gill Sans"/>
                <a:cs typeface="Gill Sans"/>
                <a:sym typeface="Gill Sans"/>
              </a:rPr>
            </a:br>
            <a:r>
              <a:t>How to Handle the</a:t>
            </a:r>
            <a:br/>
            <a:r>
              <a:t>Global Participation Shift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5 Blessings of the biblical energy paradig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5 Blessings of the biblical energy paradigm</a:t>
            </a:r>
          </a:p>
        </p:txBody>
      </p:sp>
      <p:sp>
        <p:nvSpPr>
          <p:cNvPr id="185" name="1. Key to intrinsic motivation"/>
          <p:cNvSpPr txBox="1"/>
          <p:nvPr>
            <p:ph type="body" idx="1"/>
          </p:nvPr>
        </p:nvSpPr>
        <p:spPr>
          <a:xfrm>
            <a:off x="952500" y="2984500"/>
            <a:ext cx="11099800" cy="6286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300"/>
            </a:lvl1pPr>
          </a:lstStyle>
          <a:p>
            <a:pPr/>
            <a:r>
              <a:t>1. Key to intrinsic motivation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hwarz-export.jpg" descr="schwarz-expo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715" y="503631"/>
            <a:ext cx="5463105" cy="58777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54960" dir="5400000">
              <a:srgbClr val="000000"/>
            </a:outerShdw>
          </a:effectLst>
        </p:spPr>
      </p:pic>
      <p:pic>
        <p:nvPicPr>
          <p:cNvPr id="188" name="Adam.jpg" descr="Ada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4460" y="487259"/>
            <a:ext cx="5649701" cy="58777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54960" dir="5400000">
              <a:srgbClr val="000000"/>
            </a:outerShdw>
          </a:effectLst>
        </p:spPr>
      </p:pic>
      <p:sp>
        <p:nvSpPr>
          <p:cNvPr id="189" name="Christian…"/>
          <p:cNvSpPr txBox="1"/>
          <p:nvPr/>
        </p:nvSpPr>
        <p:spPr>
          <a:xfrm>
            <a:off x="910315" y="6509081"/>
            <a:ext cx="546310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Christian</a:t>
            </a:r>
          </a:p>
          <a:p>
            <a:pPr/>
            <a:r>
              <a:t>Emmelsbüll, Germany</a:t>
            </a:r>
          </a:p>
        </p:txBody>
      </p:sp>
      <p:sp>
        <p:nvSpPr>
          <p:cNvPr id="190" name="Adam…"/>
          <p:cNvSpPr txBox="1"/>
          <p:nvPr/>
        </p:nvSpPr>
        <p:spPr>
          <a:xfrm>
            <a:off x="6812091" y="6509081"/>
            <a:ext cx="54631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Adam</a:t>
            </a:r>
          </a:p>
          <a:p>
            <a:pPr/>
            <a:r>
              <a:t>Brisbane, Australia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5 Blessings of the biblical energy paradig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5 Blessings of the biblical energy paradigm</a:t>
            </a:r>
          </a:p>
        </p:txBody>
      </p:sp>
      <p:sp>
        <p:nvSpPr>
          <p:cNvPr id="193" name="1. Key to intrinsic motivation"/>
          <p:cNvSpPr txBox="1"/>
          <p:nvPr>
            <p:ph type="body" idx="1"/>
          </p:nvPr>
        </p:nvSpPr>
        <p:spPr>
          <a:xfrm>
            <a:off x="952500" y="1841500"/>
            <a:ext cx="11099800" cy="6286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300"/>
            </a:lvl1pPr>
          </a:lstStyle>
          <a:p>
            <a:pPr/>
            <a:r>
              <a:t>1. Key to intrinsic motivation</a:t>
            </a:r>
          </a:p>
        </p:txBody>
      </p:sp>
      <p:sp>
        <p:nvSpPr>
          <p:cNvPr id="194" name="2. Key to dealing with the reality of evil"/>
          <p:cNvSpPr txBox="1"/>
          <p:nvPr/>
        </p:nvSpPr>
        <p:spPr>
          <a:xfrm>
            <a:off x="1404794" y="5988231"/>
            <a:ext cx="1103123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200"/>
              </a:spcBef>
              <a:defRPr b="1" sz="4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2. Key to dealing with the reality of evil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5099" y="1449027"/>
            <a:ext cx="7054602" cy="6855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1396" y="2641376"/>
            <a:ext cx="6442006" cy="5505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9177" y="1599425"/>
            <a:ext cx="2486256" cy="2812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1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6307" y="1590707"/>
            <a:ext cx="6694225" cy="669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9271" y="2768020"/>
            <a:ext cx="5567894" cy="4936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3856" y="1682245"/>
            <a:ext cx="4358524" cy="4640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  <p:bldP build="whole" bldLvl="1" animBg="1" rev="0" advAuto="0" spid="20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"/>
          <p:cNvGrpSpPr/>
          <p:nvPr/>
        </p:nvGrpSpPr>
        <p:grpSpPr>
          <a:xfrm>
            <a:off x="670197" y="1906482"/>
            <a:ext cx="11546076" cy="5407236"/>
            <a:chOff x="0" y="0"/>
            <a:chExt cx="11546075" cy="5407234"/>
          </a:xfrm>
        </p:grpSpPr>
        <p:pic>
          <p:nvPicPr>
            <p:cNvPr id="20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64239" cy="54072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1588" y="940451"/>
              <a:ext cx="5081061" cy="4342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7316" y="118624"/>
              <a:ext cx="1961007" cy="2218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64442" y="109902"/>
              <a:ext cx="5281634" cy="5281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40171" y="1038782"/>
              <a:ext cx="4392977" cy="3894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32958" y="182124"/>
              <a:ext cx="3438803" cy="366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5 Blessings of the biblical energy paradig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5 Blessings of the biblical energy paradigm</a:t>
            </a:r>
          </a:p>
        </p:txBody>
      </p:sp>
      <p:sp>
        <p:nvSpPr>
          <p:cNvPr id="213" name="1. Key to releasing intrinsic motivation…"/>
          <p:cNvSpPr txBox="1"/>
          <p:nvPr>
            <p:ph type="body" idx="1"/>
          </p:nvPr>
        </p:nvSpPr>
        <p:spPr>
          <a:xfrm>
            <a:off x="952500" y="10795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300"/>
            </a:pPr>
            <a:r>
              <a:t>1. Key to releasing intrinsic motivation</a:t>
            </a:r>
          </a:p>
          <a:p>
            <a:pPr marL="0" indent="0" algn="ctr">
              <a:buSzTx/>
              <a:buNone/>
              <a:defRPr b="1" sz="4300"/>
            </a:pPr>
            <a:r>
              <a:t>2. Key to dealing with the reality of evil</a:t>
            </a:r>
          </a:p>
        </p:txBody>
      </p:sp>
      <p:sp>
        <p:nvSpPr>
          <p:cNvPr id="214" name="3.  Key to “all by itself” growth…"/>
          <p:cNvSpPr txBox="1"/>
          <p:nvPr/>
        </p:nvSpPr>
        <p:spPr>
          <a:xfrm>
            <a:off x="1035871" y="5500006"/>
            <a:ext cx="10583262" cy="370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b="1" sz="4300">
                <a:latin typeface="Gill Sans"/>
                <a:ea typeface="Gill Sans"/>
                <a:cs typeface="Gill Sans"/>
                <a:sym typeface="Gill Sans"/>
              </a:defRPr>
            </a:pPr>
            <a:r>
              <a:t>3.  Key to “all by itself” growth</a:t>
            </a:r>
          </a:p>
          <a:p>
            <a:pPr>
              <a:spcBef>
                <a:spcPts val="4200"/>
              </a:spcBef>
              <a:defRPr b="1" sz="4300">
                <a:latin typeface="Gill Sans"/>
                <a:ea typeface="Gill Sans"/>
                <a:cs typeface="Gill Sans"/>
                <a:sym typeface="Gill Sans"/>
              </a:defRPr>
            </a:pPr>
            <a:r>
              <a:t>4. Key to leadership and coaching</a:t>
            </a:r>
          </a:p>
          <a:p>
            <a:pPr>
              <a:spcBef>
                <a:spcPts val="4200"/>
              </a:spcBef>
              <a:defRPr b="1" sz="4300">
                <a:latin typeface="Gill Sans"/>
                <a:ea typeface="Gill Sans"/>
                <a:cs typeface="Gill Sans"/>
                <a:sym typeface="Gill Sans"/>
              </a:defRPr>
            </a:pPr>
            <a:r>
              <a:t>5. Key to defining a spiritual common </a:t>
            </a:r>
            <a:br/>
            <a:r>
              <a:t>ground with non-Christians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unamis versus energe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dunamis</a:t>
            </a:r>
            <a:r>
              <a:t> versus </a:t>
            </a:r>
            <a:r>
              <a:rPr i="1"/>
              <a:t>energeia</a:t>
            </a:r>
          </a:p>
        </p:txBody>
      </p:sp>
      <p:sp>
        <p:nvSpPr>
          <p:cNvPr id="217" name="potency…"/>
          <p:cNvSpPr txBox="1"/>
          <p:nvPr/>
        </p:nvSpPr>
        <p:spPr>
          <a:xfrm>
            <a:off x="1958752" y="3810851"/>
            <a:ext cx="2737296" cy="2639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900">
                <a:latin typeface="Stone Sans"/>
                <a:ea typeface="Stone Sans"/>
                <a:cs typeface="Stone Sans"/>
                <a:sym typeface="Stone Sans"/>
              </a:defRPr>
            </a:pPr>
            <a:r>
              <a:t>potency</a:t>
            </a:r>
          </a:p>
          <a:p>
            <a:pPr>
              <a:lnSpc>
                <a:spcPct val="150000"/>
              </a:lnSpc>
              <a:defRPr sz="4900">
                <a:latin typeface="Stone Sans"/>
                <a:ea typeface="Stone Sans"/>
                <a:cs typeface="Stone Sans"/>
                <a:sym typeface="Stone Sans"/>
              </a:defRPr>
            </a:pPr>
            <a:r>
              <a:t>potential</a:t>
            </a:r>
          </a:p>
          <a:p>
            <a:pPr>
              <a:lnSpc>
                <a:spcPct val="150000"/>
              </a:lnSpc>
              <a:defRPr sz="4900">
                <a:latin typeface="Stone Sans"/>
                <a:ea typeface="Stone Sans"/>
                <a:cs typeface="Stone Sans"/>
                <a:sym typeface="Stone Sans"/>
              </a:defRPr>
            </a:pPr>
            <a:r>
              <a:t>power</a:t>
            </a:r>
          </a:p>
        </p:txBody>
      </p:sp>
      <p:sp>
        <p:nvSpPr>
          <p:cNvPr id="218" name="act…"/>
          <p:cNvSpPr txBox="1"/>
          <p:nvPr/>
        </p:nvSpPr>
        <p:spPr>
          <a:xfrm>
            <a:off x="8214541" y="3785451"/>
            <a:ext cx="2603501" cy="2639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900">
                <a:latin typeface="Stone Sans"/>
                <a:ea typeface="Stone Sans"/>
                <a:cs typeface="Stone Sans"/>
                <a:sym typeface="Stone Sans"/>
              </a:defRPr>
            </a:pPr>
            <a:r>
              <a:t>act</a:t>
            </a:r>
          </a:p>
          <a:p>
            <a:pPr>
              <a:lnSpc>
                <a:spcPct val="150000"/>
              </a:lnSpc>
              <a:defRPr sz="4900">
                <a:latin typeface="Stone Sans"/>
                <a:ea typeface="Stone Sans"/>
                <a:cs typeface="Stone Sans"/>
                <a:sym typeface="Stone Sans"/>
              </a:defRPr>
            </a:pPr>
            <a:r>
              <a:t>actuality</a:t>
            </a:r>
          </a:p>
          <a:p>
            <a:pPr>
              <a:lnSpc>
                <a:spcPct val="150000"/>
              </a:lnSpc>
              <a:defRPr sz="4900">
                <a:latin typeface="Stone Sans"/>
                <a:ea typeface="Stone Sans"/>
                <a:cs typeface="Stone Sans"/>
                <a:sym typeface="Stone Sans"/>
              </a:defRPr>
            </a:pPr>
            <a:r>
              <a:t>results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8" grpId="2"/>
      <p:bldP build="p" bldLvl="5" animBg="1" rev="0" advAuto="0" spid="2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Why energeia must not be rendered “power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7040"/>
            </a:pPr>
            <a:r>
              <a:t>Why </a:t>
            </a:r>
            <a:r>
              <a:rPr i="1"/>
              <a:t>energeia</a:t>
            </a:r>
            <a:r>
              <a:t> must not be rendered “power”</a:t>
            </a:r>
          </a:p>
        </p:txBody>
      </p:sp>
      <p:sp>
        <p:nvSpPr>
          <p:cNvPr id="221" name="Aristotle coined energeia as a counterword to dunam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AutoNum type="arabicPeriod" startAt="1"/>
            </a:pPr>
            <a:r>
              <a:t>Aristotle coined </a:t>
            </a:r>
            <a:r>
              <a:rPr i="1"/>
              <a:t>energeia</a:t>
            </a:r>
            <a:r>
              <a:t> as a counterword to </a:t>
            </a:r>
            <a:r>
              <a:rPr i="1"/>
              <a:t>dunamis</a:t>
            </a:r>
          </a:p>
          <a:p>
            <a:pPr marL="635000" indent="-635000">
              <a:buSzPct val="100000"/>
              <a:buAutoNum type="arabicPeriod" startAt="1"/>
            </a:pPr>
            <a:r>
              <a:t>The New Testament purposefully uses two distinct terms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.g., Ephesians 1:19"/>
          <p:cNvSpPr txBox="1"/>
          <p:nvPr>
            <p:ph type="title"/>
          </p:nvPr>
        </p:nvSpPr>
        <p:spPr>
          <a:xfrm>
            <a:off x="2339974" y="320674"/>
            <a:ext cx="8324852" cy="1619251"/>
          </a:xfrm>
          <a:prstGeom prst="rect">
            <a:avLst/>
          </a:prstGeom>
        </p:spPr>
        <p:txBody>
          <a:bodyPr/>
          <a:lstStyle>
            <a:lvl1pPr defTabSz="484886">
              <a:defRPr sz="6474">
                <a:latin typeface="Stone Sans Bold"/>
                <a:ea typeface="Stone Sans Bold"/>
                <a:cs typeface="Stone Sans Bold"/>
                <a:sym typeface="Stone Sans Bold"/>
              </a:defRPr>
            </a:lvl1pPr>
          </a:lstStyle>
          <a:p>
            <a:pPr/>
            <a:r>
              <a:t>E.g., Ephesians 1:19</a:t>
            </a:r>
          </a:p>
        </p:txBody>
      </p:sp>
      <p:sp>
        <p:nvSpPr>
          <p:cNvPr id="224" name="... greatness of his power (dunamis) ...…"/>
          <p:cNvSpPr txBox="1"/>
          <p:nvPr>
            <p:ph type="body" idx="1"/>
          </p:nvPr>
        </p:nvSpPr>
        <p:spPr>
          <a:xfrm>
            <a:off x="835568" y="5330825"/>
            <a:ext cx="11452590" cy="4714876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5000">
                <a:latin typeface="Stone Sans"/>
                <a:ea typeface="Stone Sans"/>
                <a:cs typeface="Stone Sans"/>
                <a:sym typeface="Stone Sans"/>
              </a:defRPr>
            </a:pPr>
            <a:r>
              <a:t>... greatness of his </a:t>
            </a:r>
            <a:r>
              <a:rPr>
                <a:latin typeface="Stone Sans Bold"/>
                <a:ea typeface="Stone Sans Bold"/>
                <a:cs typeface="Stone Sans Bold"/>
                <a:sym typeface="Stone Sans Bold"/>
              </a:rPr>
              <a:t>power</a:t>
            </a:r>
            <a:r>
              <a:t> (</a:t>
            </a:r>
            <a:r>
              <a:rPr i="1"/>
              <a:t>dunamis</a:t>
            </a:r>
            <a:r>
              <a:t>) ...</a:t>
            </a:r>
          </a:p>
          <a:p>
            <a:pPr marL="0" indent="0" algn="ctr">
              <a:buSzTx/>
              <a:buNone/>
              <a:defRPr sz="5000">
                <a:latin typeface="Stone Sans"/>
                <a:ea typeface="Stone Sans"/>
                <a:cs typeface="Stone Sans"/>
                <a:sym typeface="Stone Sans"/>
              </a:defRPr>
            </a:pPr>
            <a:r>
              <a:t>according to the </a:t>
            </a:r>
            <a:r>
              <a:rPr>
                <a:latin typeface="Stone Sans Bold"/>
                <a:ea typeface="Stone Sans Bold"/>
                <a:cs typeface="Stone Sans Bold"/>
                <a:sym typeface="Stone Sans Bold"/>
              </a:rPr>
              <a:t>working</a:t>
            </a:r>
            <a:r>
              <a:t> (</a:t>
            </a:r>
            <a:r>
              <a:rPr i="1"/>
              <a:t>energeia</a:t>
            </a:r>
            <a:r>
              <a:t>)</a:t>
            </a:r>
          </a:p>
          <a:p>
            <a:pPr marL="0" indent="0" algn="ctr">
              <a:buSzTx/>
              <a:buNone/>
              <a:defRPr sz="5000">
                <a:latin typeface="Stone Sans"/>
                <a:ea typeface="Stone Sans"/>
                <a:cs typeface="Stone Sans"/>
                <a:sym typeface="Stone Sans"/>
              </a:defRPr>
            </a:pPr>
            <a:r>
              <a:t>of his mighty </a:t>
            </a:r>
            <a:r>
              <a:rPr>
                <a:latin typeface="Stone Sans Bold"/>
                <a:ea typeface="Stone Sans Bold"/>
                <a:cs typeface="Stone Sans Bold"/>
                <a:sym typeface="Stone Sans Bold"/>
              </a:rPr>
              <a:t>power</a:t>
            </a:r>
            <a:r>
              <a:t> (</a:t>
            </a:r>
            <a:r>
              <a:rPr i="1"/>
              <a:t>ischus</a:t>
            </a:r>
            <a:r>
              <a:t>).</a:t>
            </a:r>
          </a:p>
        </p:txBody>
      </p:sp>
      <p:pic>
        <p:nvPicPr>
          <p:cNvPr id="225" name="IMG_7889.png" descr="IMG_788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1623" y="1760511"/>
            <a:ext cx="6740481" cy="3965628"/>
          </a:xfrm>
          <a:prstGeom prst="rect">
            <a:avLst/>
          </a:prstGeom>
          <a:effectLst>
            <a:outerShdw sx="100000" sy="100000" kx="0" ky="0" algn="b" rotWithShape="0" blurRad="63500" dist="226831" dir="1693757">
              <a:srgbClr val="000000">
                <a:alpha val="50000"/>
              </a:srgbClr>
            </a:outerShdw>
            <a:reflection blurRad="0" stA="51632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7162" y="2678550"/>
            <a:ext cx="8430477" cy="668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7720" y="8564599"/>
            <a:ext cx="6867360" cy="879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3236" y="4612201"/>
            <a:ext cx="2108328" cy="372959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Example #1:  contextual developments"/>
          <p:cNvSpPr txBox="1"/>
          <p:nvPr>
            <p:ph type="title" idx="4294967295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26466">
              <a:defRPr b="1" sz="6643"/>
            </a:pPr>
            <a:r>
              <a:t>Example #1: </a:t>
            </a:r>
            <a:br/>
            <a:r>
              <a:t>contextual developments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36559" y="3636516"/>
            <a:ext cx="1633082" cy="702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93698" y="4578451"/>
            <a:ext cx="6420804" cy="3390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75271" y="3645110"/>
            <a:ext cx="1594258" cy="685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73708" y="4898847"/>
            <a:ext cx="6435383" cy="3511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5"/>
      <p:bldP build="whole" bldLvl="1" animBg="1" rev="0" advAuto="0" spid="144" grpId="2"/>
      <p:bldP build="whole" bldLvl="1" animBg="1" rev="0" advAuto="0" spid="147" grpId="4"/>
      <p:bldP build="whole" bldLvl="1" animBg="1" rev="0" advAuto="0" spid="149" grpId="6"/>
      <p:bldP build="whole" bldLvl="1" animBg="1" rev="0" advAuto="0" spid="146" grpId="3"/>
      <p:bldP build="whole" bldLvl="1" animBg="1" rev="0" advAuto="0" spid="14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Why energeia must not be rendered “power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7040"/>
            </a:pPr>
            <a:r>
              <a:t>Why </a:t>
            </a:r>
            <a:r>
              <a:rPr i="1"/>
              <a:t>energeia</a:t>
            </a:r>
            <a:r>
              <a:t> must not be rendered “power”</a:t>
            </a:r>
          </a:p>
        </p:txBody>
      </p:sp>
      <p:sp>
        <p:nvSpPr>
          <p:cNvPr id="228" name="Aristotle coined energeia as a counterword to dunamis…"/>
          <p:cNvSpPr txBox="1"/>
          <p:nvPr>
            <p:ph type="body" idx="1"/>
          </p:nvPr>
        </p:nvSpPr>
        <p:spPr>
          <a:xfrm>
            <a:off x="952500" y="19685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AutoNum type="arabicPeriod" startAt="1"/>
            </a:pPr>
            <a:r>
              <a:t>Aristotle coined </a:t>
            </a:r>
            <a:r>
              <a:rPr i="1"/>
              <a:t>energeia</a:t>
            </a:r>
            <a:r>
              <a:t> as a counterword to </a:t>
            </a:r>
            <a:r>
              <a:rPr i="1"/>
              <a:t>dunamis</a:t>
            </a:r>
          </a:p>
          <a:p>
            <a:pPr marL="635000" indent="-635000">
              <a:buSzPct val="100000"/>
              <a:buAutoNum type="arabicPeriod" startAt="1"/>
            </a:pPr>
            <a:r>
              <a:t>The New Testament purposefully uses two distinct terms</a:t>
            </a:r>
          </a:p>
        </p:txBody>
      </p:sp>
      <p:sp>
        <p:nvSpPr>
          <p:cNvPr id="229" name="3.   While energeia relates to a common ground that       Christians and non-Christians share, dunamis usually       doesn’t"/>
          <p:cNvSpPr txBox="1"/>
          <p:nvPr/>
        </p:nvSpPr>
        <p:spPr>
          <a:xfrm>
            <a:off x="723900" y="6465527"/>
            <a:ext cx="10700445" cy="1664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spcBef>
                <a:spcPts val="420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3.   While </a:t>
            </a:r>
            <a:r>
              <a:rPr i="1"/>
              <a:t>energeia</a:t>
            </a:r>
            <a:r>
              <a:t> relates to a common ground that </a:t>
            </a:r>
            <a:br/>
            <a:r>
              <a:t>     Christians and non-Christians share, </a:t>
            </a:r>
            <a:r>
              <a:rPr i="1"/>
              <a:t>dunamis</a:t>
            </a:r>
            <a:r>
              <a:t> usually </a:t>
            </a:r>
            <a:br/>
            <a:r>
              <a:t>     doesn’t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ractical 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conclusions</a:t>
            </a:r>
          </a:p>
        </p:txBody>
      </p:sp>
      <p:sp>
        <p:nvSpPr>
          <p:cNvPr id="232" name="1. Reclaim the biblical treasure of God’s energy"/>
          <p:cNvSpPr txBox="1"/>
          <p:nvPr>
            <p:ph type="body" idx="1"/>
          </p:nvPr>
        </p:nvSpPr>
        <p:spPr>
          <a:xfrm>
            <a:off x="952500" y="1206500"/>
            <a:ext cx="11099800" cy="6286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000"/>
            </a:lvl1pPr>
          </a:lstStyle>
          <a:p>
            <a:pPr/>
            <a:r>
              <a:t>1. Reclaim the biblical treasure of God’s energy</a:t>
            </a:r>
          </a:p>
        </p:txBody>
      </p:sp>
      <p:sp>
        <p:nvSpPr>
          <p:cNvPr id="233" name="2.  Abandon the “us/them” divide"/>
          <p:cNvSpPr txBox="1"/>
          <p:nvPr/>
        </p:nvSpPr>
        <p:spPr>
          <a:xfrm>
            <a:off x="985273" y="5908333"/>
            <a:ext cx="1103425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200"/>
              </a:spcBef>
              <a:defRPr b="1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2.  Abandon the “us/them” divide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210" y="957078"/>
            <a:ext cx="10075034" cy="1657123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Person A"/>
          <p:cNvSpPr txBox="1"/>
          <p:nvPr/>
        </p:nvSpPr>
        <p:spPr>
          <a:xfrm>
            <a:off x="2920194" y="8063879"/>
            <a:ext cx="2008938" cy="54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Stone Sans Semibold"/>
                <a:ea typeface="Stone Sans Semibold"/>
                <a:cs typeface="Stone Sans Semibold"/>
                <a:sym typeface="Stone Sans Semibold"/>
              </a:defRPr>
            </a:lvl1pPr>
          </a:lstStyle>
          <a:p>
            <a:pPr/>
            <a:r>
              <a:t>Person A</a:t>
            </a:r>
          </a:p>
        </p:txBody>
      </p:sp>
      <p:sp>
        <p:nvSpPr>
          <p:cNvPr id="237" name="Person B"/>
          <p:cNvSpPr txBox="1"/>
          <p:nvPr/>
        </p:nvSpPr>
        <p:spPr>
          <a:xfrm>
            <a:off x="7328560" y="8063879"/>
            <a:ext cx="1990193" cy="54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Stone Sans Semibold"/>
                <a:ea typeface="Stone Sans Semibold"/>
                <a:cs typeface="Stone Sans Semibold"/>
                <a:sym typeface="Stone Sans Semibold"/>
              </a:defRPr>
            </a:lvl1pPr>
          </a:lstStyle>
          <a:p>
            <a:pPr/>
            <a:r>
              <a:t>Person B</a:t>
            </a:r>
          </a:p>
        </p:txBody>
      </p:sp>
      <p:sp>
        <p:nvSpPr>
          <p:cNvPr id="238" name="Purely  immanent  interpretation  of one’s  experiences"/>
          <p:cNvSpPr txBox="1"/>
          <p:nvPr/>
        </p:nvSpPr>
        <p:spPr>
          <a:xfrm>
            <a:off x="1712729" y="3447912"/>
            <a:ext cx="2869388" cy="283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i="1">
                <a:latin typeface="Stone Sans"/>
                <a:ea typeface="Stone Sans"/>
                <a:cs typeface="Stone Sans"/>
                <a:sym typeface="Stone Sans"/>
              </a:defRPr>
            </a:pPr>
            <a:r>
              <a:t>Purely </a:t>
            </a:r>
            <a:br/>
            <a:r>
              <a:t>immanent </a:t>
            </a:r>
            <a:br/>
            <a:r>
              <a:t>interpretation </a:t>
            </a:r>
            <a:br/>
            <a:r>
              <a:t>of one’s </a:t>
            </a:r>
            <a:br/>
            <a:r>
              <a:t>experiences</a:t>
            </a:r>
          </a:p>
        </p:txBody>
      </p:sp>
      <p:sp>
        <p:nvSpPr>
          <p:cNvPr id="239" name="Biblical interpretation of one’s  experiences"/>
          <p:cNvSpPr txBox="1"/>
          <p:nvPr/>
        </p:nvSpPr>
        <p:spPr>
          <a:xfrm>
            <a:off x="7794265" y="3670178"/>
            <a:ext cx="2742287" cy="2260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i="1">
                <a:latin typeface="Stone Sans"/>
                <a:ea typeface="Stone Sans"/>
                <a:cs typeface="Stone Sans"/>
                <a:sym typeface="Stone Sans"/>
              </a:defRPr>
            </a:pPr>
            <a:r>
              <a:t>Biblical</a:t>
            </a:r>
            <a:br/>
            <a:r>
              <a:t>interpretation</a:t>
            </a:r>
            <a:br/>
            <a:r>
              <a:t>of one’s </a:t>
            </a:r>
            <a:br/>
            <a:r>
              <a:t>experiences</a:t>
            </a:r>
          </a:p>
        </p:txBody>
      </p:sp>
      <p:sp>
        <p:nvSpPr>
          <p:cNvPr id="240" name="Common  ground  (e.g.,…"/>
          <p:cNvSpPr txBox="1"/>
          <p:nvPr/>
        </p:nvSpPr>
        <p:spPr>
          <a:xfrm>
            <a:off x="5035014" y="3111347"/>
            <a:ext cx="2249425" cy="340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i="1">
                <a:latin typeface="Stone Sans"/>
                <a:ea typeface="Stone Sans"/>
                <a:cs typeface="Stone Sans"/>
                <a:sym typeface="Stone Sans"/>
              </a:defRPr>
            </a:pPr>
            <a:r>
              <a:rPr i="0">
                <a:latin typeface="Stone Sans Semibold"/>
                <a:ea typeface="Stone Sans Semibold"/>
                <a:cs typeface="Stone Sans Semibold"/>
                <a:sym typeface="Stone Sans Semibold"/>
              </a:rPr>
              <a:t>Common </a:t>
            </a:r>
            <a:br>
              <a:rPr i="0">
                <a:latin typeface="Stone Sans Semibold"/>
                <a:ea typeface="Stone Sans Semibold"/>
                <a:cs typeface="Stone Sans Semibold"/>
                <a:sym typeface="Stone Sans Semibold"/>
              </a:rPr>
            </a:br>
            <a:r>
              <a:rPr i="0">
                <a:latin typeface="Stone Sans Semibold"/>
                <a:ea typeface="Stone Sans Semibold"/>
                <a:cs typeface="Stone Sans Semibold"/>
                <a:sym typeface="Stone Sans Semibold"/>
              </a:rPr>
              <a:t>ground </a:t>
            </a:r>
            <a:br>
              <a:rPr i="0">
                <a:latin typeface="Stone Sans Semibold"/>
                <a:ea typeface="Stone Sans Semibold"/>
                <a:cs typeface="Stone Sans Semibold"/>
                <a:sym typeface="Stone Sans Semibold"/>
              </a:rPr>
            </a:br>
            <a:r>
              <a:t>(e.g., </a:t>
            </a:r>
          </a:p>
          <a:p>
            <a:pPr>
              <a:lnSpc>
                <a:spcPct val="120000"/>
              </a:lnSpc>
              <a:defRPr i="1">
                <a:latin typeface="Stone Sans"/>
                <a:ea typeface="Stone Sans"/>
                <a:cs typeface="Stone Sans"/>
                <a:sym typeface="Stone Sans"/>
              </a:defRPr>
            </a:pPr>
            <a:r>
              <a:t>experience </a:t>
            </a:r>
            <a:br/>
            <a:r>
              <a:t>of God’s </a:t>
            </a:r>
            <a:br/>
            <a:r>
              <a:t>energy)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  <p:bldP build="whole" bldLvl="1" animBg="1" rev="0" advAuto="0" spid="240" grpId="3"/>
      <p:bldP build="whole" bldLvl="1" animBg="1" rev="0" advAuto="0" spid="237" grpId="2"/>
      <p:bldP build="whole" bldLvl="1" animBg="1" rev="0" advAuto="0" spid="239" grpId="5"/>
      <p:bldP build="whole" bldLvl="1" animBg="1" rev="0" advAuto="0" spid="238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3027" y="1674780"/>
            <a:ext cx="9978747" cy="6632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5902" y="1795526"/>
            <a:ext cx="9026996" cy="697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2370" y="5246376"/>
            <a:ext cx="3258859" cy="197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73746" y="5246376"/>
            <a:ext cx="3219108" cy="197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74019" y="3239776"/>
            <a:ext cx="3218562" cy="197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91871" y="3252476"/>
            <a:ext cx="3269058" cy="197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5902" y="1694319"/>
            <a:ext cx="9026996" cy="7076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13027" y="4671924"/>
            <a:ext cx="9978747" cy="1222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5"/>
      <p:bldP build="whole" bldLvl="1" animBg="1" rev="0" advAuto="0" spid="244" grpId="2"/>
      <p:bldP build="whole" bldLvl="1" animBg="1" rev="0" advAuto="0" spid="248" grpId="6"/>
      <p:bldP build="whole" bldLvl="1" animBg="1" rev="0" advAuto="0" spid="243" grpId="1"/>
      <p:bldP build="whole" bldLvl="1" animBg="1" rev="0" advAuto="0" spid="246" grpId="4"/>
      <p:bldP build="whole" bldLvl="1" animBg="1" rev="0" advAuto="0" spid="248" grpId="8"/>
      <p:bldP build="whole" bldLvl="1" animBg="1" rev="0" advAuto="0" spid="245" grpId="3"/>
      <p:bldP build="whole" bldLvl="1" animBg="1" rev="0" advAuto="0" spid="249" grpId="7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ractical 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conclusions</a:t>
            </a:r>
          </a:p>
        </p:txBody>
      </p:sp>
      <p:sp>
        <p:nvSpPr>
          <p:cNvPr id="252" name="1. Reclaim the biblical treasure of God’s energy…"/>
          <p:cNvSpPr txBox="1"/>
          <p:nvPr>
            <p:ph type="body" idx="1"/>
          </p:nvPr>
        </p:nvSpPr>
        <p:spPr>
          <a:xfrm>
            <a:off x="952500" y="18415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5000"/>
            </a:pPr>
            <a:r>
              <a:t>1. Reclaim the biblical treasure of God’s energy</a:t>
            </a:r>
          </a:p>
          <a:p>
            <a:pPr marL="0" indent="0" algn="ctr">
              <a:buSzTx/>
              <a:buNone/>
              <a:defRPr b="1" sz="5000"/>
            </a:pPr>
            <a:r>
              <a:t>2.  Abandon the “us/them” divide</a:t>
            </a:r>
          </a:p>
        </p:txBody>
      </p:sp>
      <p:sp>
        <p:nvSpPr>
          <p:cNvPr id="253" name="3.  Identify the common ground of people with different persuasions"/>
          <p:cNvSpPr txBox="1"/>
          <p:nvPr/>
        </p:nvSpPr>
        <p:spPr>
          <a:xfrm>
            <a:off x="831794" y="7179491"/>
            <a:ext cx="1134121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200"/>
              </a:spcBef>
              <a:defRPr b="1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3.  Identify the common ground of people with different persuasions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595" y="968793"/>
            <a:ext cx="12078111" cy="7582892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focus on unchanging substance"/>
          <p:cNvSpPr txBox="1"/>
          <p:nvPr/>
        </p:nvSpPr>
        <p:spPr>
          <a:xfrm>
            <a:off x="1343758" y="2512275"/>
            <a:ext cx="5100211" cy="45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focus on unchanging substance</a:t>
            </a:r>
          </a:p>
        </p:txBody>
      </p:sp>
      <p:sp>
        <p:nvSpPr>
          <p:cNvPr id="257" name="focus on changing aspects"/>
          <p:cNvSpPr txBox="1"/>
          <p:nvPr/>
        </p:nvSpPr>
        <p:spPr>
          <a:xfrm>
            <a:off x="6451522" y="2512275"/>
            <a:ext cx="5100211" cy="45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focus on changing aspects</a:t>
            </a:r>
          </a:p>
        </p:txBody>
      </p:sp>
      <p:sp>
        <p:nvSpPr>
          <p:cNvPr id="258" name="purity"/>
          <p:cNvSpPr txBox="1"/>
          <p:nvPr/>
        </p:nvSpPr>
        <p:spPr>
          <a:xfrm>
            <a:off x="1343758" y="3261676"/>
            <a:ext cx="5100211" cy="45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purity</a:t>
            </a:r>
          </a:p>
        </p:txBody>
      </p:sp>
      <p:sp>
        <p:nvSpPr>
          <p:cNvPr id="259" name="adaptation"/>
          <p:cNvSpPr txBox="1"/>
          <p:nvPr/>
        </p:nvSpPr>
        <p:spPr>
          <a:xfrm>
            <a:off x="6451522" y="3261676"/>
            <a:ext cx="5100211" cy="45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adaptation</a:t>
            </a:r>
          </a:p>
        </p:txBody>
      </p:sp>
      <p:sp>
        <p:nvSpPr>
          <p:cNvPr id="260" name="fighting degeneration"/>
          <p:cNvSpPr txBox="1"/>
          <p:nvPr/>
        </p:nvSpPr>
        <p:spPr>
          <a:xfrm>
            <a:off x="1343758" y="3981882"/>
            <a:ext cx="5100211" cy="45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fighting degeneration</a:t>
            </a:r>
          </a:p>
        </p:txBody>
      </p:sp>
      <p:sp>
        <p:nvSpPr>
          <p:cNvPr id="261" name="working for progress"/>
          <p:cNvSpPr txBox="1"/>
          <p:nvPr/>
        </p:nvSpPr>
        <p:spPr>
          <a:xfrm>
            <a:off x="6451522" y="3996480"/>
            <a:ext cx="5100211" cy="45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working for progress</a:t>
            </a:r>
          </a:p>
        </p:txBody>
      </p:sp>
      <p:sp>
        <p:nvSpPr>
          <p:cNvPr id="262" name="exclusiveness"/>
          <p:cNvSpPr txBox="1"/>
          <p:nvPr/>
        </p:nvSpPr>
        <p:spPr>
          <a:xfrm>
            <a:off x="1343758" y="4749424"/>
            <a:ext cx="5100211" cy="45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exclusiveness</a:t>
            </a:r>
          </a:p>
        </p:txBody>
      </p:sp>
      <p:sp>
        <p:nvSpPr>
          <p:cNvPr id="263" name="inclusiveness"/>
          <p:cNvSpPr txBox="1"/>
          <p:nvPr/>
        </p:nvSpPr>
        <p:spPr>
          <a:xfrm>
            <a:off x="6451522" y="4749424"/>
            <a:ext cx="5100211" cy="45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inclusiveness</a:t>
            </a:r>
          </a:p>
        </p:txBody>
      </p:sp>
      <p:sp>
        <p:nvSpPr>
          <p:cNvPr id="264" name="homogeneity"/>
          <p:cNvSpPr txBox="1"/>
          <p:nvPr/>
        </p:nvSpPr>
        <p:spPr>
          <a:xfrm>
            <a:off x="1343758" y="5546163"/>
            <a:ext cx="5100211" cy="45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homogeneity</a:t>
            </a:r>
          </a:p>
        </p:txBody>
      </p:sp>
      <p:sp>
        <p:nvSpPr>
          <p:cNvPr id="265" name="diversity"/>
          <p:cNvSpPr txBox="1"/>
          <p:nvPr/>
        </p:nvSpPr>
        <p:spPr>
          <a:xfrm>
            <a:off x="6451522" y="5546163"/>
            <a:ext cx="5100211" cy="45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diversity</a:t>
            </a:r>
          </a:p>
        </p:txBody>
      </p:sp>
      <p:sp>
        <p:nvSpPr>
          <p:cNvPr id="266" name="conserving"/>
          <p:cNvSpPr txBox="1"/>
          <p:nvPr/>
        </p:nvSpPr>
        <p:spPr>
          <a:xfrm>
            <a:off x="1343758" y="6342902"/>
            <a:ext cx="5100211" cy="45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conserving</a:t>
            </a:r>
          </a:p>
        </p:txBody>
      </p:sp>
      <p:sp>
        <p:nvSpPr>
          <p:cNvPr id="267" name="advancing"/>
          <p:cNvSpPr txBox="1"/>
          <p:nvPr/>
        </p:nvSpPr>
        <p:spPr>
          <a:xfrm>
            <a:off x="6451522" y="6342902"/>
            <a:ext cx="5100211" cy="45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latin typeface="Stone Sans"/>
                <a:ea typeface="Stone Sans"/>
                <a:cs typeface="Stone Sans"/>
                <a:sym typeface="Stone Sans"/>
              </a:defRPr>
            </a:lvl1pPr>
          </a:lstStyle>
          <a:p>
            <a:pPr/>
            <a:r>
              <a:t>advancing</a:t>
            </a:r>
          </a:p>
        </p:txBody>
      </p:sp>
      <p:sp>
        <p:nvSpPr>
          <p:cNvPr id="268" name="reform as:  “back to the (biblical)  roots”"/>
          <p:cNvSpPr txBox="1"/>
          <p:nvPr/>
        </p:nvSpPr>
        <p:spPr>
          <a:xfrm>
            <a:off x="1343758" y="7052562"/>
            <a:ext cx="5100211" cy="1854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lnSpc>
                <a:spcPct val="120000"/>
              </a:lnSpc>
              <a:defRPr sz="2550">
                <a:latin typeface="Stone Sans"/>
                <a:ea typeface="Stone Sans"/>
                <a:cs typeface="Stone Sans"/>
                <a:sym typeface="Stone Sans"/>
              </a:defRPr>
            </a:pPr>
            <a:r>
              <a:t>reform as: </a:t>
            </a:r>
            <a:br/>
            <a:r>
              <a:t>“back to the (biblical) </a:t>
            </a:r>
            <a:br/>
            <a:r>
              <a:t>roots”</a:t>
            </a:r>
          </a:p>
        </p:txBody>
      </p:sp>
      <p:sp>
        <p:nvSpPr>
          <p:cNvPr id="269" name="reform as: “getting rid of (unnecessary) dogmatic baggage”"/>
          <p:cNvSpPr txBox="1"/>
          <p:nvPr/>
        </p:nvSpPr>
        <p:spPr>
          <a:xfrm>
            <a:off x="6451522" y="7052562"/>
            <a:ext cx="5100211" cy="1854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lnSpc>
                <a:spcPct val="120000"/>
              </a:lnSpc>
              <a:defRPr sz="2550">
                <a:latin typeface="Stone Sans"/>
                <a:ea typeface="Stone Sans"/>
                <a:cs typeface="Stone Sans"/>
                <a:sym typeface="Stone Sans"/>
              </a:defRPr>
            </a:pPr>
            <a:r>
              <a:t>reform as:</a:t>
            </a:r>
            <a:br/>
            <a:r>
              <a:t>“getting rid of (unnecessary) dogmatic baggage”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2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2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2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2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2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2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  <p:bldP build="whole" bldLvl="1" animBg="1" rev="0" advAuto="0" spid="259" grpId="4"/>
      <p:bldP build="whole" bldLvl="1" animBg="1" rev="0" advAuto="0" spid="267" grpId="12"/>
      <p:bldP build="whole" bldLvl="1" animBg="1" rev="0" advAuto="0" spid="258" grpId="3"/>
      <p:bldP build="whole" bldLvl="1" animBg="1" rev="0" advAuto="0" spid="269" grpId="14"/>
      <p:bldP build="whole" bldLvl="1" animBg="1" rev="0" advAuto="0" spid="263" grpId="8"/>
      <p:bldP build="whole" bldLvl="1" animBg="1" rev="0" advAuto="0" spid="257" grpId="2"/>
      <p:bldP build="whole" bldLvl="1" animBg="1" rev="0" advAuto="0" spid="265" grpId="10"/>
      <p:bldP build="whole" bldLvl="1" animBg="1" rev="0" advAuto="0" spid="268" grpId="13"/>
      <p:bldP build="whole" bldLvl="1" animBg="1" rev="0" advAuto="0" spid="261" grpId="6"/>
      <p:bldP build="whole" bldLvl="1" animBg="1" rev="0" advAuto="0" spid="264" grpId="9"/>
      <p:bldP build="whole" bldLvl="1" animBg="1" rev="0" advAuto="0" spid="262" grpId="7"/>
      <p:bldP build="whole" bldLvl="1" animBg="1" rev="0" advAuto="0" spid="266" grpId="11"/>
      <p:bldP build="whole" bldLvl="1" animBg="1" rev="0" advAuto="0" spid="260" gr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210" y="957078"/>
            <a:ext cx="10075034" cy="16571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6100" y="8007774"/>
            <a:ext cx="8244600" cy="11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71631" y="3129527"/>
            <a:ext cx="2928138" cy="37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1400" y="3831951"/>
            <a:ext cx="3109787" cy="2089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66567" y="3800322"/>
            <a:ext cx="2767686" cy="2406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3"/>
      <p:bldP build="whole" bldLvl="1" animBg="1" rev="0" advAuto="0" spid="273" grpId="2"/>
      <p:bldP build="whole" bldLvl="1" animBg="1" rev="0" advAuto="0" spid="275" grpId="4"/>
      <p:bldP build="whole" bldLvl="1" animBg="1" rev="0" advAuto="0" spid="2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Adaptation to the challenges  of our time"/>
          <p:cNvSpPr txBox="1"/>
          <p:nvPr/>
        </p:nvSpPr>
        <p:spPr>
          <a:xfrm>
            <a:off x="2175294" y="4190995"/>
            <a:ext cx="8654212" cy="162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5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Adaptation</a:t>
            </a:r>
            <a:r>
              <a:t> to the challenges </a:t>
            </a:r>
            <a:br/>
            <a:r>
              <a:t>of our time</a:t>
            </a:r>
          </a:p>
        </p:txBody>
      </p:sp>
      <p:sp>
        <p:nvSpPr>
          <p:cNvPr id="278" name="Motto:"/>
          <p:cNvSpPr txBox="1"/>
          <p:nvPr/>
        </p:nvSpPr>
        <p:spPr>
          <a:xfrm>
            <a:off x="5387485" y="2426062"/>
            <a:ext cx="222983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Motto:</a:t>
            </a:r>
          </a:p>
        </p:txBody>
      </p:sp>
      <p:sp>
        <p:nvSpPr>
          <p:cNvPr id="279" name="by rediscovering  neglected biblical truth"/>
          <p:cNvSpPr txBox="1"/>
          <p:nvPr/>
        </p:nvSpPr>
        <p:spPr>
          <a:xfrm>
            <a:off x="2935233" y="5753095"/>
            <a:ext cx="6784540" cy="1625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5000">
                <a:latin typeface="Helvetica"/>
                <a:ea typeface="Helvetica"/>
                <a:cs typeface="Helvetica"/>
                <a:sym typeface="Helvetica"/>
              </a:defRPr>
            </a:pPr>
            <a:r>
              <a:t>by rediscovering </a:t>
            </a:r>
            <a:br/>
            <a:r>
              <a:t>neglected </a:t>
            </a:r>
            <a:r>
              <a:rPr b="1"/>
              <a:t>biblical</a:t>
            </a:r>
            <a:r>
              <a:t> truth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7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Cover.png" descr="Cover.png"/>
          <p:cNvPicPr>
            <a:picLocks noChangeAspect="1"/>
          </p:cNvPicPr>
          <p:nvPr/>
        </p:nvPicPr>
        <p:blipFill>
          <a:blip r:embed="rId2">
            <a:extLst/>
          </a:blip>
          <a:srcRect l="0" t="800" r="0" b="800"/>
          <a:stretch>
            <a:fillRect/>
          </a:stretch>
        </p:blipFill>
        <p:spPr>
          <a:xfrm rot="180000">
            <a:off x="3997098" y="1069385"/>
            <a:ext cx="5010604" cy="77368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22417" dir="2177418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ackground-new.jpg" descr="Background-ne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8238" y="-471"/>
            <a:ext cx="1463955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1. Working on church quality is the most effective contribution to sustainable growth…"/>
          <p:cNvSpPr txBox="1"/>
          <p:nvPr>
            <p:ph type="body" idx="1"/>
          </p:nvPr>
        </p:nvSpPr>
        <p:spPr>
          <a:xfrm>
            <a:off x="318672" y="626385"/>
            <a:ext cx="12487302" cy="8894729"/>
          </a:xfrm>
          <a:prstGeom prst="rect">
            <a:avLst/>
          </a:prstGeom>
        </p:spPr>
        <p:txBody>
          <a:bodyPr/>
          <a:lstStyle/>
          <a:p>
            <a:pPr marL="0" indent="0" algn="ctr" defTabSz="327152">
              <a:spcBef>
                <a:spcPts val="2300"/>
              </a:spcBef>
              <a:buSzTx/>
              <a:buNone/>
              <a:defRPr sz="4816">
                <a:solidFill>
                  <a:srgbClr val="FFFFFF"/>
                </a:solidFill>
              </a:defRPr>
            </a:pPr>
            <a:r>
              <a:rPr b="1"/>
              <a:t>1. W</a:t>
            </a:r>
            <a:r>
              <a:rPr b="1"/>
              <a:t>orking on church quality is the most effective contribution to sustainable growth</a:t>
            </a:r>
            <a:endParaRPr b="1"/>
          </a:p>
          <a:p>
            <a:pPr marL="0" indent="0" algn="ctr" defTabSz="327152">
              <a:spcBef>
                <a:spcPts val="2300"/>
              </a:spcBef>
              <a:buSzTx/>
              <a:buNone/>
              <a:defRPr sz="4816">
                <a:solidFill>
                  <a:srgbClr val="FFFFFF"/>
                </a:solidFill>
              </a:defRPr>
            </a:pPr>
            <a:r>
              <a:rPr b="1"/>
              <a:t>2. The participation shift has a dramatic impact on churches with low or medium quality</a:t>
            </a:r>
            <a:endParaRPr b="1"/>
          </a:p>
          <a:p>
            <a:pPr marL="0" indent="0" algn="ctr" defTabSz="327152">
              <a:spcBef>
                <a:spcPts val="2300"/>
              </a:spcBef>
              <a:buSzTx/>
              <a:buNone/>
              <a:defRPr sz="4816">
                <a:solidFill>
                  <a:srgbClr val="FFFFFF"/>
                </a:solidFill>
              </a:defRPr>
            </a:pPr>
            <a:r>
              <a:rPr b="1"/>
              <a:t>3. If the quality of a church is high, the participation shift has no influence.</a:t>
            </a:r>
            <a:endParaRPr b="1"/>
          </a:p>
          <a:p>
            <a:pPr marL="0" indent="0" algn="ctr" defTabSz="327152">
              <a:spcBef>
                <a:spcPts val="2300"/>
              </a:spcBef>
              <a:buSzTx/>
              <a:buNone/>
              <a:defRPr sz="4816">
                <a:solidFill>
                  <a:srgbClr val="FFFFFF"/>
                </a:solidFill>
              </a:defRPr>
            </a:pPr>
            <a:r>
              <a:rPr b="1"/>
              <a:t>4. Liturgical and sacramental churches are less affected by the participation shift.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6897" y="2235625"/>
            <a:ext cx="8091006" cy="70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4674" y="3617175"/>
            <a:ext cx="2553298" cy="105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6482" y="3622845"/>
            <a:ext cx="3581465" cy="1044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33419" y="3637839"/>
            <a:ext cx="3131643" cy="1014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1690" y="4596376"/>
            <a:ext cx="813509" cy="3846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11580" y="8498247"/>
            <a:ext cx="5712626" cy="90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72603" y="4941819"/>
            <a:ext cx="4942980" cy="2729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89144" y="6164843"/>
            <a:ext cx="4935297" cy="122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88351" y="5541913"/>
            <a:ext cx="4936884" cy="2011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Example #2:  internal developments"/>
          <p:cNvSpPr txBox="1"/>
          <p:nvPr>
            <p:ph type="title" idx="4294967295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49833">
              <a:defRPr b="1" sz="7007"/>
            </a:pPr>
            <a:r>
              <a:t>Example #2: </a:t>
            </a:r>
            <a:br/>
            <a:r>
              <a:t>internal developments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84840" y="4548447"/>
            <a:ext cx="1886388" cy="4018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9"/>
      <p:bldP build="whole" bldLvl="1" animBg="1" rev="0" advAuto="0" spid="157" grpId="6"/>
      <p:bldP build="whole" bldLvl="1" animBg="1" rev="0" advAuto="0" spid="161" grpId="8"/>
      <p:bldP build="whole" bldLvl="1" animBg="1" rev="0" advAuto="0" spid="155" grpId="4"/>
      <p:bldP build="whole" bldLvl="1" animBg="1" rev="0" advAuto="0" spid="164" grpId="2"/>
      <p:bldP build="whole" bldLvl="1" animBg="1" rev="0" advAuto="0" spid="159" grpId="1"/>
      <p:bldP build="whole" bldLvl="1" animBg="1" rev="0" advAuto="0" spid="156" grpId="5"/>
      <p:bldP build="whole" bldLvl="1" animBg="1" rev="0" advAuto="0" spid="160" grpId="7"/>
      <p:bldP build="whole" bldLvl="1" animBg="1" rev="0" advAuto="0" spid="15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o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Poll</a:t>
            </a:r>
          </a:p>
        </p:txBody>
      </p:sp>
      <p:sp>
        <p:nvSpPr>
          <p:cNvPr id="167" name="What is your spontaneous reaction to the decrease of spiritual engagement over time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300"/>
            </a:lvl1pPr>
          </a:lstStyle>
          <a:p>
            <a:pPr/>
            <a:r>
              <a:t>What is your spontaneous reaction to the decrease of spiritual engagement over time?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reak-out ti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Break-out time</a:t>
            </a:r>
          </a:p>
        </p:txBody>
      </p:sp>
      <p:sp>
        <p:nvSpPr>
          <p:cNvPr id="170" name="Groups of 2-3:  What should be done in response to the two trends shown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900"/>
            </a:pPr>
            <a:r>
              <a:rPr i="1"/>
              <a:t>Groups of 2-3: </a:t>
            </a:r>
            <a:br/>
            <a:r>
              <a:t>What should be done in response to the two trends shown?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ractical 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conclusions</a:t>
            </a:r>
          </a:p>
        </p:txBody>
      </p:sp>
      <p:sp>
        <p:nvSpPr>
          <p:cNvPr id="173" name="1. Reclaim the biblical treasure of God’s energ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000"/>
            </a:lvl1pPr>
          </a:lstStyle>
          <a:p>
            <a:pPr/>
            <a:r>
              <a:t>1. Reclaim the biblical treasure of God’s energy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Noun “energy”:  ἐνέργεια or ἐνέργημα…"/>
          <p:cNvSpPr txBox="1"/>
          <p:nvPr/>
        </p:nvSpPr>
        <p:spPr>
          <a:xfrm>
            <a:off x="1309522" y="2999740"/>
            <a:ext cx="6848400" cy="5760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5200">
                <a:latin typeface="Minion Pro"/>
                <a:ea typeface="Minion Pro"/>
                <a:cs typeface="Minion Pro"/>
                <a:sym typeface="Minion Pro"/>
              </a:defRPr>
            </a:pPr>
            <a:r>
              <a:t>Noun “energy”: </a:t>
            </a:r>
            <a:br/>
            <a:r>
              <a:t>ἐνέργεια or ἐνέργημα</a:t>
            </a:r>
          </a:p>
          <a:p>
            <a:pPr algn="l">
              <a:spcBef>
                <a:spcPts val="4200"/>
              </a:spcBef>
              <a:defRPr sz="5200">
                <a:latin typeface="Minion Pro"/>
                <a:ea typeface="Minion Pro"/>
                <a:cs typeface="Minion Pro"/>
                <a:sym typeface="Minion Pro"/>
              </a:defRPr>
            </a:pPr>
            <a:r>
              <a:t>Adjective “energy-filled”: </a:t>
            </a:r>
            <a:br/>
            <a:r>
              <a:t>ἐνεργής</a:t>
            </a:r>
          </a:p>
          <a:p>
            <a:pPr algn="l">
              <a:spcBef>
                <a:spcPts val="4200"/>
              </a:spcBef>
              <a:defRPr sz="5200">
                <a:latin typeface="Minion Pro"/>
                <a:ea typeface="Minion Pro"/>
                <a:cs typeface="Minion Pro"/>
                <a:sym typeface="Minion Pro"/>
              </a:defRPr>
            </a:pPr>
            <a:r>
              <a:t>Verb “to energize”: </a:t>
            </a:r>
            <a:br/>
            <a:r>
              <a:t>ἐνεργέω</a:t>
            </a:r>
          </a:p>
        </p:txBody>
      </p:sp>
      <p:sp>
        <p:nvSpPr>
          <p:cNvPr id="176" name="A Key Concept in the  New Testament"/>
          <p:cNvSpPr txBox="1"/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49833">
              <a:defRPr b="1" sz="7007"/>
            </a:pPr>
            <a:r>
              <a:t>A Key Concept in the </a:t>
            </a:r>
            <a:br/>
            <a:r>
              <a:t>New Testament</a:t>
            </a:r>
          </a:p>
        </p:txBody>
      </p:sp>
      <p:sp>
        <p:nvSpPr>
          <p:cNvPr id="177" name="10x"/>
          <p:cNvSpPr txBox="1"/>
          <p:nvPr/>
        </p:nvSpPr>
        <p:spPr>
          <a:xfrm>
            <a:off x="8421625" y="3657600"/>
            <a:ext cx="121615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10x</a:t>
            </a:r>
          </a:p>
        </p:txBody>
      </p:sp>
      <p:sp>
        <p:nvSpPr>
          <p:cNvPr id="178" name="3x"/>
          <p:cNvSpPr txBox="1"/>
          <p:nvPr/>
        </p:nvSpPr>
        <p:spPr>
          <a:xfrm>
            <a:off x="8719566" y="5727700"/>
            <a:ext cx="84886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3x</a:t>
            </a:r>
          </a:p>
        </p:txBody>
      </p:sp>
      <p:sp>
        <p:nvSpPr>
          <p:cNvPr id="179" name="21x"/>
          <p:cNvSpPr txBox="1"/>
          <p:nvPr/>
        </p:nvSpPr>
        <p:spPr>
          <a:xfrm>
            <a:off x="8497825" y="7797800"/>
            <a:ext cx="121615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21x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issing the biblical ke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Missing the biblical key</a:t>
            </a:r>
          </a:p>
        </p:txBody>
      </p:sp>
      <p:pic>
        <p:nvPicPr>
          <p:cNvPr id="18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042" y="2841271"/>
            <a:ext cx="10235520" cy="5843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203200" dir="2700000">
              <a:srgbClr val="7888A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