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16" r:id="rId2"/>
    <p:sldId id="464" r:id="rId3"/>
    <p:sldId id="460" r:id="rId4"/>
    <p:sldId id="463" r:id="rId5"/>
    <p:sldId id="468" r:id="rId6"/>
    <p:sldId id="257" r:id="rId7"/>
    <p:sldId id="262" r:id="rId8"/>
    <p:sldId id="267" r:id="rId9"/>
    <p:sldId id="457" r:id="rId10"/>
    <p:sldId id="473" r:id="rId11"/>
    <p:sldId id="260" r:id="rId12"/>
    <p:sldId id="418" r:id="rId13"/>
    <p:sldId id="475" r:id="rId14"/>
    <p:sldId id="476" r:id="rId15"/>
    <p:sldId id="474" r:id="rId16"/>
    <p:sldId id="477" r:id="rId17"/>
    <p:sldId id="478" r:id="rId18"/>
    <p:sldId id="465" r:id="rId19"/>
    <p:sldId id="466" r:id="rId20"/>
    <p:sldId id="467" r:id="rId21"/>
    <p:sldId id="471" r:id="rId22"/>
    <p:sldId id="461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40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07B6-CB1C-49D3-B7A7-7593B083FA84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C2BE-9547-490E-84A8-F287D94E46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57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92B3-7104-4B64-BE33-01DBE2B61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BDE85-F983-405C-8144-33AB2F253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6453D-A16D-4A12-9C7C-C069CD25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7851-C495-4C39-A509-30852393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B3A9B-4E27-451E-8A79-8639624C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201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7444-0DF8-4583-A266-5293810F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3B326-DD18-4437-AA39-361E2531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8171F-0948-4AEC-A723-57BD6D4E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7EA0-76E4-4A79-9058-C8362145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DCE66-0B5D-4DAD-8A67-230E157B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4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8AFD8-A136-4BD8-91A4-D09501CCF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28E5E-D9E2-479B-99AE-4FE784EA3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42E0-EAB8-4E9C-9E8D-85A9D096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9CA37-A635-486C-994F-33C412B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2F69-1FBB-467C-99CD-E657B0DA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60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2E3F-E805-4217-ADEB-60FF3322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3499-3AC5-4E0F-A50D-40E466845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76DC8-0805-4ED4-BEF9-709D2878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E346-2D55-4866-BF8A-00DAA0B1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64F1-4A15-4B14-851C-81984C06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03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D892-0BC0-4633-B657-099E258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98AAA-58DF-41F8-A44D-9DFB4FF1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55A53-7FB3-4158-B50C-98C901CD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A1457-E0FF-447E-9210-938AFF2F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8BC44-1F94-4E80-A75B-B219320C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74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3E8C-79AE-464E-9F40-4A42F2D2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08BF-3EC9-4F68-AB77-1B5A02FD3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F6CDD-451E-46D6-A075-CC29009C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5BA-07B5-4C19-BA34-361945BC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86202-E958-40DF-9A24-DDF8C320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5980D-894B-461C-BFD8-2E9A5BB6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92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0559-8E15-4DAC-B2ED-AEAAB6E9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BBB3C-CA99-413F-B9A2-5F3E3F17B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9194E-98E6-4BE6-9C25-A603F123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3F9E7-55AB-4128-901D-297309DCD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1DA6F-F46C-413E-B1A4-F75435A32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311B1-7ED4-4822-94DE-F26158AE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BBAED-9221-4D8D-B36D-D1918C59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D4386-2675-4A16-8539-F5612DFC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83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3650-8676-4019-B31C-A09ADAF2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4712D-042F-4689-985F-47C9A07E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535D9-9F96-4C7A-943B-2A4D373E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CA7EF-02E5-4587-99B4-E6A37E59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84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CAF20-D590-42E6-A217-D9D107C5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1CAD3-87A3-49E4-9099-9CA4E50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55368-C35F-48F3-8EFA-8183CFEB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3BA6B-7B42-4F49-B897-FF7764B1C5B8}"/>
              </a:ext>
            </a:extLst>
          </p:cNvPr>
          <p:cNvSpPr txBox="1"/>
          <p:nvPr userDrawn="1"/>
        </p:nvSpPr>
        <p:spPr>
          <a:xfrm rot="16200000">
            <a:off x="-3050976" y="2770870"/>
            <a:ext cx="6899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>
                <a:solidFill>
                  <a:srgbClr val="FF6600"/>
                </a:solidFill>
                <a:latin typeface="Maiandra GD" panose="020E0502030308020204" pitchFamily="34" charset="0"/>
              </a:rPr>
              <a:t>Restorative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C6BDB-5193-4C35-A966-09B1DB891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013" y="5471766"/>
            <a:ext cx="1227632" cy="11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516B-F21F-46D9-87A2-1EE8A68A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11EB-B59E-44CA-914C-B044D613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2789D-AE24-41BA-B107-1F60A31A1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41E59-4BBA-4CB1-8469-9492B378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EEEEF-4B3A-42BA-B337-B2E344FC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76C02-211A-4B73-B2E7-FED61278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94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A3C6-67AF-4BCA-B570-3A287F0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A30B7-07E8-40C9-A1C4-B140D4ACD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DF043-F459-4C70-B2A5-D5E55E1E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E8C8D-8996-4DEF-AC13-3928959D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66A9E-6347-422F-A951-76DC1608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0C1E-4162-444B-BA99-54469B99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1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509DF-745C-4F13-9AA9-AF1A9957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9101E-5541-4579-A39C-152884336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449-6D7D-4BB3-85E8-088913FAE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F8DF-CA97-456B-939E-76AE2A442B81}" type="datetimeFigureOut">
              <a:rPr lang="en-CA" smtClean="0"/>
              <a:t>2022-06-01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1669-8F3B-4BFE-A742-6694C6D5B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F5A96-2C27-4904-B4E9-A726E0092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9CF9-4327-4C3A-AE86-C741C0A1C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39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delm.com/barrhead-case-study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halemnetwork.org/events/learning-how-to-grow-restorative-church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9FBE7F-9355-4FE2-AC88-79123B69E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993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A9444B-8BCE-4213-987A-F7857BC38624}"/>
              </a:ext>
            </a:extLst>
          </p:cNvPr>
          <p:cNvSpPr txBox="1"/>
          <p:nvPr/>
        </p:nvSpPr>
        <p:spPr>
          <a:xfrm>
            <a:off x="4214644" y="2135347"/>
            <a:ext cx="458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9933"/>
                </a:solidFill>
                <a:latin typeface="John Handy LET" pitchFamily="2" charset="0"/>
              </a:rPr>
              <a:t>June 1, 2022</a:t>
            </a:r>
            <a:endParaRPr lang="en-CA" sz="3600" dirty="0">
              <a:solidFill>
                <a:srgbClr val="FF9933"/>
              </a:solidFill>
              <a:latin typeface="John Handy LET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7B61B-B28A-4C9B-BD70-08C237EDB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89" y="4069751"/>
            <a:ext cx="1688376" cy="1455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4982A-634D-4267-A0F1-BE88DF534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89" y="3008947"/>
            <a:ext cx="2076191" cy="1060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5475-4963-4947-AF38-6C92C7C12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49" y="4119232"/>
            <a:ext cx="1459103" cy="1459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270AFB-72BE-435C-983E-887CCB73E24A}"/>
              </a:ext>
            </a:extLst>
          </p:cNvPr>
          <p:cNvSpPr txBox="1"/>
          <p:nvPr/>
        </p:nvSpPr>
        <p:spPr>
          <a:xfrm>
            <a:off x="2684973" y="1545743"/>
            <a:ext cx="6937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9933"/>
                </a:solidFill>
                <a:latin typeface="John Handy LET" pitchFamily="2" charset="0"/>
              </a:rPr>
              <a:t>Restorative Practice</a:t>
            </a:r>
            <a:endParaRPr lang="en-CA" sz="4400" dirty="0">
              <a:solidFill>
                <a:srgbClr val="FF9933"/>
              </a:solidFill>
              <a:latin typeface="John Handy LET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0805AD-6EEE-4C93-B9E0-CC5430930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537" y="3507917"/>
            <a:ext cx="2667000" cy="2381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5BE3B9-F55A-46AF-8A80-8267990B9C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7"/>
          <a:stretch/>
        </p:blipFill>
        <p:spPr>
          <a:xfrm>
            <a:off x="7164855" y="2824937"/>
            <a:ext cx="3352082" cy="93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18867-1E69-443F-BE4F-0ACBCCA5F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4" y="3022131"/>
            <a:ext cx="1389924" cy="274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85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1B10BF-A665-4980-847D-BEDDC8F0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013" y="5471766"/>
            <a:ext cx="1227632" cy="1174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C59258-351A-4F49-A860-09842AE9D9AC}"/>
              </a:ext>
            </a:extLst>
          </p:cNvPr>
          <p:cNvSpPr txBox="1"/>
          <p:nvPr/>
        </p:nvSpPr>
        <p:spPr>
          <a:xfrm>
            <a:off x="2371443" y="2027896"/>
            <a:ext cx="7190697" cy="315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3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00B050"/>
                </a:solidFill>
                <a:latin typeface="Maiandra GD" panose="020E0502030308020204" pitchFamily="34" charset="0"/>
                <a:cs typeface="Calibri"/>
              </a:rPr>
              <a:t>What happened, from your perspective?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accent1"/>
                </a:solidFill>
                <a:latin typeface="Maiandra GD" panose="020E0502030308020204" pitchFamily="34" charset="0"/>
                <a:cs typeface="Calibri"/>
              </a:rPr>
              <a:t>How have you and others been affected?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accent1"/>
                </a:solidFill>
                <a:latin typeface="Maiandra GD" panose="020E0502030308020204" pitchFamily="34" charset="0"/>
                <a:cs typeface="Calibri"/>
              </a:rPr>
              <a:t>What’s been the hardest thing for you?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FF0000"/>
                </a:solidFill>
                <a:latin typeface="Maiandra GD" panose="020E0502030308020204" pitchFamily="34" charset="0"/>
                <a:cs typeface="Calibri"/>
              </a:rPr>
              <a:t>What do you need to move forward?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FF0000"/>
                </a:solidFill>
                <a:latin typeface="Maiandra GD" panose="020E0502030308020204" pitchFamily="34" charset="0"/>
                <a:cs typeface="Calibri"/>
              </a:rPr>
              <a:t>What are you willing to contribute to move forward?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202204C-BF5A-6140-B1F6-E85D87BAE39B}"/>
              </a:ext>
            </a:extLst>
          </p:cNvPr>
          <p:cNvSpPr txBox="1">
            <a:spLocks/>
          </p:cNvSpPr>
          <p:nvPr/>
        </p:nvSpPr>
        <p:spPr>
          <a:xfrm>
            <a:off x="841738" y="5918719"/>
            <a:ext cx="436095" cy="280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5B6831-3698-465C-A739-3E494D35FE23}" type="slidenum">
              <a:rPr lang="en-CA" sz="1400" smtClean="0">
                <a:solidFill>
                  <a:srgbClr val="F4B740"/>
                </a:solidFill>
              </a:rPr>
              <a:pPr algn="ctr"/>
              <a:t>10</a:t>
            </a:fld>
            <a:endParaRPr lang="en-CA" sz="1400" dirty="0">
              <a:solidFill>
                <a:srgbClr val="F4B7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208D9-9E74-42FD-8A5E-D3934CE882EA}"/>
              </a:ext>
            </a:extLst>
          </p:cNvPr>
          <p:cNvSpPr txBox="1"/>
          <p:nvPr/>
        </p:nvSpPr>
        <p:spPr>
          <a:xfrm>
            <a:off x="1875350" y="1395661"/>
            <a:ext cx="7686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4000" b="1" dirty="0">
                <a:solidFill>
                  <a:srgbClr val="00B050"/>
                </a:solidFill>
                <a:latin typeface="Maiandra GD" panose="020E0502030308020204" pitchFamily="34" charset="0"/>
              </a:rPr>
              <a:t>R</a:t>
            </a:r>
            <a:r>
              <a:rPr lang="en-CA" sz="40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E</a:t>
            </a:r>
            <a:r>
              <a:rPr lang="en-CA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S</a:t>
            </a:r>
            <a:r>
              <a:rPr lang="en-CA" sz="4000" b="1" dirty="0">
                <a:solidFill>
                  <a:srgbClr val="00B050"/>
                </a:solidFill>
                <a:latin typeface="Maiandra GD" panose="020E0502030308020204" pitchFamily="34" charset="0"/>
              </a:rPr>
              <a:t>T</a:t>
            </a:r>
            <a:r>
              <a:rPr lang="en-CA" sz="40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O</a:t>
            </a:r>
            <a:r>
              <a:rPr lang="en-CA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R</a:t>
            </a:r>
            <a:r>
              <a:rPr lang="en-CA" sz="4000" b="1" dirty="0">
                <a:solidFill>
                  <a:srgbClr val="00B050"/>
                </a:solidFill>
                <a:latin typeface="Maiandra GD" panose="020E0502030308020204" pitchFamily="34" charset="0"/>
              </a:rPr>
              <a:t>A</a:t>
            </a:r>
            <a:r>
              <a:rPr lang="en-CA" sz="40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T</a:t>
            </a:r>
            <a:r>
              <a:rPr lang="en-CA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I</a:t>
            </a:r>
            <a:r>
              <a:rPr lang="en-CA" sz="4000" b="1" dirty="0">
                <a:solidFill>
                  <a:srgbClr val="00B050"/>
                </a:solidFill>
                <a:latin typeface="Maiandra GD" panose="020E0502030308020204" pitchFamily="34" charset="0"/>
              </a:rPr>
              <a:t>V</a:t>
            </a:r>
            <a:r>
              <a:rPr lang="en-CA" sz="40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E</a:t>
            </a:r>
            <a:r>
              <a:rPr lang="en-CA" sz="4000" b="1" dirty="0">
                <a:solidFill>
                  <a:srgbClr val="FF6600"/>
                </a:solidFill>
                <a:latin typeface="Maiandra GD" panose="020E0502030308020204" pitchFamily="34" charset="0"/>
              </a:rPr>
              <a:t> </a:t>
            </a:r>
            <a:r>
              <a:rPr lang="en-CA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Q</a:t>
            </a:r>
            <a:r>
              <a:rPr lang="en-CA" sz="4000" b="1" dirty="0">
                <a:solidFill>
                  <a:srgbClr val="00B050"/>
                </a:solidFill>
                <a:latin typeface="Maiandra GD" panose="020E0502030308020204" pitchFamily="34" charset="0"/>
              </a:rPr>
              <a:t>U</a:t>
            </a:r>
            <a:r>
              <a:rPr lang="en-CA" sz="40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E</a:t>
            </a:r>
            <a:r>
              <a:rPr lang="en-CA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S</a:t>
            </a:r>
            <a:r>
              <a:rPr lang="en-CA" sz="4000" b="1" dirty="0">
                <a:solidFill>
                  <a:srgbClr val="00B050"/>
                </a:solidFill>
                <a:latin typeface="Maiandra GD" panose="020E0502030308020204" pitchFamily="34" charset="0"/>
              </a:rPr>
              <a:t>T</a:t>
            </a:r>
            <a:r>
              <a:rPr lang="en-CA" sz="40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I</a:t>
            </a:r>
            <a:r>
              <a:rPr lang="en-CA" sz="4000" b="1" dirty="0">
                <a:solidFill>
                  <a:srgbClr val="FF0000"/>
                </a:solidFill>
                <a:latin typeface="Maiandra GD" panose="020E0502030308020204" pitchFamily="34" charset="0"/>
              </a:rPr>
              <a:t>O</a:t>
            </a:r>
            <a:r>
              <a:rPr lang="en-CA" sz="4000" b="1" dirty="0">
                <a:solidFill>
                  <a:srgbClr val="00B050"/>
                </a:solidFill>
                <a:latin typeface="Maiandra GD" panose="020E0502030308020204" pitchFamily="34" charset="0"/>
              </a:rPr>
              <a:t>N</a:t>
            </a:r>
            <a:r>
              <a:rPr lang="en-CA" sz="40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S</a:t>
            </a:r>
            <a:r>
              <a:rPr lang="en-CA" sz="4000" b="1" dirty="0">
                <a:solidFill>
                  <a:srgbClr val="FF6600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50787-DC99-47D7-8DCD-27396696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44" y="2372478"/>
            <a:ext cx="2003785" cy="20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3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4A6A8-7A40-458C-B436-85C38D6EF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7850"/>
          <a:stretch/>
        </p:blipFill>
        <p:spPr>
          <a:xfrm>
            <a:off x="2309128" y="1035312"/>
            <a:ext cx="7573744" cy="478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99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F28729-11B4-4FD5-AEDD-F962E4481251}"/>
              </a:ext>
            </a:extLst>
          </p:cNvPr>
          <p:cNvSpPr txBox="1">
            <a:spLocks/>
          </p:cNvSpPr>
          <p:nvPr/>
        </p:nvSpPr>
        <p:spPr>
          <a:xfrm>
            <a:off x="2132459" y="1437107"/>
            <a:ext cx="4862946" cy="778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FF6600"/>
                </a:solidFill>
                <a:latin typeface="Maiandra GD" panose="020E0502030308020204" pitchFamily="34" charset="0"/>
              </a:rPr>
              <a:t>Case Studies: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F054F-FA79-4C4E-B13F-B858116E8AD3}"/>
              </a:ext>
            </a:extLst>
          </p:cNvPr>
          <p:cNvSpPr/>
          <p:nvPr/>
        </p:nvSpPr>
        <p:spPr>
          <a:xfrm>
            <a:off x="2698144" y="2044005"/>
            <a:ext cx="703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6600"/>
                </a:solidFill>
                <a:latin typeface="Maiandra GD" panose="020E0502030308020204" pitchFamily="34" charset="0"/>
              </a:rPr>
              <a:t>Listening Circles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6600"/>
                </a:solidFill>
                <a:latin typeface="Maiandra GD" panose="020E0502030308020204" pitchFamily="34" charset="0"/>
              </a:rPr>
              <a:t>Facilitated Conflict Conversation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6600"/>
                </a:solidFill>
                <a:latin typeface="Maiandra GD" panose="020E0502030308020204" pitchFamily="34" charset="0"/>
              </a:rPr>
              <a:t>Getting to a vision and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780D0-7260-4376-B1F4-207E0E51F2A0}"/>
              </a:ext>
            </a:extLst>
          </p:cNvPr>
          <p:cNvSpPr txBox="1"/>
          <p:nvPr/>
        </p:nvSpPr>
        <p:spPr>
          <a:xfrm>
            <a:off x="2417075" y="4035898"/>
            <a:ext cx="7847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Our role is to facilitate the church’s conversation, not lead it. This is different than consulting,       or even coaching.</a:t>
            </a:r>
          </a:p>
        </p:txBody>
      </p:sp>
    </p:spTree>
    <p:extLst>
      <p:ext uri="{BB962C8B-B14F-4D97-AF65-F5344CB8AC3E}">
        <p14:creationId xmlns:p14="http://schemas.microsoft.com/office/powerpoint/2010/main" val="20484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D0FEF-F00E-177C-59E5-74F2B23E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98" y="1289844"/>
            <a:ext cx="3773039" cy="485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9F5EF-D7FE-1447-3167-6C997ECB6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20" y="770956"/>
            <a:ext cx="3758358" cy="485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DE8BA-37FC-80B0-20D4-8B64CD048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625" y="302777"/>
            <a:ext cx="3781605" cy="485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3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A8CC44-9981-DA08-E5EF-9DD2CFE59A8A}"/>
              </a:ext>
            </a:extLst>
          </p:cNvPr>
          <p:cNvSpPr txBox="1"/>
          <p:nvPr/>
        </p:nvSpPr>
        <p:spPr>
          <a:xfrm>
            <a:off x="2086185" y="1499739"/>
            <a:ext cx="9367521" cy="3608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>
              <a:lnSpc>
                <a:spcPct val="110000"/>
              </a:lnSpc>
              <a:spcAft>
                <a:spcPts val="25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Break-out </a:t>
            </a:r>
            <a:r>
              <a:rPr lang="en-US" sz="3200" b="1" dirty="0">
                <a:solidFill>
                  <a:srgbClr val="000000"/>
                </a:solidFill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Groups:</a:t>
            </a:r>
            <a:endParaRPr lang="en-US" sz="1600" b="1" dirty="0">
              <a:solidFill>
                <a:srgbClr val="000000"/>
              </a:solidFill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10000"/>
              </a:lnSpc>
              <a:spcAft>
                <a:spcPts val="25"/>
              </a:spcAft>
            </a:pPr>
            <a:endParaRPr lang="en-US" sz="1050" b="1" dirty="0">
              <a:solidFill>
                <a:srgbClr val="000000"/>
              </a:solidFill>
              <a:effectLst/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10000"/>
              </a:lnSpc>
              <a:spcAft>
                <a:spcPts val="25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Round 1</a:t>
            </a:r>
            <a:r>
              <a:rPr lang="en-US" sz="24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534988" indent="-342900">
              <a:lnSpc>
                <a:spcPct val="110000"/>
              </a:lnSpc>
              <a:spcAft>
                <a:spcPts val="25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has been a significant COVID story for you?</a:t>
            </a:r>
            <a:endParaRPr lang="en-CA" sz="1800" dirty="0">
              <a:solidFill>
                <a:srgbClr val="000000"/>
              </a:solidFill>
              <a:effectLst/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4988" indent="-342900">
              <a:lnSpc>
                <a:spcPct val="110000"/>
              </a:lnSpc>
              <a:spcAft>
                <a:spcPts val="25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have you and others been affected by COVID?</a:t>
            </a:r>
          </a:p>
          <a:p>
            <a:pPr marL="534988" indent="-342900">
              <a:lnSpc>
                <a:spcPct val="110000"/>
              </a:lnSpc>
              <a:spcAft>
                <a:spcPts val="25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been the hardest thing for you about the pandemic?</a:t>
            </a:r>
            <a:endParaRPr lang="en-CA" dirty="0">
              <a:solidFill>
                <a:srgbClr val="000000"/>
              </a:solidFill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4988" indent="-342900">
              <a:lnSpc>
                <a:spcPct val="110000"/>
              </a:lnSpc>
              <a:spcAft>
                <a:spcPts val="25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been the hardest thing for NCD as a community?</a:t>
            </a:r>
            <a:endParaRPr lang="en-CA" sz="1050" dirty="0">
              <a:solidFill>
                <a:srgbClr val="000000"/>
              </a:solidFill>
              <a:effectLst/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indent="450850">
              <a:lnSpc>
                <a:spcPct val="110000"/>
              </a:lnSpc>
              <a:spcAft>
                <a:spcPts val="25"/>
              </a:spcAft>
            </a:pPr>
            <a:r>
              <a:rPr lang="en-US" sz="105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CA" sz="1050" dirty="0">
              <a:solidFill>
                <a:srgbClr val="000000"/>
              </a:solidFill>
              <a:effectLst/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10000"/>
              </a:lnSpc>
              <a:spcAft>
                <a:spcPts val="25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Round 2</a:t>
            </a:r>
            <a:r>
              <a:rPr lang="en-US" sz="24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534988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needs to happen to move forward as we move out of the pandemic?</a:t>
            </a:r>
            <a:endParaRPr lang="en-CA" sz="1800" dirty="0">
              <a:solidFill>
                <a:srgbClr val="000000"/>
              </a:solidFill>
              <a:effectLst/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4988" lvl="0" indent="-342900">
              <a:lnSpc>
                <a:spcPct val="110000"/>
              </a:lnSpc>
              <a:spcAft>
                <a:spcPts val="25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 willing to do to help move forward?</a:t>
            </a:r>
            <a:endParaRPr lang="en-CA" sz="1800" dirty="0">
              <a:solidFill>
                <a:srgbClr val="000000"/>
              </a:solidFill>
              <a:effectLst/>
              <a:latin typeface="Maiandra GD" panose="020E0502030308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1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164801-30BF-FC6D-4BAE-6FA5F7F327BC}"/>
              </a:ext>
            </a:extLst>
          </p:cNvPr>
          <p:cNvSpPr txBox="1"/>
          <p:nvPr/>
        </p:nvSpPr>
        <p:spPr>
          <a:xfrm>
            <a:off x="3372696" y="1980822"/>
            <a:ext cx="5446607" cy="2438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Facilitated Conflict Conversation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6600"/>
                </a:solidFill>
                <a:latin typeface="Maiandra GD" panose="020E0502030308020204" pitchFamily="34" charset="0"/>
              </a:rPr>
              <a:t>Christian School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6600"/>
                </a:solidFill>
                <a:latin typeface="Maiandra GD" panose="020E0502030308020204" pitchFamily="34" charset="0"/>
              </a:rPr>
              <a:t>Board/Teachers – build/rebuild trust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6600"/>
                </a:solidFill>
                <a:latin typeface="Maiandra GD" panose="020E0502030308020204" pitchFamily="34" charset="0"/>
              </a:rPr>
              <a:t>Board/Parents – posture of listening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FF6600"/>
                </a:solidFill>
                <a:latin typeface="Maiandra GD" panose="020E0502030308020204" pitchFamily="34" charset="0"/>
              </a:rPr>
              <a:t>Teacher/Students; School/Community</a:t>
            </a:r>
          </a:p>
        </p:txBody>
      </p:sp>
    </p:spTree>
    <p:extLst>
      <p:ext uri="{BB962C8B-B14F-4D97-AF65-F5344CB8AC3E}">
        <p14:creationId xmlns:p14="http://schemas.microsoft.com/office/powerpoint/2010/main" val="190473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158BE4-FA53-1616-68BC-D82D326FB2E5}"/>
              </a:ext>
            </a:extLst>
          </p:cNvPr>
          <p:cNvSpPr/>
          <p:nvPr/>
        </p:nvSpPr>
        <p:spPr>
          <a:xfrm>
            <a:off x="1964267" y="1100289"/>
            <a:ext cx="8842586" cy="433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Getting to a vision and plan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Large, deeply conflicted church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Conflict over decision not to merge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Autocratic decision making</a:t>
            </a:r>
          </a:p>
          <a:p>
            <a:pPr lvl="1">
              <a:lnSpc>
                <a:spcPct val="150000"/>
              </a:lnSpc>
            </a:pPr>
            <a:r>
              <a:rPr lang="en-US" b="1" u="sng" dirty="0">
                <a:solidFill>
                  <a:srgbClr val="FF6600"/>
                </a:solidFill>
                <a:latin typeface="Maiandra GD" panose="020E0502030308020204" pitchFamily="34" charset="0"/>
              </a:rPr>
              <a:t>Restorative Processes</a:t>
            </a:r>
            <a:r>
              <a:rPr lang="en-US" b="1" dirty="0">
                <a:solidFill>
                  <a:srgbClr val="FF6600"/>
                </a:solidFill>
                <a:latin typeface="Maiandra GD" panose="020E0502030308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Listening Circles to heal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Facilitated conversations to deal with harm and how to move forward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Gathered how to move forward statements across a year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Bundled the moving forward statements into three areas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Circle Working Groups to plan, prioritize and implement</a:t>
            </a:r>
          </a:p>
        </p:txBody>
      </p:sp>
    </p:spTree>
    <p:extLst>
      <p:ext uri="{BB962C8B-B14F-4D97-AF65-F5344CB8AC3E}">
        <p14:creationId xmlns:p14="http://schemas.microsoft.com/office/powerpoint/2010/main" val="41380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A24334-F4F4-8D63-7E5C-C3D40ECFD087}"/>
              </a:ext>
            </a:extLst>
          </p:cNvPr>
          <p:cNvSpPr txBox="1"/>
          <p:nvPr/>
        </p:nvSpPr>
        <p:spPr>
          <a:xfrm>
            <a:off x="1849120" y="1976636"/>
            <a:ext cx="6245012" cy="267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small" dirty="0" err="1">
                <a:solidFill>
                  <a:srgbClr val="FF6600"/>
                </a:solidFill>
                <a:latin typeface="Maiandra GD" panose="020E0502030308020204" pitchFamily="34" charset="0"/>
              </a:rPr>
              <a:t>Barrhead</a:t>
            </a:r>
            <a:r>
              <a:rPr lang="en-US" sz="24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6600"/>
                </a:solidFill>
                <a:latin typeface="Maiandra GD" panose="020E0502030308020204" pitchFamily="34" charset="0"/>
              </a:rPr>
              <a:t>Started with an NCD Survey</a:t>
            </a:r>
            <a:r>
              <a:rPr lang="en-CA" dirty="0">
                <a:solidFill>
                  <a:srgbClr val="FF6600"/>
                </a:solidFill>
                <a:latin typeface="Maiandra GD" panose="020E0502030308020204" pitchFamily="34" charset="0"/>
              </a:rPr>
              <a:t> (</a:t>
            </a:r>
            <a:r>
              <a:rPr lang="en-CA" dirty="0" err="1">
                <a:solidFill>
                  <a:srgbClr val="FF6600"/>
                </a:solidFill>
                <a:latin typeface="Maiandra GD" panose="020E0502030308020204" pitchFamily="34" charset="0"/>
              </a:rPr>
              <a:t>Mim</a:t>
            </a:r>
            <a:r>
              <a:rPr lang="en-CA" dirty="0">
                <a:solidFill>
                  <a:srgbClr val="FF6600"/>
                </a:solidFill>
                <a:latin typeface="Maiandra GD" panose="020E0502030308020204" pitchFamily="34" charset="0"/>
              </a:rPr>
              <a:t> Factor PS)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A" dirty="0">
                <a:solidFill>
                  <a:srgbClr val="FF6600"/>
                </a:solidFill>
                <a:latin typeface="Maiandra GD" panose="020E0502030308020204" pitchFamily="34" charset="0"/>
              </a:rPr>
              <a:t>Action Plan to deal with PS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A" dirty="0">
                <a:solidFill>
                  <a:srgbClr val="FF6600"/>
                </a:solidFill>
                <a:latin typeface="Maiandra GD" panose="020E0502030308020204" pitchFamily="34" charset="0"/>
              </a:rPr>
              <a:t>Sale of church building – potential for conflict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A" dirty="0">
                <a:solidFill>
                  <a:srgbClr val="FF6600"/>
                </a:solidFill>
                <a:latin typeface="Maiandra GD" panose="020E0502030308020204" pitchFamily="34" charset="0"/>
              </a:rPr>
              <a:t>Listening Circles to address needs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A" dirty="0">
                <a:solidFill>
                  <a:srgbClr val="FF6600"/>
                </a:solidFill>
                <a:latin typeface="Maiandra GD" panose="020E0502030308020204" pitchFamily="34" charset="0"/>
              </a:rPr>
              <a:t>Fair Process in Decision Making (sold building)</a:t>
            </a:r>
            <a:endParaRPr lang="en-US" dirty="0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E830A-69D8-4178-9081-AD727A8A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103" y="1963549"/>
            <a:ext cx="3329352" cy="275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0C14CE-E159-B23C-41A4-032E368FB575}"/>
              </a:ext>
            </a:extLst>
          </p:cNvPr>
          <p:cNvSpPr txBox="1"/>
          <p:nvPr/>
        </p:nvSpPr>
        <p:spPr>
          <a:xfrm>
            <a:off x="7499026" y="4887223"/>
            <a:ext cx="3535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dirty="0">
                <a:hlinkClick r:id="rId3"/>
              </a:rPr>
              <a:t>https://fordelm.com/barrhead-case-study/</a:t>
            </a:r>
            <a:endParaRPr lang="en-CA" sz="1500" dirty="0"/>
          </a:p>
          <a:p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54233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15176-4762-479C-B251-6827F84521DD}"/>
              </a:ext>
            </a:extLst>
          </p:cNvPr>
          <p:cNvSpPr txBox="1"/>
          <p:nvPr/>
        </p:nvSpPr>
        <p:spPr>
          <a:xfrm>
            <a:off x="1175300" y="1303638"/>
            <a:ext cx="10860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17 (EL) I know that someone in our church will hold me accountable for meeting the commitments I make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7DBBF-C51D-4A31-9A97-3A6828343791}"/>
              </a:ext>
            </a:extLst>
          </p:cNvPr>
          <p:cNvSpPr txBox="1"/>
          <p:nvPr/>
        </p:nvSpPr>
        <p:spPr>
          <a:xfrm>
            <a:off x="1175300" y="2573118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31 (EL) Our leaders are good at explaining things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011E0-50BE-4267-85DC-3A89E0694F03}"/>
              </a:ext>
            </a:extLst>
          </p:cNvPr>
          <p:cNvSpPr txBox="1"/>
          <p:nvPr/>
        </p:nvSpPr>
        <p:spPr>
          <a:xfrm>
            <a:off x="1175300" y="3842598"/>
            <a:ext cx="10470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51 (EL) The leaders of our church prefer to do the work themselves rather than collaborate with others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B20B0-4FD6-48C5-9C59-C80D6077BF9D}"/>
              </a:ext>
            </a:extLst>
          </p:cNvPr>
          <p:cNvSpPr txBox="1"/>
          <p:nvPr/>
        </p:nvSpPr>
        <p:spPr>
          <a:xfrm>
            <a:off x="1175299" y="880478"/>
            <a:ext cx="8614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16 (GBM) I know what value my work has in the overall work of our church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1FE2C-23BD-4337-BBBB-F442C00E8AAA}"/>
              </a:ext>
            </a:extLst>
          </p:cNvPr>
          <p:cNvSpPr txBox="1"/>
          <p:nvPr/>
        </p:nvSpPr>
        <p:spPr>
          <a:xfrm>
            <a:off x="1175300" y="2149958"/>
            <a:ext cx="6773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26 (GBM) I feel that my church supports me in my ministry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AA959-7A17-49E1-B7F6-7F90F6DEA413}"/>
              </a:ext>
            </a:extLst>
          </p:cNvPr>
          <p:cNvSpPr txBox="1"/>
          <p:nvPr/>
        </p:nvSpPr>
        <p:spPr>
          <a:xfrm>
            <a:off x="1175300" y="4688918"/>
            <a:ext cx="10045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79 (GBM) I clearly understand what is expected from me when fulfilling my tasks in our church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1B647-0203-4996-BBF0-286D4B77E3F1}"/>
              </a:ext>
            </a:extLst>
          </p:cNvPr>
          <p:cNvSpPr txBox="1"/>
          <p:nvPr/>
        </p:nvSpPr>
        <p:spPr>
          <a:xfrm>
            <a:off x="1175300" y="1726798"/>
            <a:ext cx="6465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24 (ES) My contributions to church are reviewed regularly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96814-89B4-403D-AB5B-DC64FDF4C1E6}"/>
              </a:ext>
            </a:extLst>
          </p:cNvPr>
          <p:cNvSpPr txBox="1"/>
          <p:nvPr/>
        </p:nvSpPr>
        <p:spPr>
          <a:xfrm>
            <a:off x="1175300" y="4265758"/>
            <a:ext cx="6465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67 (ES) I know the goals we are working towards as a church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308A5D-2907-4966-97AE-07C9AA0D9687}"/>
              </a:ext>
            </a:extLst>
          </p:cNvPr>
          <p:cNvSpPr txBox="1"/>
          <p:nvPr/>
        </p:nvSpPr>
        <p:spPr>
          <a:xfrm>
            <a:off x="1175299" y="3419438"/>
            <a:ext cx="10393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49 (HSG) I am a member of a group in our church where it is possible to talk about personal problems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FC0FD-8CA7-4B18-9018-FB655942D406}"/>
              </a:ext>
            </a:extLst>
          </p:cNvPr>
          <p:cNvSpPr txBox="1"/>
          <p:nvPr/>
        </p:nvSpPr>
        <p:spPr>
          <a:xfrm>
            <a:off x="1175300" y="5535234"/>
            <a:ext cx="6465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90 (HSG) In my small group we trust each other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CD2DF4-BCB5-41FC-99B8-57ACD20077A7}"/>
              </a:ext>
            </a:extLst>
          </p:cNvPr>
          <p:cNvSpPr txBox="1"/>
          <p:nvPr/>
        </p:nvSpPr>
        <p:spPr>
          <a:xfrm>
            <a:off x="1175299" y="2996278"/>
            <a:ext cx="7700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40 (LR) I know of people in our church with bitterness toward others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080310-CF22-4B9B-AB85-2D2DEDC28055}"/>
              </a:ext>
            </a:extLst>
          </p:cNvPr>
          <p:cNvSpPr txBox="1"/>
          <p:nvPr/>
        </p:nvSpPr>
        <p:spPr>
          <a:xfrm>
            <a:off x="1175300" y="5112078"/>
            <a:ext cx="10632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aiandra GD" panose="020E0502030308020204" pitchFamily="34" charset="0"/>
              </a:rPr>
              <a:t>80 (LR) If I have a disagreement with a member of our church, I will go to them in order to resolve it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endParaRPr lang="en-CA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5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DA68C-D64C-4C22-9FE1-D6628EDB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44" y="1061337"/>
            <a:ext cx="6510312" cy="47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23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1B10BF-A665-4980-847D-BEDDC8F0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013" y="5471766"/>
            <a:ext cx="1227632" cy="1174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C59258-351A-4F49-A860-09842AE9D9AC}"/>
              </a:ext>
            </a:extLst>
          </p:cNvPr>
          <p:cNvSpPr txBox="1"/>
          <p:nvPr/>
        </p:nvSpPr>
        <p:spPr>
          <a:xfrm>
            <a:off x="3438221" y="2121244"/>
            <a:ext cx="5415109" cy="301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Welcome &amp; Check-in</a:t>
            </a:r>
          </a:p>
          <a:p>
            <a:pPr marL="266700" indent="-2667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Review Restorative Principles</a:t>
            </a:r>
          </a:p>
          <a:p>
            <a:pPr marL="266700" indent="-2667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Case Studies:</a:t>
            </a:r>
          </a:p>
          <a:p>
            <a:pPr marL="914400" lvl="1" indent="-284163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Listening Circle</a:t>
            </a:r>
          </a:p>
          <a:p>
            <a:pPr marL="914400" lvl="1" indent="-284163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Facilitated Conflict Circle</a:t>
            </a:r>
          </a:p>
          <a:p>
            <a:pPr marL="914400" lvl="1" indent="-284163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Consulting</a:t>
            </a:r>
          </a:p>
          <a:p>
            <a:pPr marL="266700" indent="-2667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Links to NCD 8QCs &amp; Questions</a:t>
            </a:r>
          </a:p>
          <a:p>
            <a:pPr marL="266700" indent="-2667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Check-out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202204C-BF5A-6140-B1F6-E85D87BAE39B}"/>
              </a:ext>
            </a:extLst>
          </p:cNvPr>
          <p:cNvSpPr txBox="1">
            <a:spLocks/>
          </p:cNvSpPr>
          <p:nvPr/>
        </p:nvSpPr>
        <p:spPr>
          <a:xfrm>
            <a:off x="841738" y="5918719"/>
            <a:ext cx="436095" cy="280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5B6831-3698-465C-A739-3E494D35FE23}" type="slidenum">
              <a:rPr lang="en-CA" sz="1400" smtClean="0">
                <a:solidFill>
                  <a:srgbClr val="F4B740"/>
                </a:solidFill>
              </a:rPr>
              <a:pPr algn="ctr"/>
              <a:t>2</a:t>
            </a:fld>
            <a:endParaRPr lang="en-CA" sz="1400" dirty="0">
              <a:solidFill>
                <a:srgbClr val="F4B7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208D9-9E74-42FD-8A5E-D3934CE882EA}"/>
              </a:ext>
            </a:extLst>
          </p:cNvPr>
          <p:cNvSpPr txBox="1"/>
          <p:nvPr/>
        </p:nvSpPr>
        <p:spPr>
          <a:xfrm>
            <a:off x="2439510" y="1413358"/>
            <a:ext cx="3240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40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Agenda:</a:t>
            </a:r>
          </a:p>
        </p:txBody>
      </p:sp>
    </p:spTree>
    <p:extLst>
      <p:ext uri="{BB962C8B-B14F-4D97-AF65-F5344CB8AC3E}">
        <p14:creationId xmlns:p14="http://schemas.microsoft.com/office/powerpoint/2010/main" val="7040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176712-0A65-496E-8EA9-DB00A3DCEB02}"/>
              </a:ext>
            </a:extLst>
          </p:cNvPr>
          <p:cNvGraphicFramePr>
            <a:graphicFrameLocks noGrp="1"/>
          </p:cNvGraphicFramePr>
          <p:nvPr/>
        </p:nvGraphicFramePr>
        <p:xfrm>
          <a:off x="2146852" y="717042"/>
          <a:ext cx="3720548" cy="54239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0548">
                  <a:extLst>
                    <a:ext uri="{9D8B030D-6E8A-4147-A177-3AD203B41FA5}">
                      <a16:colId xmlns:a16="http://schemas.microsoft.com/office/drawing/2014/main" val="2390879086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Accountability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389336169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Affirming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90796633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Compassion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8216499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 dirty="0">
                          <a:effectLst/>
                          <a:latin typeface="Maiandra GD" panose="020E0502030308020204" pitchFamily="34" charset="0"/>
                        </a:rPr>
                        <a:t>Creativeness</a:t>
                      </a:r>
                      <a:endParaRPr lang="en-CA" sz="200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31654849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Everyday-faith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18019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Faith-stretching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749206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God-consciousness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7045270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Good Organization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53924967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Hope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3832389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Inspiration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150891625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Intimacy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134215059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 dirty="0">
                          <a:effectLst/>
                          <a:latin typeface="Maiandra GD" panose="020E0502030308020204" pitchFamily="34" charset="0"/>
                        </a:rPr>
                        <a:t>Joy</a:t>
                      </a:r>
                      <a:endParaRPr lang="en-CA" sz="200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70751083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B3DA3C-1285-45AD-876A-76724F93761A}"/>
              </a:ext>
            </a:extLst>
          </p:cNvPr>
          <p:cNvGraphicFramePr>
            <a:graphicFrameLocks noGrp="1"/>
          </p:cNvGraphicFramePr>
          <p:nvPr/>
        </p:nvGraphicFramePr>
        <p:xfrm>
          <a:off x="6131399" y="717042"/>
          <a:ext cx="3997709" cy="54239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97709">
                  <a:extLst>
                    <a:ext uri="{9D8B030D-6E8A-4147-A177-3AD203B41FA5}">
                      <a16:colId xmlns:a16="http://schemas.microsoft.com/office/drawing/2014/main" val="2390879086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 dirty="0">
                          <a:effectLst/>
                          <a:latin typeface="Maiandra GD" panose="020E0502030308020204" pitchFamily="34" charset="0"/>
                        </a:rPr>
                        <a:t>Learning</a:t>
                      </a:r>
                      <a:endParaRPr lang="en-CA" sz="200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14151334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Multiplication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17391126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Nurturing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59236108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Pastoral Care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99671314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 dirty="0">
                          <a:effectLst/>
                          <a:latin typeface="Maiandra GD" panose="020E0502030308020204" pitchFamily="34" charset="0"/>
                        </a:rPr>
                        <a:t>Prayer</a:t>
                      </a:r>
                      <a:endParaRPr lang="en-CA" sz="200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125593309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 dirty="0">
                          <a:effectLst/>
                          <a:latin typeface="Maiandra GD" panose="020E0502030308020204" pitchFamily="34" charset="0"/>
                        </a:rPr>
                        <a:t>Reconciling</a:t>
                      </a:r>
                      <a:endParaRPr lang="en-CA" sz="200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408801244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 dirty="0">
                          <a:effectLst/>
                          <a:latin typeface="Maiandra GD" panose="020E0502030308020204" pitchFamily="34" charset="0"/>
                        </a:rPr>
                        <a:t>Releasing</a:t>
                      </a:r>
                      <a:endParaRPr lang="en-CA" sz="200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14950689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Relevance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08715678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Self-awareness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7040036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Teamwork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202840150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>
                          <a:effectLst/>
                          <a:latin typeface="Maiandra GD" panose="020E0502030308020204" pitchFamily="34" charset="0"/>
                        </a:rPr>
                        <a:t>Vision</a:t>
                      </a:r>
                      <a:endParaRPr lang="en-CA" sz="200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358832188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cap="small" dirty="0">
                          <a:effectLst/>
                          <a:latin typeface="Maiandra GD" panose="020E0502030308020204" pitchFamily="34" charset="0"/>
                        </a:rPr>
                        <a:t>Welcoming</a:t>
                      </a:r>
                      <a:endParaRPr lang="en-CA" sz="200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2" marR="62182" marT="0" marB="0"/>
                </a:tc>
                <a:extLst>
                  <a:ext uri="{0D108BD9-81ED-4DB2-BD59-A6C34878D82A}">
                    <a16:rowId xmlns:a16="http://schemas.microsoft.com/office/drawing/2014/main" val="352685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7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693F1F-0351-4C23-861B-9E2BCC802C94}"/>
              </a:ext>
            </a:extLst>
          </p:cNvPr>
          <p:cNvSpPr txBox="1"/>
          <p:nvPr/>
        </p:nvSpPr>
        <p:spPr>
          <a:xfrm>
            <a:off x="2001798" y="2151727"/>
            <a:ext cx="8832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FF6600"/>
                </a:solidFill>
                <a:latin typeface="Maiandra GD" panose="020E0502030308020204" pitchFamily="34" charset="0"/>
              </a:rPr>
              <a:t>Breakouts:</a:t>
            </a:r>
            <a:endParaRPr lang="en-CA" sz="3200" dirty="0">
              <a:solidFill>
                <a:srgbClr val="FF6600"/>
              </a:solidFill>
              <a:latin typeface="Maiandra GD" panose="020E0502030308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solidFill>
                  <a:srgbClr val="FF6600"/>
                </a:solidFill>
                <a:latin typeface="Maiandra GD" panose="020E0502030308020204" pitchFamily="34" charset="0"/>
              </a:rPr>
              <a:t>How is RP a link to Loving Relationships, Effective Structures and/or Holistic Small Groups?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solidFill>
                  <a:srgbClr val="FF6600"/>
                </a:solidFill>
                <a:latin typeface="Maiandra GD" panose="020E0502030308020204" pitchFamily="34" charset="0"/>
              </a:rPr>
              <a:t>What are potential disconnects/risks between NCD and RP?</a:t>
            </a:r>
          </a:p>
        </p:txBody>
      </p:sp>
    </p:spTree>
    <p:extLst>
      <p:ext uri="{BB962C8B-B14F-4D97-AF65-F5344CB8AC3E}">
        <p14:creationId xmlns:p14="http://schemas.microsoft.com/office/powerpoint/2010/main" val="105329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BB4366-407B-44BE-A252-93D43589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34" y="707607"/>
            <a:ext cx="3487321" cy="486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D4811-ECF2-4404-8750-6F8B86118976}"/>
              </a:ext>
            </a:extLst>
          </p:cNvPr>
          <p:cNvSpPr txBox="1"/>
          <p:nvPr/>
        </p:nvSpPr>
        <p:spPr>
          <a:xfrm>
            <a:off x="347867" y="5908667"/>
            <a:ext cx="99565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hlinkClick r:id="rId3"/>
              </a:rPr>
              <a:t>Learning How to Grow Restorative Churches - </a:t>
            </a:r>
            <a:r>
              <a:rPr lang="en-US" sz="1700" dirty="0" err="1">
                <a:hlinkClick r:id="rId3"/>
              </a:rPr>
              <a:t>Shalem</a:t>
            </a:r>
            <a:r>
              <a:rPr lang="en-US" sz="1700" dirty="0">
                <a:hlinkClick r:id="rId3"/>
              </a:rPr>
              <a:t> Mental Health Network (shalemnetwork.org)</a:t>
            </a:r>
            <a:endParaRPr lang="en-CA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925B8-BCFB-42AE-BEA2-DF98C60E5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730" y="707607"/>
            <a:ext cx="4207503" cy="486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CA7C1-92A0-9588-3214-5FEC2E6F0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653" y="4155059"/>
            <a:ext cx="1429128" cy="604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84995-4417-D9FC-BEC8-077945FB1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371" y="2733739"/>
            <a:ext cx="1961013" cy="154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63D803-54FA-D71D-E408-27E254B9E52F}"/>
              </a:ext>
            </a:extLst>
          </p:cNvPr>
          <p:cNvSpPr txBox="1"/>
          <p:nvPr/>
        </p:nvSpPr>
        <p:spPr>
          <a:xfrm>
            <a:off x="1991573" y="2653927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Online Training Winter 2022/2023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4652E-B2E6-2E13-A502-43A822CA7D8C}"/>
              </a:ext>
            </a:extLst>
          </p:cNvPr>
          <p:cNvSpPr txBox="1"/>
          <p:nvPr/>
        </p:nvSpPr>
        <p:spPr>
          <a:xfrm rot="20816891">
            <a:off x="3324541" y="4309062"/>
            <a:ext cx="142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Dates &amp; Times: TBD</a:t>
            </a:r>
          </a:p>
        </p:txBody>
      </p:sp>
    </p:spTree>
    <p:extLst>
      <p:ext uri="{BB962C8B-B14F-4D97-AF65-F5344CB8AC3E}">
        <p14:creationId xmlns:p14="http://schemas.microsoft.com/office/powerpoint/2010/main" val="17098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BF9AC-491C-4D5A-882F-6E86E887046C}"/>
              </a:ext>
            </a:extLst>
          </p:cNvPr>
          <p:cNvSpPr txBox="1"/>
          <p:nvPr/>
        </p:nvSpPr>
        <p:spPr>
          <a:xfrm>
            <a:off x="2214113" y="1546177"/>
            <a:ext cx="7763774" cy="3765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CA" sz="2800" b="1" cap="small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Ministry of Reconciliation</a:t>
            </a:r>
            <a:endParaRPr lang="en-CA" sz="2000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CA" sz="1400" kern="1800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Corinthians 5:18-21 (NIV)</a:t>
            </a:r>
            <a:endParaRPr lang="en-CA" sz="2000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CA" sz="800" b="1" cap="small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2000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CA" sz="2000" i="1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this is from God, who reconciled us to himself through Christ and gave us the ministry of reconciliation: that God was reconciling the world to himself in Christ, not counting people’s sins against them. And he has committed to us the message of reconciliation.     </a:t>
            </a:r>
            <a:endParaRPr lang="en-CA" sz="2000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CA" sz="800" i="1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2000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000" i="1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therefore Christ’s ambassadors, as though God were making his appeal through us. We implore you on Christ’s behalf: Be reconciled to God. God made him who had no sin to be sin</a:t>
            </a:r>
            <a:r>
              <a:rPr lang="en-CA" sz="2000" i="1" baseline="30000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i="1" dirty="0">
                <a:solidFill>
                  <a:srgbClr val="2E74B5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us, so that in him we might become the righteousness of God.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5219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A543E-1AEF-453F-8A62-1C1E91B1E324}"/>
              </a:ext>
            </a:extLst>
          </p:cNvPr>
          <p:cNvSpPr txBox="1"/>
          <p:nvPr/>
        </p:nvSpPr>
        <p:spPr>
          <a:xfrm>
            <a:off x="1975668" y="1717390"/>
            <a:ext cx="6635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3000"/>
              </a:spcBef>
              <a:buSzPct val="75000"/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Social science out of Restorative Justice</a:t>
            </a:r>
          </a:p>
          <a:p>
            <a:pPr marL="357188" indent="-357188">
              <a:buSzPct val="75000"/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Improve &amp; repair relationships</a:t>
            </a:r>
          </a:p>
          <a:p>
            <a:pPr marL="357188" indent="-357188">
              <a:buSzPct val="75000"/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Between people and communities</a:t>
            </a:r>
          </a:p>
          <a:p>
            <a:pPr marL="357188" indent="-357188">
              <a:buSzPct val="75000"/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Increase social capital</a:t>
            </a:r>
          </a:p>
          <a:p>
            <a:pPr marL="357188" indent="-357188">
              <a:buSzPct val="75000"/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Repair harm</a:t>
            </a:r>
          </a:p>
          <a:p>
            <a:pPr marL="357188" indent="-357188">
              <a:buSzPct val="75000"/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Restore relationships through 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21FB4-0250-4323-941D-4E3FAD1EF4C9}"/>
              </a:ext>
            </a:extLst>
          </p:cNvPr>
          <p:cNvSpPr txBox="1"/>
          <p:nvPr/>
        </p:nvSpPr>
        <p:spPr>
          <a:xfrm>
            <a:off x="1896947" y="1260772"/>
            <a:ext cx="5478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8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What is Restorative Practice?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6C42C-7937-40E2-9A59-872A654FFAC5}"/>
              </a:ext>
            </a:extLst>
          </p:cNvPr>
          <p:cNvSpPr txBox="1"/>
          <p:nvPr/>
        </p:nvSpPr>
        <p:spPr>
          <a:xfrm>
            <a:off x="3092231" y="4252012"/>
            <a:ext cx="6314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3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RP division of </a:t>
            </a:r>
            <a:r>
              <a:rPr lang="en-GB" sz="2000" dirty="0" err="1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Shalem</a:t>
            </a: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 Mental Health Network</a:t>
            </a:r>
          </a:p>
          <a:p>
            <a:pPr marL="266700" indent="-2667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 err="1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Shalem</a:t>
            </a: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 started 60+ years ago</a:t>
            </a:r>
          </a:p>
          <a:p>
            <a:pPr marL="266700" indent="-2667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Canadian (Dutch) Reformed Church</a:t>
            </a:r>
          </a:p>
          <a:p>
            <a:pPr marL="266700" indent="-2667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Network of family therapists</a:t>
            </a:r>
          </a:p>
          <a:p>
            <a:pPr marL="457200" indent="-457200">
              <a:buSzPct val="75000"/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srgbClr val="FF6600"/>
              </a:solidFill>
              <a:latin typeface="Maiandra GD" panose="020E0502030308020204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CA42A-8D9C-4D65-AA8D-07E2C9FE4FB5}"/>
              </a:ext>
            </a:extLst>
          </p:cNvPr>
          <p:cNvSpPr txBox="1"/>
          <p:nvPr/>
        </p:nvSpPr>
        <p:spPr>
          <a:xfrm>
            <a:off x="3007452" y="3808472"/>
            <a:ext cx="3886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8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What is </a:t>
            </a:r>
            <a:r>
              <a:rPr lang="en-CA" sz="2800" b="1" cap="small" dirty="0" err="1">
                <a:solidFill>
                  <a:srgbClr val="FF6600"/>
                </a:solidFill>
                <a:latin typeface="Maiandra GD" panose="020E0502030308020204" pitchFamily="34" charset="0"/>
              </a:rPr>
              <a:t>FaithCare</a:t>
            </a:r>
            <a:r>
              <a:rPr lang="en-CA" sz="2800" b="1" cap="small" dirty="0">
                <a:solidFill>
                  <a:srgbClr val="FF6600"/>
                </a:solidFill>
                <a:latin typeface="Maiandra GD" panose="020E0502030308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6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3E446BBA-CB75-4571-AF0D-11A406002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8"/>
          <a:stretch/>
        </p:blipFill>
        <p:spPr bwMode="auto">
          <a:xfrm>
            <a:off x="2333487" y="737658"/>
            <a:ext cx="7525026" cy="53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98E0B-2EF1-4A01-A2F6-19CE716F2BC0}"/>
              </a:ext>
            </a:extLst>
          </p:cNvPr>
          <p:cNvSpPr txBox="1"/>
          <p:nvPr/>
        </p:nvSpPr>
        <p:spPr>
          <a:xfrm>
            <a:off x="2941980" y="4721086"/>
            <a:ext cx="1132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Past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5BBE7-1D6C-45B0-8BF5-A4E0680F2682}"/>
              </a:ext>
            </a:extLst>
          </p:cNvPr>
          <p:cNvSpPr txBox="1"/>
          <p:nvPr/>
        </p:nvSpPr>
        <p:spPr>
          <a:xfrm>
            <a:off x="7789529" y="4721086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58702-D103-43DB-83B8-B09DD73A1B3F}"/>
              </a:ext>
            </a:extLst>
          </p:cNvPr>
          <p:cNvSpPr txBox="1"/>
          <p:nvPr/>
        </p:nvSpPr>
        <p:spPr>
          <a:xfrm>
            <a:off x="2493686" y="5688014"/>
            <a:ext cx="2087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What happened?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DD99E-5DD2-4210-A52B-F46466835E1B}"/>
              </a:ext>
            </a:extLst>
          </p:cNvPr>
          <p:cNvSpPr txBox="1"/>
          <p:nvPr/>
        </p:nvSpPr>
        <p:spPr>
          <a:xfrm>
            <a:off x="7551251" y="5685852"/>
            <a:ext cx="224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How to move forward together?</a:t>
            </a:r>
          </a:p>
        </p:txBody>
      </p:sp>
    </p:spTree>
    <p:extLst>
      <p:ext uri="{BB962C8B-B14F-4D97-AF65-F5344CB8AC3E}">
        <p14:creationId xmlns:p14="http://schemas.microsoft.com/office/powerpoint/2010/main" val="34316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90E2F7-7B16-44CF-8E0E-F318D80A9237}"/>
              </a:ext>
            </a:extLst>
          </p:cNvPr>
          <p:cNvGrpSpPr/>
          <p:nvPr/>
        </p:nvGrpSpPr>
        <p:grpSpPr>
          <a:xfrm>
            <a:off x="4218709" y="1496285"/>
            <a:ext cx="3747655" cy="3505200"/>
            <a:chOff x="4218709" y="1496285"/>
            <a:chExt cx="3747655" cy="35052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49CC7C-57B5-4752-8940-49D96F8B0D81}"/>
                </a:ext>
              </a:extLst>
            </p:cNvPr>
            <p:cNvSpPr/>
            <p:nvPr/>
          </p:nvSpPr>
          <p:spPr>
            <a:xfrm>
              <a:off x="4218709" y="1496285"/>
              <a:ext cx="3747655" cy="35052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D778B1-FC35-42CD-BEDA-507BD88BB174}"/>
                </a:ext>
              </a:extLst>
            </p:cNvPr>
            <p:cNvSpPr/>
            <p:nvPr/>
          </p:nvSpPr>
          <p:spPr>
            <a:xfrm>
              <a:off x="4483677" y="1752593"/>
              <a:ext cx="3224646" cy="299258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200" b="1" dirty="0">
                  <a:solidFill>
                    <a:schemeClr val="accent4">
                      <a:lumMod val="75000"/>
                    </a:schemeClr>
                  </a:solidFill>
                  <a:latin typeface="Maiandra GD" panose="020E0502030308020204" pitchFamily="34" charset="0"/>
                </a:rPr>
                <a:t>Restorative Practice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0D7CE52-EA9A-4557-8A25-28F23D16EF10}"/>
              </a:ext>
            </a:extLst>
          </p:cNvPr>
          <p:cNvSpPr/>
          <p:nvPr/>
        </p:nvSpPr>
        <p:spPr>
          <a:xfrm>
            <a:off x="6374822" y="878023"/>
            <a:ext cx="1875559" cy="17387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1. </a:t>
            </a:r>
          </a:p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Build healthy relationships between members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9612D6-5B85-475E-B66B-2DDED13EEE57}"/>
              </a:ext>
            </a:extLst>
          </p:cNvPr>
          <p:cNvSpPr/>
          <p:nvPr/>
        </p:nvSpPr>
        <p:spPr>
          <a:xfrm>
            <a:off x="7243326" y="2964005"/>
            <a:ext cx="1875559" cy="17387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2.</a:t>
            </a:r>
          </a:p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Reduce, prevent and improve harmful behaviour</a:t>
            </a:r>
          </a:p>
          <a:p>
            <a:pPr algn="ctr"/>
            <a:endParaRPr lang="en-CA" sz="1600" dirty="0">
              <a:solidFill>
                <a:schemeClr val="accent4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3F3F04-472C-4BE6-82FE-E8474226B86E}"/>
              </a:ext>
            </a:extLst>
          </p:cNvPr>
          <p:cNvSpPr/>
          <p:nvPr/>
        </p:nvSpPr>
        <p:spPr>
          <a:xfrm>
            <a:off x="5153025" y="4350321"/>
            <a:ext cx="1875559" cy="17387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>
              <a:solidFill>
                <a:schemeClr val="accent4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3.</a:t>
            </a:r>
          </a:p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Resolve conflict, repair harm and restore positive relationships</a:t>
            </a:r>
          </a:p>
          <a:p>
            <a:pPr algn="ctr"/>
            <a:endParaRPr lang="en-CA" sz="1600" dirty="0">
              <a:solidFill>
                <a:schemeClr val="accent4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2EA1DE-49D2-484D-A990-DE0F4FA04373}"/>
              </a:ext>
            </a:extLst>
          </p:cNvPr>
          <p:cNvSpPr/>
          <p:nvPr/>
        </p:nvSpPr>
        <p:spPr>
          <a:xfrm>
            <a:off x="3012066" y="2964005"/>
            <a:ext cx="1875559" cy="17387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4.</a:t>
            </a:r>
          </a:p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Address and discuss the needs of the church community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357061-AF7C-4580-857D-65E9FF7B26A2}"/>
              </a:ext>
            </a:extLst>
          </p:cNvPr>
          <p:cNvSpPr/>
          <p:nvPr/>
        </p:nvSpPr>
        <p:spPr>
          <a:xfrm>
            <a:off x="3941620" y="878023"/>
            <a:ext cx="1875559" cy="17387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5. Discernment &amp; direction-setting by giving voice</a:t>
            </a:r>
          </a:p>
        </p:txBody>
      </p:sp>
    </p:spTree>
    <p:extLst>
      <p:ext uri="{BB962C8B-B14F-4D97-AF65-F5344CB8AC3E}">
        <p14:creationId xmlns:p14="http://schemas.microsoft.com/office/powerpoint/2010/main" val="29329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B782FC3-37D4-479D-8E1C-55648D07D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855" y="1050851"/>
            <a:ext cx="2248979" cy="213360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C9BD15F-D481-403F-9B3B-F1072E2A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447" y="3184451"/>
            <a:ext cx="2243794" cy="220980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D9D7F5-8475-4483-8B41-5F67AE9B0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314" y="3181549"/>
            <a:ext cx="2242993" cy="220980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58A96-B6A6-476D-A059-CEB9CAF2C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169" y="1050851"/>
            <a:ext cx="2243283" cy="213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6E0000A-8A26-4F03-8122-9C4BBB440C5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681073" y="2964459"/>
            <a:ext cx="25908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US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FIRM</a:t>
            </a:r>
            <a:endParaRPr lang="en-GB" sz="2200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BDE7A6CA-A113-44E4-8A3B-C0F7A1A91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754" y="1270825"/>
            <a:ext cx="0" cy="349250"/>
          </a:xfrm>
          <a:prstGeom prst="line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9DC84D1-F587-4BE1-8C96-432E7013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467" y="5454991"/>
            <a:ext cx="717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LOW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4DDCBA4C-5261-49D5-ADAE-A0F2C3254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3899" y="4367637"/>
            <a:ext cx="1588" cy="419100"/>
          </a:xfrm>
          <a:prstGeom prst="line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2B1D29AA-9399-44D8-BB9F-18092EE30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682" y="889826"/>
            <a:ext cx="78739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HIGH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9D9153C-97C8-4032-9816-223D5D53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847" y="5453681"/>
            <a:ext cx="89889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HIGH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A7E2887-6E59-4A9B-B821-5918CCF74214}"/>
              </a:ext>
            </a:extLst>
          </p:cNvPr>
          <p:cNvSpPr txBox="1">
            <a:spLocks noChangeArrowheads="1"/>
          </p:cNvSpPr>
          <p:nvPr/>
        </p:nvSpPr>
        <p:spPr bwMode="auto">
          <a:xfrm rot="-6023">
            <a:off x="5359980" y="5424828"/>
            <a:ext cx="251777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US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FAIR</a:t>
            </a:r>
            <a:endParaRPr lang="en-GB" sz="2200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E8704996-356C-4843-8289-B6CB8B200308}"/>
              </a:ext>
            </a:extLst>
          </p:cNvPr>
          <p:cNvSpPr>
            <a:spLocks noChangeShapeType="1"/>
          </p:cNvSpPr>
          <p:nvPr/>
        </p:nvSpPr>
        <p:spPr bwMode="auto">
          <a:xfrm rot="5471950">
            <a:off x="5475550" y="5428692"/>
            <a:ext cx="1588" cy="436563"/>
          </a:xfrm>
          <a:prstGeom prst="line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FE639AAB-3498-4E95-B072-6C60291D10AC}"/>
              </a:ext>
            </a:extLst>
          </p:cNvPr>
          <p:cNvSpPr>
            <a:spLocks noChangeShapeType="1"/>
          </p:cNvSpPr>
          <p:nvPr/>
        </p:nvSpPr>
        <p:spPr bwMode="auto">
          <a:xfrm rot="5255641" flipV="1">
            <a:off x="8612904" y="5456578"/>
            <a:ext cx="1588" cy="363538"/>
          </a:xfrm>
          <a:prstGeom prst="line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11525F20-F555-40CB-A74B-32DEFB5C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604" y="6180108"/>
            <a:ext cx="842684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GB" sz="1400" dirty="0">
                <a:solidFill>
                  <a:schemeClr val="tx2"/>
                </a:solidFill>
                <a:latin typeface="Maiandra GD" panose="020E0502030308020204" pitchFamily="34" charset="0"/>
              </a:rPr>
              <a:t>Adapted from Social Discipline Window - Paul </a:t>
            </a:r>
            <a:r>
              <a:rPr lang="en-GB" sz="1400" dirty="0" err="1">
                <a:solidFill>
                  <a:schemeClr val="tx2"/>
                </a:solidFill>
                <a:latin typeface="Maiandra GD" panose="020E0502030308020204" pitchFamily="34" charset="0"/>
              </a:rPr>
              <a:t>McCold</a:t>
            </a:r>
            <a:r>
              <a:rPr lang="en-GB" sz="1400" dirty="0">
                <a:solidFill>
                  <a:schemeClr val="tx2"/>
                </a:solidFill>
                <a:latin typeface="Maiandra GD" panose="020E0502030308020204" pitchFamily="34" charset="0"/>
              </a:rPr>
              <a:t> and Ted Wachtel – 2000</a:t>
            </a:r>
          </a:p>
          <a:p>
            <a:pPr algn="ctr" defTabSz="762000"/>
            <a:r>
              <a:rPr lang="en-GB" sz="1400" dirty="0">
                <a:solidFill>
                  <a:schemeClr val="tx2"/>
                </a:solidFill>
                <a:latin typeface="Maiandra GD" panose="020E0502030308020204" pitchFamily="34" charset="0"/>
              </a:rPr>
              <a:t>Source: IIRP Canada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21EAC77-924F-403B-B787-514859C8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390" y="1210176"/>
            <a:ext cx="8659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TO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29C72D2F-EACE-480A-AD0C-F766A1D5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204" y="1201550"/>
            <a:ext cx="1333212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3200" b="1" dirty="0">
                <a:solidFill>
                  <a:srgbClr val="FF6600"/>
                </a:solidFill>
                <a:latin typeface="Maiandra GD" panose="020E0502030308020204" pitchFamily="34" charset="0"/>
              </a:rPr>
              <a:t>WITH</a:t>
            </a:r>
            <a:endParaRPr lang="en-GB" sz="3200" dirty="0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7E0C374D-D432-4463-922E-CE88BD0D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195" y="3371486"/>
            <a:ext cx="113029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NOT</a:t>
            </a:r>
            <a:endParaRPr lang="en-GB" sz="3200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570622DF-2981-4D25-BD9F-96AAB45AB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110" y="3362860"/>
            <a:ext cx="1041400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FOR</a:t>
            </a:r>
            <a:endParaRPr lang="en-GB" sz="3200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E1394585-4ED7-4934-981D-699569CD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994" y="1748050"/>
            <a:ext cx="2044700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authoritarian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B2ACBD8C-39B5-4631-B3DF-1037F310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479" y="1739424"/>
            <a:ext cx="1744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2400" b="1" dirty="0">
                <a:solidFill>
                  <a:srgbClr val="FF6600"/>
                </a:solidFill>
                <a:latin typeface="Maiandra GD" panose="020E0502030308020204" pitchFamily="34" charset="0"/>
              </a:rPr>
              <a:t>restorative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4DE5590-5B76-4C57-8CA6-4A3462CF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132" y="3912421"/>
            <a:ext cx="1622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neglectful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FB4DC114-80C2-450D-890D-9647BB60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810" y="3903795"/>
            <a:ext cx="17780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permissive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12852F13-784E-4B1B-A6DA-0AC6BFF4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994" y="2161251"/>
            <a:ext cx="204470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GB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adversarial</a:t>
            </a:r>
          </a:p>
          <a:p>
            <a:pPr algn="ctr" defTabSz="762000">
              <a:defRPr/>
            </a:pPr>
            <a:r>
              <a:rPr lang="en-GB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stigmatising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DEC98E9B-BB15-4445-9BC7-5360B389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010" y="2152625"/>
            <a:ext cx="21336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762000">
              <a:defRPr/>
            </a:pPr>
            <a:r>
              <a:rPr lang="en-US" b="1" dirty="0">
                <a:solidFill>
                  <a:srgbClr val="FF6600"/>
                </a:solidFill>
                <a:latin typeface="Maiandra GD" panose="020E0502030308020204" pitchFamily="34" charset="0"/>
              </a:rPr>
              <a:t>authoritative respectful</a:t>
            </a:r>
          </a:p>
          <a:p>
            <a:pPr algn="ctr" defTabSz="762000">
              <a:defRPr/>
            </a:pPr>
            <a:r>
              <a:rPr lang="en-US" b="1" dirty="0">
                <a:solidFill>
                  <a:srgbClr val="FF6600"/>
                </a:solidFill>
                <a:latin typeface="Maiandra GD" panose="020E0502030308020204" pitchFamily="34" charset="0"/>
              </a:rPr>
              <a:t>integrative</a:t>
            </a:r>
          </a:p>
          <a:p>
            <a:pPr algn="ctr" defTabSz="762000">
              <a:defRPr/>
            </a:pPr>
            <a:endParaRPr lang="en-GB" b="1" i="1" dirty="0">
              <a:solidFill>
                <a:srgbClr val="FF660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A52B5789-1134-40D1-BBB5-9657A37B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276" y="4376263"/>
            <a:ext cx="186213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indifferent</a:t>
            </a:r>
          </a:p>
          <a:p>
            <a:pPr algn="ctr">
              <a:defRPr/>
            </a:pPr>
            <a:r>
              <a:rPr lang="en-GB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passive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E81079CB-EEA3-43CC-9AAB-756C6900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910" y="4367637"/>
            <a:ext cx="2209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protective</a:t>
            </a:r>
          </a:p>
          <a:p>
            <a:pPr algn="ctr">
              <a:defRPr/>
            </a:pP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easy/undemanding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6FFFC3E2-3EC3-493E-9291-A999199B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00" y="2547600"/>
            <a:ext cx="300565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762000"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Realistic Expectations</a:t>
            </a:r>
          </a:p>
          <a:p>
            <a:pPr algn="r" defTabSz="762000"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Accountability</a:t>
            </a:r>
          </a:p>
          <a:p>
            <a:pPr algn="r" defTabSz="762000"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Boundaries</a:t>
            </a:r>
          </a:p>
          <a:p>
            <a:pPr algn="r" defTabSz="762000"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Limits</a:t>
            </a: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3680375E-00E7-4AC0-B37E-1869F3E6E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90" y="5742998"/>
            <a:ext cx="348232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aiandra GD" panose="020E0502030308020204" pitchFamily="34" charset="0"/>
              </a:rPr>
              <a:t>Support, Encourage, Nurture</a:t>
            </a:r>
            <a:endParaRPr lang="en-GB" sz="2000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A048FAFD-C1DB-47B6-BE83-5850D8F9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841" y="217836"/>
            <a:ext cx="661205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762000"/>
            <a:r>
              <a:rPr lang="en-GB" sz="3600" dirty="0">
                <a:solidFill>
                  <a:srgbClr val="FF6600"/>
                </a:solidFill>
                <a:latin typeface="Maiandra GD" panose="020E0502030308020204" pitchFamily="34" charset="0"/>
              </a:rPr>
              <a:t>Relationship/Leadership Styles</a:t>
            </a:r>
          </a:p>
        </p:txBody>
      </p:sp>
      <p:sp>
        <p:nvSpPr>
          <p:cNvPr id="32" name="Slide Number Placeholder 32">
            <a:extLst>
              <a:ext uri="{FF2B5EF4-FFF2-40B4-BE49-F238E27FC236}">
                <a16:creationId xmlns:a16="http://schemas.microsoft.com/office/drawing/2014/main" id="{B7D03988-79CE-4A08-BF28-03FA2F00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B9AC94-6B10-3D4C-9D79-C714B2B44D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nimBg="1" autoUpdateAnimBg="0"/>
      <p:bldP spid="20" grpId="0" animBg="1" autoUpdateAnimBg="0"/>
      <p:bldP spid="21" grpId="0" autoUpdateAnimBg="0"/>
      <p:bldP spid="22" grpId="0" autoUpdateAnimBg="0"/>
      <p:bldP spid="23" grpId="0" animBg="1" autoUpdateAnimBg="0"/>
      <p:bldP spid="24" grpId="0" animBg="1" autoUpdateAnimBg="0"/>
      <p:bldP spid="25" grpId="0" autoUpdateAnimBg="0"/>
      <p:bldP spid="26" grpId="0" autoUpdateAnimBg="0"/>
      <p:bldP spid="27" grpId="0" autoUpdateAnimBg="0"/>
      <p:bldP spid="29" grpId="0" autoUpdateAnimBg="0"/>
      <p:bldP spid="30" grpId="0" build="p" autoUpdateAnimBg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03160A-6805-4AA2-BF17-A7F40B7333C0}"/>
              </a:ext>
            </a:extLst>
          </p:cNvPr>
          <p:cNvSpPr txBox="1">
            <a:spLocks/>
          </p:cNvSpPr>
          <p:nvPr/>
        </p:nvSpPr>
        <p:spPr>
          <a:xfrm>
            <a:off x="1571205" y="426780"/>
            <a:ext cx="6054431" cy="778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6600"/>
                </a:solidFill>
                <a:latin typeface="Maiandra GD" panose="020E0502030308020204" pitchFamily="34" charset="0"/>
              </a:rPr>
              <a:t>Fair Process Principles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7CD16-2884-4C39-BC83-FA3C832C818C}"/>
              </a:ext>
            </a:extLst>
          </p:cNvPr>
          <p:cNvSpPr/>
          <p:nvPr/>
        </p:nvSpPr>
        <p:spPr>
          <a:xfrm>
            <a:off x="1571205" y="974083"/>
            <a:ext cx="9712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6600"/>
                </a:solidFill>
                <a:latin typeface="Maiandra GD" panose="020E0502030308020204" pitchFamily="34" charset="0"/>
              </a:rPr>
              <a:t>Engagement</a:t>
            </a:r>
            <a:r>
              <a:rPr lang="en-US" sz="2800" b="1" dirty="0">
                <a:solidFill>
                  <a:srgbClr val="FF6600"/>
                </a:solidFill>
                <a:latin typeface="Maiandra GD" panose="020E0502030308020204" pitchFamily="34" charset="0"/>
              </a:rPr>
              <a:t>: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6600"/>
                </a:solidFill>
                <a:latin typeface="Maiandra GD" panose="020E0502030308020204" pitchFamily="34" charset="0"/>
              </a:rPr>
              <a:t>involving individuals in decisions that affect (impact) them by asking for their input and allowing them to refute the merit of one another’s ideas and assumptions.</a:t>
            </a:r>
          </a:p>
          <a:p>
            <a:r>
              <a:rPr lang="en-US" sz="2800" b="1" u="sng" dirty="0">
                <a:solidFill>
                  <a:srgbClr val="FF6600"/>
                </a:solidFill>
                <a:latin typeface="Maiandra GD" panose="020E0502030308020204" pitchFamily="34" charset="0"/>
              </a:rPr>
              <a:t>Explanation</a:t>
            </a:r>
            <a:r>
              <a:rPr lang="en-US" sz="2800" b="1" dirty="0">
                <a:solidFill>
                  <a:srgbClr val="FF6600"/>
                </a:solidFill>
                <a:latin typeface="Maiandra GD" panose="020E0502030308020204" pitchFamily="34" charset="0"/>
              </a:rPr>
              <a:t>: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6600"/>
                </a:solidFill>
                <a:latin typeface="Maiandra GD" panose="020E0502030308020204" pitchFamily="34" charset="0"/>
              </a:rPr>
              <a:t>everyone involved and affected should understand why final decisions are made as they are. Confidential aspects of a decision must be respected.</a:t>
            </a:r>
          </a:p>
          <a:p>
            <a:r>
              <a:rPr lang="en-US" sz="2800" b="1" u="sng" dirty="0">
                <a:solidFill>
                  <a:srgbClr val="FF6600"/>
                </a:solidFill>
                <a:latin typeface="Maiandra GD" panose="020E0502030308020204" pitchFamily="34" charset="0"/>
              </a:rPr>
              <a:t>Expectation Clarity</a:t>
            </a:r>
            <a:r>
              <a:rPr lang="en-US" sz="2800" b="1" dirty="0">
                <a:solidFill>
                  <a:srgbClr val="FF6600"/>
                </a:solidFill>
                <a:latin typeface="Maiandra GD" panose="020E0502030308020204" pitchFamily="34" charset="0"/>
              </a:rPr>
              <a:t>: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6600"/>
                </a:solidFill>
                <a:latin typeface="Maiandra GD" panose="020E0502030308020204" pitchFamily="34" charset="0"/>
              </a:rPr>
              <a:t>decisions are clearly understood, so that everyone understands their implications and what is expected of them personally as a result of the decisions.</a:t>
            </a:r>
          </a:p>
        </p:txBody>
      </p:sp>
    </p:spTree>
    <p:extLst>
      <p:ext uri="{BB962C8B-B14F-4D97-AF65-F5344CB8AC3E}">
        <p14:creationId xmlns:p14="http://schemas.microsoft.com/office/powerpoint/2010/main" val="2769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1B10BF-A665-4980-847D-BEDDC8F0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013" y="5471766"/>
            <a:ext cx="1227632" cy="1174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C59258-351A-4F49-A860-09842AE9D9AC}"/>
              </a:ext>
            </a:extLst>
          </p:cNvPr>
          <p:cNvSpPr txBox="1"/>
          <p:nvPr/>
        </p:nvSpPr>
        <p:spPr>
          <a:xfrm>
            <a:off x="2371443" y="2027896"/>
            <a:ext cx="7190697" cy="315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3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What happened, from your perspective?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How have you and others been affected?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What’s been the hardest thing for you?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What do you need to move forward?</a:t>
            </a:r>
          </a:p>
          <a:p>
            <a:pPr marL="457200" indent="-457200">
              <a:lnSpc>
                <a:spcPct val="120000"/>
              </a:lnSpc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rgbClr val="FF6600"/>
                </a:solidFill>
                <a:latin typeface="Maiandra GD" panose="020E0502030308020204" pitchFamily="34" charset="0"/>
                <a:cs typeface="Calibri"/>
              </a:rPr>
              <a:t>What are you willing to contribute to move forward?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202204C-BF5A-6140-B1F6-E85D87BAE39B}"/>
              </a:ext>
            </a:extLst>
          </p:cNvPr>
          <p:cNvSpPr txBox="1">
            <a:spLocks/>
          </p:cNvSpPr>
          <p:nvPr/>
        </p:nvSpPr>
        <p:spPr>
          <a:xfrm>
            <a:off x="841738" y="5918719"/>
            <a:ext cx="436095" cy="280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5B6831-3698-465C-A739-3E494D35FE23}" type="slidenum">
              <a:rPr lang="en-CA" sz="1400" smtClean="0">
                <a:solidFill>
                  <a:srgbClr val="F4B740"/>
                </a:solidFill>
              </a:rPr>
              <a:pPr algn="ctr"/>
              <a:t>9</a:t>
            </a:fld>
            <a:endParaRPr lang="en-CA" sz="1400" dirty="0">
              <a:solidFill>
                <a:srgbClr val="F4B7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208D9-9E74-42FD-8A5E-D3934CE882EA}"/>
              </a:ext>
            </a:extLst>
          </p:cNvPr>
          <p:cNvSpPr txBox="1"/>
          <p:nvPr/>
        </p:nvSpPr>
        <p:spPr>
          <a:xfrm>
            <a:off x="1875350" y="1395661"/>
            <a:ext cx="7686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4000" b="1" dirty="0">
                <a:solidFill>
                  <a:srgbClr val="FF6600"/>
                </a:solidFill>
                <a:latin typeface="Maiandra GD" panose="020E0502030308020204" pitchFamily="34" charset="0"/>
              </a:rPr>
              <a:t>RESTORATIVE QUESTIONS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3BAB9BC-1B99-41E5-B877-7A97A842E05E}"/>
              </a:ext>
            </a:extLst>
          </p:cNvPr>
          <p:cNvSpPr/>
          <p:nvPr/>
        </p:nvSpPr>
        <p:spPr>
          <a:xfrm>
            <a:off x="9596231" y="2103547"/>
            <a:ext cx="586408" cy="3368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8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1033</Words>
  <Application>Microsoft Office PowerPoint</Application>
  <PresentationFormat>Widescreen</PresentationFormat>
  <Paragraphs>176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John Handy LET</vt:lpstr>
      <vt:lpstr>Maiandra GD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Bickle</dc:creator>
  <cp:lastModifiedBy>Bill Bickle</cp:lastModifiedBy>
  <cp:revision>143</cp:revision>
  <cp:lastPrinted>2022-05-30T21:45:35Z</cp:lastPrinted>
  <dcterms:created xsi:type="dcterms:W3CDTF">2019-02-19T14:59:41Z</dcterms:created>
  <dcterms:modified xsi:type="dcterms:W3CDTF">2022-06-01T15:07:35Z</dcterms:modified>
</cp:coreProperties>
</file>