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" name="Shape 1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825500">
              <a:lnSpc>
                <a:spcPct val="100000"/>
              </a:lnSpc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Baptists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Opposite denomination in all aspects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Can learn most from - and other way around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Strongest Scripture-driven, weakest, sacramental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Where is gap: doctrinal, rational, not explain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One NOW! training: Anglican together with a Baptist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hape 19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825500">
              <a:lnSpc>
                <a:spcPct val="100000"/>
              </a:lnSpc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Baptists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Opposite denomination in all aspects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Can learn most from - and other way around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Strongest Scripture-driven, weakest, sacramental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Where is gap: doctrinal, rational, not explain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One NOW! training: Anglican together with a Baptist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825500">
              <a:lnSpc>
                <a:spcPct val="100000"/>
              </a:lnSpc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Baptists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Opposite denomination in all aspects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Can learn most from - and other way around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Strongest Scripture-driven, weakest, sacramental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Where is gap: doctrinal, rational, not explain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One NOW! training: Anglican together with a Baptist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hape 2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825500">
              <a:lnSpc>
                <a:spcPct val="100000"/>
              </a:lnSpc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Baptists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Opposite denomination in all aspects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Can learn most from - and other way around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Strongest Scripture-driven, weakest, sacramental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Where is gap: doctrinal, rational, not explain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One NOW! training: Anglican together with a Baptist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5" name="Shape 21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825500">
              <a:lnSpc>
                <a:spcPct val="100000"/>
              </a:lnSpc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Baptists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Opposite denomination in all aspects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Can learn most from - and other way around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Strongest Scripture-driven, weakest, sacramental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Where is gap: doctrinal, rational, not explain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One NOW! training: Anglican together with a Baptist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4" name="Shape 2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b="1"/>
              <a:t>Anglicans:</a:t>
            </a:r>
            <a:r>
              <a:t> 10.16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Like Catholic sacramental, then mystical, unlike Catholics doctrinal/rational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(Catholics not doctrinal? Average believer)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Sharing low, Scripture driven low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Observations: Proud what they </a:t>
            </a:r>
            <a:r>
              <a:rPr b="1"/>
              <a:t>are not Baptists</a:t>
            </a:r>
            <a:endParaRPr b="1"/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What is your approach to Scripture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4" name="Shape 2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825500">
              <a:lnSpc>
                <a:spcPct val="100000"/>
              </a:lnSpc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Baptists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Opposite denomination in all aspects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Can learn most from - and other way around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Strongest Scripture-driven, weakest, sacramental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Where is gap: doctrinal, rational, not explain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One NOW! training: Anglican together with a Baptist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Shape 2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When dealing with denominational leaders, questions to discuss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point 3, 4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Questions YOU have</a:t>
            </a:r>
          </a:p>
          <a:p>
            <a:pPr defTabSz="8255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defTabSz="825500">
              <a:lnSpc>
                <a:spcPct val="100000"/>
              </a:lnSpc>
              <a:defRPr>
                <a:solidFill>
                  <a:srgbClr val="808785"/>
                </a:solid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Discuss Anglican adaptation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9173" y="373202"/>
            <a:ext cx="1466496" cy="146649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"/>
          <p:cNvSpPr/>
          <p:nvPr/>
        </p:nvSpPr>
        <p:spPr>
          <a:xfrm>
            <a:off x="-816769" y="-12403"/>
            <a:ext cx="16487528" cy="990044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1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05" y="8704402"/>
            <a:ext cx="921859" cy="92186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Quer-2.jpg" descr="Quer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2994" y="-109013"/>
            <a:ext cx="13939244" cy="989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5691" y="2702747"/>
            <a:ext cx="13456182" cy="3850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305" y="8704402"/>
            <a:ext cx="921859" cy="92186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128" name="Body Level One…"/>
          <p:cNvSpPr txBox="1"/>
          <p:nvPr>
            <p:ph type="body" sz="half" idx="1"/>
          </p:nvPr>
        </p:nvSpPr>
        <p:spPr>
          <a:xfrm>
            <a:off x="2339974" y="3171825"/>
            <a:ext cx="8324852" cy="4714876"/>
          </a:xfrm>
          <a:prstGeom prst="rect">
            <a:avLst/>
          </a:prstGeom>
        </p:spPr>
        <p:txBody>
          <a:bodyPr lIns="38100" tIns="38100" rIns="38100" bIns="38100"/>
          <a:lstStyle>
            <a:lvl1pPr marL="419805" indent="-419805">
              <a:defRPr sz="3400">
                <a:latin typeface="Gill Sans"/>
                <a:ea typeface="Gill Sans"/>
                <a:cs typeface="Gill Sans"/>
                <a:sym typeface="Gill Sans"/>
              </a:defRPr>
            </a:lvl1pPr>
            <a:lvl2pPr marL="864305" indent="-419805">
              <a:defRPr sz="3400">
                <a:latin typeface="Gill Sans"/>
                <a:ea typeface="Gill Sans"/>
                <a:cs typeface="Gill Sans"/>
                <a:sym typeface="Gill Sans"/>
              </a:defRPr>
            </a:lvl2pPr>
            <a:lvl3pPr marL="1308805" indent="-419805">
              <a:defRPr sz="3400">
                <a:latin typeface="Gill Sans"/>
                <a:ea typeface="Gill Sans"/>
                <a:cs typeface="Gill Sans"/>
                <a:sym typeface="Gill Sans"/>
              </a:defRPr>
            </a:lvl3pPr>
            <a:lvl4pPr marL="1753305" indent="-419805">
              <a:defRPr sz="3400">
                <a:latin typeface="Gill Sans"/>
                <a:ea typeface="Gill Sans"/>
                <a:cs typeface="Gill Sans"/>
                <a:sym typeface="Gill Sans"/>
              </a:defRPr>
            </a:lvl4pPr>
            <a:lvl5pPr marL="2197805" indent="-419805">
              <a:defRPr sz="3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05" y="8704402"/>
            <a:ext cx="921859" cy="92186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 txBox="1"/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&amp; Untertitel - F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6359615" y="8553752"/>
            <a:ext cx="277829" cy="290528"/>
          </a:xfrm>
          <a:prstGeom prst="rect">
            <a:avLst/>
          </a:prstGeom>
        </p:spPr>
        <p:txBody>
          <a:bodyPr lIns="30963" tIns="30963" rIns="30963" bIns="30963"/>
          <a:lstStyle>
            <a:lvl1pPr defTabSz="603794">
              <a:defRPr sz="16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- Oben - Dunk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/>
          <p:nvPr>
            <p:ph type="title"/>
          </p:nvPr>
        </p:nvSpPr>
        <p:spPr>
          <a:xfrm>
            <a:off x="356083" y="1021805"/>
            <a:ext cx="12292634" cy="2035872"/>
          </a:xfrm>
          <a:prstGeom prst="rect">
            <a:avLst/>
          </a:prstGeom>
        </p:spPr>
        <p:txBody>
          <a:bodyPr lIns="38704" tIns="38704" rIns="38704" bIns="38704">
            <a:noAutofit/>
          </a:bodyPr>
          <a:lstStyle>
            <a:lvl1pPr defTabSz="603794">
              <a:defRPr cap="all" sz="7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6359615" y="8553752"/>
            <a:ext cx="277829" cy="290528"/>
          </a:xfrm>
          <a:prstGeom prst="rect">
            <a:avLst/>
          </a:prstGeom>
        </p:spPr>
        <p:txBody>
          <a:bodyPr lIns="30963" tIns="30963" rIns="30963" bIns="30963"/>
          <a:lstStyle>
            <a:lvl1pPr defTabSz="603794">
              <a:defRPr sz="1600">
                <a:solidFill>
                  <a:srgbClr val="23232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pic>
        <p:nvPicPr>
          <p:cNvPr id="23" name="Quer-4.jpg" descr="Quer-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6559" y="609873"/>
            <a:ext cx="7067233" cy="6057627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305" y="8704402"/>
            <a:ext cx="921859" cy="92186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3184" y="233502"/>
            <a:ext cx="1418573" cy="1418574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4" name="Quadrat2a.jpg" descr="Quadrat2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51767" y="336212"/>
            <a:ext cx="5025040" cy="922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305" y="8704402"/>
            <a:ext cx="921859" cy="92186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05" y="8704402"/>
            <a:ext cx="921859" cy="92186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685800" indent="-342900">
              <a:spcBef>
                <a:spcPts val="3200"/>
              </a:spcBef>
              <a:defRPr sz="2800"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1028700" indent="-342900">
              <a:spcBef>
                <a:spcPts val="3200"/>
              </a:spcBef>
              <a:defRPr sz="2800"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1371600" indent="-342900">
              <a:spcBef>
                <a:spcPts val="3200"/>
              </a:spcBef>
              <a:defRPr sz="2800"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1714500" indent="-342900">
              <a:spcBef>
                <a:spcPts val="3200"/>
              </a:spcBef>
              <a:defRPr sz="2800"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3" name="Quadrat3.jpg" descr="Quadra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5859" y="2762001"/>
            <a:ext cx="6707426" cy="6726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305" y="8704402"/>
            <a:ext cx="921859" cy="92186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05" y="8704402"/>
            <a:ext cx="921859" cy="92186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Hoch-1.jpg" descr="Hoch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6433" y="812006"/>
            <a:ext cx="5994401" cy="820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Quer-3.jpg" descr="Quer-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3860" y="812155"/>
            <a:ext cx="5054986" cy="4448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Quer-5.jpg" descr="Quer-5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3791" y="5538118"/>
            <a:ext cx="5054985" cy="3522092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pic>
        <p:nvPicPr>
          <p:cNvPr id="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05" y="8704402"/>
            <a:ext cx="921859" cy="9218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browser-98386_640.png" descr="browser-98386_6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22913" y="4912852"/>
            <a:ext cx="4340615" cy="4402526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Webinar: Strengthening churches now and beyond Covid-19"/>
          <p:cNvSpPr txBox="1"/>
          <p:nvPr>
            <p:ph type="title"/>
          </p:nvPr>
        </p:nvSpPr>
        <p:spPr>
          <a:xfrm>
            <a:off x="1346200" y="1170343"/>
            <a:ext cx="10464800" cy="3302001"/>
          </a:xfrm>
          <a:prstGeom prst="rect">
            <a:avLst/>
          </a:prstGeom>
        </p:spPr>
        <p:txBody>
          <a:bodyPr/>
          <a:lstStyle/>
          <a:p>
            <a:pPr>
              <a:defRPr sz="3600">
                <a:latin typeface="Gill Sans UltraBold"/>
                <a:ea typeface="Gill Sans UltraBold"/>
                <a:cs typeface="Gill Sans UltraBold"/>
                <a:sym typeface="Gill Sans UltraBold"/>
              </a:defRPr>
            </a:pPr>
            <a:r>
              <a:rPr b="1">
                <a:latin typeface="Gill Sans"/>
                <a:ea typeface="Gill Sans"/>
                <a:cs typeface="Gill Sans"/>
                <a:sym typeface="Gill Sans"/>
              </a:rPr>
              <a:t>Webinar:</a:t>
            </a:r>
            <a:br>
              <a:rPr b="1">
                <a:latin typeface="Gill Sans"/>
                <a:ea typeface="Gill Sans"/>
                <a:cs typeface="Gill Sans"/>
                <a:sym typeface="Gill Sans"/>
              </a:rPr>
            </a:br>
            <a:r>
              <a:rPr sz="4300"/>
              <a:t>Strengthening churches now and beyond Covid-19</a:t>
            </a:r>
          </a:p>
        </p:txBody>
      </p:sp>
      <p:sp>
        <p:nvSpPr>
          <p:cNvPr id="156" name="Start: 6:00pm Central European time (Germany)"/>
          <p:cNvSpPr txBox="1"/>
          <p:nvPr/>
        </p:nvSpPr>
        <p:spPr>
          <a:xfrm>
            <a:off x="2241124" y="4083050"/>
            <a:ext cx="852255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Start: 6:00pm Central European time (Germany)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quare"/>
          <p:cNvSpPr/>
          <p:nvPr/>
        </p:nvSpPr>
        <p:spPr>
          <a:xfrm>
            <a:off x="222955" y="8350955"/>
            <a:ext cx="1270001" cy="127000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193" name="page2.pdf" descr="page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418" y="462491"/>
            <a:ext cx="12699787" cy="8974315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Rounded Rectangle"/>
          <p:cNvSpPr/>
          <p:nvPr/>
        </p:nvSpPr>
        <p:spPr>
          <a:xfrm>
            <a:off x="6553034" y="4459110"/>
            <a:ext cx="5659064" cy="759670"/>
          </a:xfrm>
          <a:prstGeom prst="roundRect">
            <a:avLst>
              <a:gd name="adj" fmla="val 25077"/>
            </a:avLst>
          </a:prstGeom>
          <a:ln w="63500">
            <a:solidFill>
              <a:schemeClr val="accent5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95" name="Rounded Rectangle"/>
          <p:cNvSpPr/>
          <p:nvPr/>
        </p:nvSpPr>
        <p:spPr>
          <a:xfrm>
            <a:off x="6553034" y="7646810"/>
            <a:ext cx="5659064" cy="759670"/>
          </a:xfrm>
          <a:prstGeom prst="roundRect">
            <a:avLst>
              <a:gd name="adj" fmla="val 25077"/>
            </a:avLst>
          </a:prstGeom>
          <a:ln w="63500">
            <a:solidFill>
              <a:schemeClr val="accent5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2"/>
      <p:bldP build="whole" bldLvl="1" animBg="1" rev="0" advAuto="0" spid="19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quare"/>
          <p:cNvSpPr/>
          <p:nvPr/>
        </p:nvSpPr>
        <p:spPr>
          <a:xfrm>
            <a:off x="222955" y="8350955"/>
            <a:ext cx="1270001" cy="127000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00" name="page3.pdf" descr="page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4970" y="183444"/>
            <a:ext cx="12701742" cy="8975697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ounded Rectangle"/>
          <p:cNvSpPr/>
          <p:nvPr/>
        </p:nvSpPr>
        <p:spPr>
          <a:xfrm>
            <a:off x="6553034" y="7418210"/>
            <a:ext cx="5659064" cy="759670"/>
          </a:xfrm>
          <a:prstGeom prst="roundRect">
            <a:avLst>
              <a:gd name="adj" fmla="val 25077"/>
            </a:avLst>
          </a:prstGeom>
          <a:ln w="63500">
            <a:solidFill>
              <a:schemeClr val="accent5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quare"/>
          <p:cNvSpPr/>
          <p:nvPr/>
        </p:nvSpPr>
        <p:spPr>
          <a:xfrm>
            <a:off x="222955" y="8350955"/>
            <a:ext cx="1270001" cy="127000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06" name="page4.pdf" descr="page4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275" y="444588"/>
            <a:ext cx="12704522" cy="89776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quare"/>
          <p:cNvSpPr/>
          <p:nvPr/>
        </p:nvSpPr>
        <p:spPr>
          <a:xfrm>
            <a:off x="222955" y="8350955"/>
            <a:ext cx="1270001" cy="127000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11" name="page6.pdf" descr="page6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540" y="616920"/>
            <a:ext cx="12700525" cy="8974836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Rounded Rectangle"/>
          <p:cNvSpPr/>
          <p:nvPr/>
        </p:nvSpPr>
        <p:spPr>
          <a:xfrm>
            <a:off x="507834" y="5411611"/>
            <a:ext cx="5659064" cy="759669"/>
          </a:xfrm>
          <a:prstGeom prst="roundRect">
            <a:avLst>
              <a:gd name="adj" fmla="val 25077"/>
            </a:avLst>
          </a:prstGeom>
          <a:ln w="63500">
            <a:solidFill>
              <a:schemeClr val="accent5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13" name="Rounded Rectangle"/>
          <p:cNvSpPr/>
          <p:nvPr/>
        </p:nvSpPr>
        <p:spPr>
          <a:xfrm>
            <a:off x="6540334" y="7189610"/>
            <a:ext cx="5659064" cy="759670"/>
          </a:xfrm>
          <a:prstGeom prst="roundRect">
            <a:avLst>
              <a:gd name="adj" fmla="val 25077"/>
            </a:avLst>
          </a:prstGeom>
          <a:ln w="63500">
            <a:solidFill>
              <a:schemeClr val="accent5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1"/>
      <p:bldP build="whole" bldLvl="1" animBg="1" rev="0" advAuto="0" spid="213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"/>
          <p:cNvSpPr/>
          <p:nvPr/>
        </p:nvSpPr>
        <p:spPr>
          <a:xfrm>
            <a:off x="139336" y="875452"/>
            <a:ext cx="13097693" cy="8731796"/>
          </a:xfrm>
          <a:prstGeom prst="rect">
            <a:avLst/>
          </a:prstGeom>
          <a:solidFill>
            <a:srgbClr val="FFFEFE"/>
          </a:solidFill>
          <a:ln w="12700">
            <a:miter lim="400000"/>
          </a:ln>
        </p:spPr>
        <p:txBody>
          <a:bodyPr lIns="38704" tIns="38704" rIns="38704" bIns="38704" anchor="ctr"/>
          <a:lstStyle/>
          <a:p>
            <a:pPr defTabSz="603794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grpSp>
        <p:nvGrpSpPr>
          <p:cNvPr id="220" name="Group"/>
          <p:cNvGrpSpPr/>
          <p:nvPr/>
        </p:nvGrpSpPr>
        <p:grpSpPr>
          <a:xfrm>
            <a:off x="1365068" y="2963832"/>
            <a:ext cx="5674125" cy="5661431"/>
            <a:chOff x="0" y="0"/>
            <a:chExt cx="5674124" cy="5661429"/>
          </a:xfrm>
        </p:grpSpPr>
        <p:pic>
          <p:nvPicPr>
            <p:cNvPr id="218" name="droppedImage.pdf" descr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674125" cy="56614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0747" y="376483"/>
              <a:ext cx="5204456" cy="50013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1" name="Spiritual Style Profile: Anglica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19937">
              <a:defRPr sz="7119"/>
            </a:pPr>
            <a:r>
              <a:t>Spiritual Style Profile:</a:t>
            </a:r>
          </a:p>
          <a:p>
            <a:pPr defTabSz="519937">
              <a:defRPr sz="7119"/>
            </a:pPr>
            <a:r>
              <a:t>Anglicans</a:t>
            </a:r>
          </a:p>
        </p:txBody>
      </p:sp>
      <p:sp>
        <p:nvSpPr>
          <p:cNvPr id="222" name="Purple figures  = above average"/>
          <p:cNvSpPr txBox="1"/>
          <p:nvPr/>
        </p:nvSpPr>
        <p:spPr>
          <a:xfrm>
            <a:off x="8375918" y="4684485"/>
            <a:ext cx="2159727" cy="1113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704" tIns="38704" rIns="38704" bIns="38704" anchor="ctr">
            <a:spAutoFit/>
          </a:bodyPr>
          <a:lstStyle/>
          <a:p>
            <a:pPr algn="l" defTabSz="334409">
              <a:lnSpc>
                <a:spcPct val="119999"/>
              </a:lnSpc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solidFill>
                  <a:srgbClr val="BB81A9"/>
                </a:solidFill>
              </a:rPr>
              <a:t>Purple</a:t>
            </a:r>
            <a:r>
              <a:rPr b="1"/>
              <a:t> </a:t>
            </a:r>
            <a:r>
              <a:t>figures</a:t>
            </a:r>
            <a:r>
              <a:rPr b="1"/>
              <a:t> </a:t>
            </a:r>
            <a:br>
              <a:rPr b="1"/>
            </a:br>
            <a:r>
              <a:t>= above average</a:t>
            </a:r>
            <a:br/>
          </a:p>
        </p:txBody>
      </p:sp>
      <p:sp>
        <p:nvSpPr>
          <p:cNvPr id="223" name="9"/>
          <p:cNvSpPr txBox="1"/>
          <p:nvPr/>
        </p:nvSpPr>
        <p:spPr>
          <a:xfrm>
            <a:off x="5976135" y="5832202"/>
            <a:ext cx="429141" cy="814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704" tIns="38704" rIns="38704" bIns="38704" anchor="ctr">
            <a:spAutoFit/>
          </a:bodyPr>
          <a:lstStyle>
            <a:lvl1pPr defTabSz="603794">
              <a:defRPr b="1" sz="4800">
                <a:solidFill>
                  <a:srgbClr val="A2BBC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9</a:t>
            </a:r>
          </a:p>
        </p:txBody>
      </p:sp>
      <p:sp>
        <p:nvSpPr>
          <p:cNvPr id="224" name="8"/>
          <p:cNvSpPr txBox="1"/>
          <p:nvPr/>
        </p:nvSpPr>
        <p:spPr>
          <a:xfrm>
            <a:off x="5263968" y="6977863"/>
            <a:ext cx="429141" cy="814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704" tIns="38704" rIns="38704" bIns="38704" anchor="ctr">
            <a:spAutoFit/>
          </a:bodyPr>
          <a:lstStyle>
            <a:lvl1pPr defTabSz="603794">
              <a:defRPr b="1" sz="4800">
                <a:solidFill>
                  <a:srgbClr val="A2BBC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225" name="6"/>
          <p:cNvSpPr txBox="1"/>
          <p:nvPr/>
        </p:nvSpPr>
        <p:spPr>
          <a:xfrm>
            <a:off x="3978969" y="7442320"/>
            <a:ext cx="429141" cy="814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704" tIns="38704" rIns="38704" bIns="38704" anchor="ctr">
            <a:spAutoFit/>
          </a:bodyPr>
          <a:lstStyle>
            <a:lvl1pPr defTabSz="603794">
              <a:defRPr b="1" sz="4800">
                <a:solidFill>
                  <a:srgbClr val="A2BBC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226" name="7"/>
          <p:cNvSpPr txBox="1"/>
          <p:nvPr/>
        </p:nvSpPr>
        <p:spPr>
          <a:xfrm>
            <a:off x="2693971" y="6977863"/>
            <a:ext cx="429141" cy="814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704" tIns="38704" rIns="38704" bIns="38704" anchor="ctr">
            <a:spAutoFit/>
          </a:bodyPr>
          <a:lstStyle>
            <a:lvl1pPr defTabSz="603794">
              <a:defRPr b="1" sz="4800">
                <a:solidFill>
                  <a:srgbClr val="A2BBC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227" name="2"/>
          <p:cNvSpPr txBox="1"/>
          <p:nvPr/>
        </p:nvSpPr>
        <p:spPr>
          <a:xfrm>
            <a:off x="1974062" y="5816721"/>
            <a:ext cx="429141" cy="814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704" tIns="38704" rIns="38704" bIns="38704" anchor="ctr">
            <a:spAutoFit/>
          </a:bodyPr>
          <a:lstStyle>
            <a:lvl1pPr defTabSz="603794">
              <a:defRPr b="1" sz="4800">
                <a:solidFill>
                  <a:srgbClr val="C081A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28" name="1"/>
          <p:cNvSpPr txBox="1"/>
          <p:nvPr/>
        </p:nvSpPr>
        <p:spPr>
          <a:xfrm>
            <a:off x="2229514" y="4407867"/>
            <a:ext cx="429141" cy="814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704" tIns="38704" rIns="38704" bIns="38704" anchor="ctr">
            <a:spAutoFit/>
          </a:bodyPr>
          <a:lstStyle>
            <a:lvl1pPr defTabSz="603794">
              <a:defRPr b="1" sz="4800">
                <a:solidFill>
                  <a:srgbClr val="C081A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29" name="5"/>
          <p:cNvSpPr txBox="1"/>
          <p:nvPr/>
        </p:nvSpPr>
        <p:spPr>
          <a:xfrm>
            <a:off x="3290025" y="3502176"/>
            <a:ext cx="429140" cy="814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704" tIns="38704" rIns="38704" bIns="38704" anchor="ctr">
            <a:spAutoFit/>
          </a:bodyPr>
          <a:lstStyle>
            <a:lvl1pPr defTabSz="603794">
              <a:defRPr b="1" sz="4800">
                <a:solidFill>
                  <a:srgbClr val="A2BBC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30" name="4"/>
          <p:cNvSpPr txBox="1"/>
          <p:nvPr/>
        </p:nvSpPr>
        <p:spPr>
          <a:xfrm>
            <a:off x="4675655" y="3502176"/>
            <a:ext cx="429141" cy="814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704" tIns="38704" rIns="38704" bIns="38704" anchor="ctr">
            <a:spAutoFit/>
          </a:bodyPr>
          <a:lstStyle>
            <a:lvl1pPr defTabSz="603794">
              <a:defRPr b="1" sz="4800">
                <a:solidFill>
                  <a:srgbClr val="C081A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31" name="3"/>
          <p:cNvSpPr txBox="1"/>
          <p:nvPr/>
        </p:nvSpPr>
        <p:spPr>
          <a:xfrm>
            <a:off x="5774871" y="4407867"/>
            <a:ext cx="429140" cy="814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704" tIns="38704" rIns="38704" bIns="38704" anchor="ctr">
            <a:spAutoFit/>
          </a:bodyPr>
          <a:lstStyle>
            <a:lvl1pPr defTabSz="603794">
              <a:defRPr b="1" sz="4800">
                <a:solidFill>
                  <a:srgbClr val="C081A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32" name="Anthracite figures  = below average"/>
          <p:cNvSpPr txBox="1"/>
          <p:nvPr/>
        </p:nvSpPr>
        <p:spPr>
          <a:xfrm>
            <a:off x="8355269" y="5672424"/>
            <a:ext cx="2297438" cy="747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704" tIns="38704" rIns="38704" bIns="38704" anchor="ctr">
            <a:spAutoFit/>
          </a:bodyPr>
          <a:lstStyle/>
          <a:p>
            <a:pPr algn="l" defTabSz="334409">
              <a:lnSpc>
                <a:spcPct val="119999"/>
              </a:lnSpc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solidFill>
                  <a:srgbClr val="A2BBC5"/>
                </a:solidFill>
              </a:rPr>
              <a:t>Anthracite</a:t>
            </a:r>
            <a:r>
              <a:rPr b="1"/>
              <a:t> </a:t>
            </a:r>
            <a:r>
              <a:t>figures </a:t>
            </a:r>
            <a:br/>
            <a:r>
              <a:t>= below average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10"/>
      <p:bldP build="whole" bldLvl="1" animBg="1" rev="0" advAuto="0" spid="231" grpId="5"/>
      <p:bldP build="whole" bldLvl="1" animBg="1" rev="0" advAuto="0" spid="232" grpId="7"/>
      <p:bldP build="whole" bldLvl="1" animBg="1" rev="0" advAuto="0" spid="230" grpId="6"/>
      <p:bldP build="whole" bldLvl="1" animBg="1" rev="0" advAuto="0" spid="223" grpId="12"/>
      <p:bldP build="whole" bldLvl="1" animBg="1" rev="0" advAuto="0" spid="225" grpId="9"/>
      <p:bldP build="whole" bldLvl="1" animBg="1" rev="0" advAuto="0" spid="220" grpId="1"/>
      <p:bldP build="whole" bldLvl="1" animBg="1" rev="0" advAuto="0" spid="228" grpId="3"/>
      <p:bldP build="whole" bldLvl="1" animBg="1" rev="0" advAuto="0" spid="227" grpId="4"/>
      <p:bldP build="whole" bldLvl="1" animBg="1" rev="0" advAuto="0" spid="222" grpId="2"/>
      <p:bldP build="whole" bldLvl="1" animBg="1" rev="0" advAuto="0" spid="224" grpId="11"/>
      <p:bldP build="whole" bldLvl="1" animBg="1" rev="0" advAuto="0" spid="229" grpId="8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tangle"/>
          <p:cNvSpPr/>
          <p:nvPr/>
        </p:nvSpPr>
        <p:spPr>
          <a:xfrm>
            <a:off x="-92892" y="239969"/>
            <a:ext cx="13097693" cy="8731796"/>
          </a:xfrm>
          <a:prstGeom prst="rect">
            <a:avLst/>
          </a:prstGeom>
          <a:solidFill>
            <a:srgbClr val="FFFEFE"/>
          </a:solidFill>
          <a:ln w="12700">
            <a:miter lim="400000"/>
          </a:ln>
        </p:spPr>
        <p:txBody>
          <a:bodyPr lIns="38704" tIns="38704" rIns="38704" bIns="38704" anchor="ctr"/>
          <a:lstStyle/>
          <a:p>
            <a:pPr defTabSz="603794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grpSp>
        <p:nvGrpSpPr>
          <p:cNvPr id="239" name="Group"/>
          <p:cNvGrpSpPr/>
          <p:nvPr/>
        </p:nvGrpSpPr>
        <p:grpSpPr>
          <a:xfrm>
            <a:off x="1492068" y="2963832"/>
            <a:ext cx="5674125" cy="5661431"/>
            <a:chOff x="0" y="0"/>
            <a:chExt cx="5674124" cy="5661429"/>
          </a:xfrm>
        </p:grpSpPr>
        <p:pic>
          <p:nvPicPr>
            <p:cNvPr id="237" name="droppedImage.pdf" descr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674125" cy="56614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0747" y="376483"/>
              <a:ext cx="5204456" cy="50013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0" name="Spiritual Style Profile: Bapt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19937">
              <a:defRPr sz="7119"/>
            </a:pPr>
            <a:r>
              <a:t>Spiritual Style Profile:</a:t>
            </a:r>
          </a:p>
          <a:p>
            <a:pPr defTabSz="519937">
              <a:defRPr sz="7119"/>
            </a:pPr>
            <a:r>
              <a:t>Baptists</a:t>
            </a:r>
          </a:p>
        </p:txBody>
      </p:sp>
      <p:sp>
        <p:nvSpPr>
          <p:cNvPr id="241" name="Purple figures  = above average"/>
          <p:cNvSpPr txBox="1"/>
          <p:nvPr/>
        </p:nvSpPr>
        <p:spPr>
          <a:xfrm>
            <a:off x="8109218" y="4557485"/>
            <a:ext cx="2159727" cy="1113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704" tIns="38704" rIns="38704" bIns="38704" anchor="ctr">
            <a:spAutoFit/>
          </a:bodyPr>
          <a:lstStyle/>
          <a:p>
            <a:pPr algn="l" defTabSz="334409">
              <a:lnSpc>
                <a:spcPct val="119999"/>
              </a:lnSpc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solidFill>
                  <a:srgbClr val="BB81A9"/>
                </a:solidFill>
              </a:rPr>
              <a:t>Purple</a:t>
            </a:r>
            <a:r>
              <a:rPr b="1"/>
              <a:t> </a:t>
            </a:r>
            <a:r>
              <a:t>figures</a:t>
            </a:r>
            <a:r>
              <a:rPr b="1"/>
              <a:t> </a:t>
            </a:r>
            <a:br>
              <a:rPr b="1"/>
            </a:br>
            <a:r>
              <a:t>= above average</a:t>
            </a:r>
            <a:br/>
          </a:p>
        </p:txBody>
      </p:sp>
      <p:sp>
        <p:nvSpPr>
          <p:cNvPr id="242" name="1"/>
          <p:cNvSpPr txBox="1"/>
          <p:nvPr/>
        </p:nvSpPr>
        <p:spPr>
          <a:xfrm>
            <a:off x="6103135" y="5832202"/>
            <a:ext cx="429141" cy="814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704" tIns="38704" rIns="38704" bIns="38704" anchor="ctr">
            <a:spAutoFit/>
          </a:bodyPr>
          <a:lstStyle>
            <a:lvl1pPr defTabSz="603794">
              <a:defRPr b="1" sz="4800">
                <a:solidFill>
                  <a:srgbClr val="C081A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43" name="2"/>
          <p:cNvSpPr txBox="1"/>
          <p:nvPr/>
        </p:nvSpPr>
        <p:spPr>
          <a:xfrm>
            <a:off x="5390968" y="6977863"/>
            <a:ext cx="429141" cy="814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704" tIns="38704" rIns="38704" bIns="38704" anchor="ctr">
            <a:spAutoFit/>
          </a:bodyPr>
          <a:lstStyle>
            <a:lvl1pPr defTabSz="603794">
              <a:defRPr b="1" sz="4800">
                <a:solidFill>
                  <a:srgbClr val="C081A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44" name="4"/>
          <p:cNvSpPr txBox="1"/>
          <p:nvPr/>
        </p:nvSpPr>
        <p:spPr>
          <a:xfrm>
            <a:off x="4105969" y="7442320"/>
            <a:ext cx="429141" cy="814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704" tIns="38704" rIns="38704" bIns="38704" anchor="ctr">
            <a:spAutoFit/>
          </a:bodyPr>
          <a:lstStyle>
            <a:lvl1pPr defTabSz="603794">
              <a:defRPr b="1" sz="4800">
                <a:solidFill>
                  <a:srgbClr val="C081A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45" name="5"/>
          <p:cNvSpPr txBox="1"/>
          <p:nvPr/>
        </p:nvSpPr>
        <p:spPr>
          <a:xfrm>
            <a:off x="2820971" y="6977863"/>
            <a:ext cx="429141" cy="814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704" tIns="38704" rIns="38704" bIns="38704" anchor="ctr">
            <a:spAutoFit/>
          </a:bodyPr>
          <a:lstStyle>
            <a:lvl1pPr defTabSz="603794">
              <a:defRPr b="1" sz="4800">
                <a:solidFill>
                  <a:srgbClr val="A2BBC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46" name="6"/>
          <p:cNvSpPr txBox="1"/>
          <p:nvPr/>
        </p:nvSpPr>
        <p:spPr>
          <a:xfrm>
            <a:off x="2101062" y="5816721"/>
            <a:ext cx="429141" cy="814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704" tIns="38704" rIns="38704" bIns="38704" anchor="ctr">
            <a:spAutoFit/>
          </a:bodyPr>
          <a:lstStyle>
            <a:lvl1pPr defTabSz="603794">
              <a:defRPr b="1" sz="4800">
                <a:solidFill>
                  <a:srgbClr val="A2BBC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247" name="9"/>
          <p:cNvSpPr txBox="1"/>
          <p:nvPr/>
        </p:nvSpPr>
        <p:spPr>
          <a:xfrm>
            <a:off x="2356514" y="4407867"/>
            <a:ext cx="429141" cy="814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704" tIns="38704" rIns="38704" bIns="38704" anchor="ctr">
            <a:spAutoFit/>
          </a:bodyPr>
          <a:lstStyle>
            <a:lvl1pPr defTabSz="603794">
              <a:defRPr b="1" sz="4800">
                <a:solidFill>
                  <a:srgbClr val="A2BBC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9</a:t>
            </a:r>
          </a:p>
        </p:txBody>
      </p:sp>
      <p:sp>
        <p:nvSpPr>
          <p:cNvPr id="248" name="8"/>
          <p:cNvSpPr txBox="1"/>
          <p:nvPr/>
        </p:nvSpPr>
        <p:spPr>
          <a:xfrm>
            <a:off x="3417025" y="3502176"/>
            <a:ext cx="429140" cy="814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704" tIns="38704" rIns="38704" bIns="38704" anchor="ctr">
            <a:spAutoFit/>
          </a:bodyPr>
          <a:lstStyle>
            <a:lvl1pPr defTabSz="603794">
              <a:defRPr b="1" sz="4800">
                <a:solidFill>
                  <a:srgbClr val="A2BBC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249" name="7"/>
          <p:cNvSpPr txBox="1"/>
          <p:nvPr/>
        </p:nvSpPr>
        <p:spPr>
          <a:xfrm>
            <a:off x="4802655" y="3502176"/>
            <a:ext cx="429141" cy="814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704" tIns="38704" rIns="38704" bIns="38704" anchor="ctr">
            <a:spAutoFit/>
          </a:bodyPr>
          <a:lstStyle>
            <a:lvl1pPr defTabSz="603794">
              <a:defRPr b="1" sz="4800">
                <a:solidFill>
                  <a:srgbClr val="A2BBC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250" name="3"/>
          <p:cNvSpPr txBox="1"/>
          <p:nvPr/>
        </p:nvSpPr>
        <p:spPr>
          <a:xfrm>
            <a:off x="5901871" y="4407867"/>
            <a:ext cx="429140" cy="814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704" tIns="38704" rIns="38704" bIns="38704" anchor="ctr">
            <a:spAutoFit/>
          </a:bodyPr>
          <a:lstStyle>
            <a:lvl1pPr defTabSz="603794">
              <a:defRPr b="1" sz="4800">
                <a:solidFill>
                  <a:srgbClr val="C081A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51" name="Anthracite figures  = below average"/>
          <p:cNvSpPr txBox="1"/>
          <p:nvPr/>
        </p:nvSpPr>
        <p:spPr>
          <a:xfrm>
            <a:off x="8088569" y="5545424"/>
            <a:ext cx="2297438" cy="747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704" tIns="38704" rIns="38704" bIns="38704" anchor="ctr">
            <a:spAutoFit/>
          </a:bodyPr>
          <a:lstStyle/>
          <a:p>
            <a:pPr algn="l" defTabSz="334409">
              <a:lnSpc>
                <a:spcPct val="119999"/>
              </a:lnSpc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solidFill>
                  <a:srgbClr val="A2BBC5"/>
                </a:solidFill>
              </a:rPr>
              <a:t>Anthracite</a:t>
            </a:r>
            <a:r>
              <a:rPr b="1"/>
              <a:t> </a:t>
            </a:r>
            <a:r>
              <a:t>figures </a:t>
            </a:r>
            <a:br/>
            <a:r>
              <a:t>= below average</a:t>
            </a:r>
          </a:p>
        </p:txBody>
      </p:sp>
      <p:sp>
        <p:nvSpPr>
          <p:cNvPr id="252" name="Square"/>
          <p:cNvSpPr/>
          <p:nvPr/>
        </p:nvSpPr>
        <p:spPr>
          <a:xfrm>
            <a:off x="222955" y="8350955"/>
            <a:ext cx="1270001" cy="127000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12"/>
      <p:bldP build="whole" bldLvl="1" animBg="1" rev="0" advAuto="0" spid="239" grpId="1"/>
      <p:bldP build="whole" bldLvl="1" animBg="1" rev="0" advAuto="0" spid="248" grpId="11"/>
      <p:bldP build="whole" bldLvl="1" animBg="1" rev="0" advAuto="0" spid="243" grpId="4"/>
      <p:bldP build="whole" bldLvl="1" animBg="1" rev="0" advAuto="0" spid="244" grpId="6"/>
      <p:bldP build="whole" bldLvl="1" animBg="1" rev="0" advAuto="0" spid="241" grpId="2"/>
      <p:bldP build="whole" bldLvl="1" animBg="1" rev="0" advAuto="0" spid="251" grpId="7"/>
      <p:bldP build="whole" bldLvl="1" animBg="1" rev="0" advAuto="0" spid="250" grpId="5"/>
      <p:bldP build="whole" bldLvl="1" animBg="1" rev="0" advAuto="0" spid="242" grpId="3"/>
      <p:bldP build="whole" bldLvl="1" animBg="1" rev="0" advAuto="0" spid="249" grpId="10"/>
      <p:bldP build="whole" bldLvl="1" animBg="1" rev="0" advAuto="0" spid="246" grpId="9"/>
      <p:bldP build="whole" bldLvl="1" animBg="1" rev="0" advAuto="0" spid="245" grpId="8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What is the strength, what is the growth area of your own denomination/movement?…"/>
          <p:cNvSpPr txBox="1"/>
          <p:nvPr/>
        </p:nvSpPr>
        <p:spPr>
          <a:xfrm>
            <a:off x="450031" y="2196297"/>
            <a:ext cx="12157603" cy="5913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2891" tIns="92891" rIns="92891" bIns="92891" anchor="ctr">
            <a:spAutoFit/>
          </a:bodyPr>
          <a:lstStyle/>
          <a:p>
            <a:pPr marL="600075" indent="-600075" defTabSz="503161">
              <a:buSzPct val="100000"/>
              <a:buAutoNum type="arabicPeriod" startAt="1"/>
              <a:defRPr i="1">
                <a:latin typeface="Gill Sans"/>
                <a:ea typeface="Gill Sans"/>
                <a:cs typeface="Gill Sans"/>
                <a:sym typeface="Gill Sans"/>
              </a:defRPr>
            </a:pPr>
            <a:r>
              <a:t>What is the strength, what is the growth area of your own denomination/movement?</a:t>
            </a:r>
          </a:p>
          <a:p>
            <a:pPr marL="600075" indent="-600075" defTabSz="503161">
              <a:buSzPct val="100000"/>
              <a:buAutoNum type="arabicPeriod" startAt="1"/>
              <a:defRPr i="1">
                <a:latin typeface="Gill Sans"/>
                <a:ea typeface="Gill Sans"/>
                <a:cs typeface="Gill Sans"/>
                <a:sym typeface="Gill Sans"/>
              </a:defRPr>
            </a:pPr>
            <a:r>
              <a:t>What explains these one-sidedness (historically, theologically)?</a:t>
            </a:r>
          </a:p>
          <a:p>
            <a:pPr marL="600075" indent="-600075" defTabSz="503161">
              <a:buSzPct val="100000"/>
              <a:buAutoNum type="arabicPeriod" startAt="1"/>
              <a:defRPr i="1">
                <a:latin typeface="Gill Sans"/>
                <a:ea typeface="Gill Sans"/>
                <a:cs typeface="Gill Sans"/>
                <a:sym typeface="Gill Sans"/>
              </a:defRPr>
            </a:pPr>
            <a:r>
              <a:t>How do representatives of your denomination tend to speak about groups that have their strengths in the opposite area?</a:t>
            </a:r>
          </a:p>
          <a:p>
            <a:pPr marL="600075" indent="-600075" defTabSz="503161">
              <a:buSzPct val="100000"/>
              <a:buAutoNum type="arabicPeriod" startAt="1"/>
              <a:defRPr i="1">
                <a:latin typeface="Gill Sans"/>
                <a:ea typeface="Gill Sans"/>
                <a:cs typeface="Gill Sans"/>
                <a:sym typeface="Gill Sans"/>
              </a:defRPr>
            </a:pPr>
            <a:r>
              <a:t>What is your policy toward your members that have a spiritual style different from your predominant styles?</a:t>
            </a:r>
          </a:p>
          <a:p>
            <a:pPr marL="600075" indent="-600075" defTabSz="503161">
              <a:buSzPct val="100000"/>
              <a:buAutoNum type="arabicPeriod" startAt="1"/>
              <a:defRPr i="1">
                <a:latin typeface="Gill Sans"/>
                <a:ea typeface="Gill Sans"/>
                <a:cs typeface="Gill Sans"/>
                <a:sym typeface="Gill Sans"/>
              </a:defRPr>
            </a:pPr>
            <a:r>
              <a:t>Do you believe that you need to grow in the opposite segment, or do you see your predominant styles as superior to the others?</a:t>
            </a:r>
          </a:p>
          <a:p>
            <a:pPr marL="600075" indent="-600075" defTabSz="503161">
              <a:buSzPct val="100000"/>
              <a:buAutoNum type="arabicPeriod" startAt="1"/>
              <a:defRPr i="1">
                <a:latin typeface="Gill Sans"/>
                <a:ea typeface="Gill Sans"/>
                <a:cs typeface="Gill Sans"/>
                <a:sym typeface="Gill Sans"/>
              </a:defRPr>
            </a:pPr>
            <a:r>
              <a:t>How could growth in your lowest style work in the context of your tradition/structure/theology?</a:t>
            </a:r>
          </a:p>
        </p:txBody>
      </p:sp>
      <p:sp>
        <p:nvSpPr>
          <p:cNvPr id="257" name="SharinG"/>
          <p:cNvSpPr txBox="1"/>
          <p:nvPr/>
        </p:nvSpPr>
        <p:spPr>
          <a:xfrm>
            <a:off x="356083" y="720136"/>
            <a:ext cx="12292634" cy="1009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704" tIns="38704" rIns="38704" bIns="38704" anchor="ctr"/>
          <a:lstStyle>
            <a:lvl1pPr defTabSz="603794">
              <a:defRPr cap="all" sz="72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SharinG</a:t>
            </a:r>
          </a:p>
        </p:txBody>
      </p:sp>
      <p:sp>
        <p:nvSpPr>
          <p:cNvPr id="258" name="Rounded Rectangle"/>
          <p:cNvSpPr/>
          <p:nvPr/>
        </p:nvSpPr>
        <p:spPr>
          <a:xfrm>
            <a:off x="431204" y="3822700"/>
            <a:ext cx="12094103" cy="2224485"/>
          </a:xfrm>
          <a:prstGeom prst="roundRect">
            <a:avLst>
              <a:gd name="adj" fmla="val 8564"/>
            </a:avLst>
          </a:prstGeom>
          <a:ln w="63500">
            <a:solidFill>
              <a:schemeClr val="accent5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3 Examples  for health-enducing measures without the necessity of a single physical contact"/>
          <p:cNvSpPr txBox="1"/>
          <p:nvPr>
            <p:ph type="title"/>
          </p:nvPr>
        </p:nvSpPr>
        <p:spPr>
          <a:xfrm>
            <a:off x="952500" y="1905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332993">
              <a:defRPr sz="456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b="1">
                <a:latin typeface="Gill Sans"/>
                <a:ea typeface="Gill Sans"/>
                <a:cs typeface="Gill Sans"/>
                <a:sym typeface="Gill Sans"/>
              </a:rPr>
              <a:t>3 Examples </a:t>
            </a:r>
            <a:br>
              <a:rPr b="1">
                <a:latin typeface="Gill Sans"/>
                <a:ea typeface="Gill Sans"/>
                <a:cs typeface="Gill Sans"/>
                <a:sym typeface="Gill Sans"/>
              </a:rPr>
            </a:br>
            <a:r>
              <a:rPr b="1" i="1">
                <a:latin typeface="Gill Sans"/>
                <a:ea typeface="Gill Sans"/>
                <a:cs typeface="Gill Sans"/>
                <a:sym typeface="Gill Sans"/>
              </a:rPr>
              <a:t>for health-enducing measures without the necessity of a single physical contact</a:t>
            </a:r>
          </a:p>
        </p:txBody>
      </p:sp>
      <p:sp>
        <p:nvSpPr>
          <p:cNvPr id="263" name="1. Three-Color eTests targeted at personal growth…"/>
          <p:cNvSpPr txBox="1"/>
          <p:nvPr>
            <p:ph type="body" idx="1"/>
          </p:nvPr>
        </p:nvSpPr>
        <p:spPr>
          <a:xfrm>
            <a:off x="1282972" y="2806700"/>
            <a:ext cx="10977565" cy="62865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sz="5000">
                <a:solidFill>
                  <a:srgbClr val="A6AAA9"/>
                </a:solidFill>
              </a:defRPr>
            </a:pPr>
            <a:r>
              <a:t>1. Three-Color eTests targeted at personal growth</a:t>
            </a:r>
          </a:p>
          <a:p>
            <a:pPr marL="0" indent="0" algn="ctr">
              <a:buSzTx/>
              <a:buNone/>
              <a:defRPr b="1" sz="5000"/>
            </a:pPr>
            <a:r>
              <a:t>2. NCD Church Survey</a:t>
            </a:r>
          </a:p>
          <a:p>
            <a:pPr marL="0" indent="0" algn="ctr">
              <a:buSzTx/>
              <a:buNone/>
              <a:defRPr b="1" sz="5000">
                <a:solidFill>
                  <a:srgbClr val="A6AAA9"/>
                </a:solidFill>
              </a:defRPr>
            </a:pPr>
            <a:r>
              <a:t>3. Study groups on NCD eBooks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chwarz-export.jpg" descr="schwarz-expor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4715" y="503631"/>
            <a:ext cx="5463105" cy="58777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54960" dir="5400000">
              <a:srgbClr val="000000"/>
            </a:outerShdw>
          </a:effectLst>
        </p:spPr>
      </p:pic>
      <p:pic>
        <p:nvPicPr>
          <p:cNvPr id="266" name="Adam.jpg" descr="Adam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24460" y="487259"/>
            <a:ext cx="5649701" cy="58777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54960" dir="5400000">
              <a:srgbClr val="000000"/>
            </a:outerShdw>
          </a:effectLst>
        </p:spPr>
      </p:pic>
      <p:sp>
        <p:nvSpPr>
          <p:cNvPr id="267" name="Christian…"/>
          <p:cNvSpPr txBox="1"/>
          <p:nvPr/>
        </p:nvSpPr>
        <p:spPr>
          <a:xfrm>
            <a:off x="910315" y="6509081"/>
            <a:ext cx="546310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Christian</a:t>
            </a:r>
          </a:p>
          <a:p>
            <a:pPr/>
            <a:r>
              <a:t>Emmelsbüll, Germany</a:t>
            </a:r>
          </a:p>
        </p:txBody>
      </p:sp>
      <p:sp>
        <p:nvSpPr>
          <p:cNvPr id="268" name="Adam…"/>
          <p:cNvSpPr txBox="1"/>
          <p:nvPr/>
        </p:nvSpPr>
        <p:spPr>
          <a:xfrm>
            <a:off x="6812091" y="6509081"/>
            <a:ext cx="546310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Adam</a:t>
            </a:r>
          </a:p>
          <a:p>
            <a:pPr/>
            <a:r>
              <a:t>Brisbane, Australia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3 Examples  for health-enducing measures without the necessity of a single physical contact"/>
          <p:cNvSpPr txBox="1"/>
          <p:nvPr>
            <p:ph type="title"/>
          </p:nvPr>
        </p:nvSpPr>
        <p:spPr>
          <a:xfrm>
            <a:off x="952500" y="1905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332993">
              <a:defRPr sz="456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b="1">
                <a:latin typeface="Gill Sans"/>
                <a:ea typeface="Gill Sans"/>
                <a:cs typeface="Gill Sans"/>
                <a:sym typeface="Gill Sans"/>
              </a:rPr>
              <a:t>3 Examples </a:t>
            </a:r>
            <a:br>
              <a:rPr b="1">
                <a:latin typeface="Gill Sans"/>
                <a:ea typeface="Gill Sans"/>
                <a:cs typeface="Gill Sans"/>
                <a:sym typeface="Gill Sans"/>
              </a:rPr>
            </a:br>
            <a:r>
              <a:rPr b="1" i="1">
                <a:latin typeface="Gill Sans"/>
                <a:ea typeface="Gill Sans"/>
                <a:cs typeface="Gill Sans"/>
                <a:sym typeface="Gill Sans"/>
              </a:rPr>
              <a:t>for health-enducing measures without the necessity of a single physical contact</a:t>
            </a:r>
          </a:p>
        </p:txBody>
      </p:sp>
      <p:sp>
        <p:nvSpPr>
          <p:cNvPr id="271" name="1. Three-Color eTests targeted at personal growth…"/>
          <p:cNvSpPr txBox="1"/>
          <p:nvPr>
            <p:ph type="body" idx="1"/>
          </p:nvPr>
        </p:nvSpPr>
        <p:spPr>
          <a:xfrm>
            <a:off x="1282972" y="2806700"/>
            <a:ext cx="10977565" cy="62865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sz="5000">
                <a:solidFill>
                  <a:srgbClr val="A6AAA9"/>
                </a:solidFill>
              </a:defRPr>
            </a:pPr>
            <a:r>
              <a:t>1. Three-Color eTests targeted at personal growth</a:t>
            </a:r>
          </a:p>
          <a:p>
            <a:pPr marL="0" indent="0" algn="ctr">
              <a:buSzTx/>
              <a:buNone/>
              <a:defRPr b="1" sz="5000">
                <a:solidFill>
                  <a:srgbClr val="A6AAA9"/>
                </a:solidFill>
              </a:defRPr>
            </a:pPr>
            <a:r>
              <a:t>2. NCD Church Survey</a:t>
            </a:r>
          </a:p>
          <a:p>
            <a:pPr marL="0" indent="0" algn="ctr">
              <a:buSzTx/>
              <a:buNone/>
              <a:defRPr b="1" sz="5000"/>
            </a:pPr>
            <a:r>
              <a:t>3. Study groups on NCD eBooks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... therefore our church life will virtually come to a standstill until further notice. ...…"/>
          <p:cNvSpPr txBox="1"/>
          <p:nvPr/>
        </p:nvSpPr>
        <p:spPr>
          <a:xfrm>
            <a:off x="1261842" y="2623472"/>
            <a:ext cx="10809872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127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4500">
                <a:latin typeface="Helvetica"/>
                <a:ea typeface="Helvetica"/>
                <a:cs typeface="Helvetica"/>
                <a:sym typeface="Helvetica"/>
              </a:defRPr>
            </a:pPr>
            <a:r>
              <a:t>... therefore our church life will virtually come to a standstill until further notice. ... </a:t>
            </a:r>
          </a:p>
          <a:p>
            <a:pPr algn="l" defTabSz="127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4500">
                <a:latin typeface="Helvetica"/>
                <a:ea typeface="Helvetica"/>
                <a:cs typeface="Helvetica"/>
                <a:sym typeface="Helvetica"/>
              </a:defRPr>
            </a:pPr>
            <a:r>
              <a:t>All scheduled meetings and events are suspended. ...  </a:t>
            </a:r>
          </a:p>
          <a:p>
            <a:pPr algn="l" defTabSz="127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4500">
                <a:latin typeface="Helvetica"/>
                <a:ea typeface="Helvetica"/>
                <a:cs typeface="Helvetica"/>
                <a:sym typeface="Helvetica"/>
              </a:defRPr>
            </a:pPr>
            <a:r>
              <a:t>The church profile that we planned for April will be cancelled. We will come back to it as soon as we have a chance to get together again physically ... </a:t>
            </a:r>
          </a:p>
        </p:txBody>
      </p:sp>
      <p:sp>
        <p:nvSpPr>
          <p:cNvPr id="159" name="Excerpt from a letter to church members,…"/>
          <p:cNvSpPr txBox="1"/>
          <p:nvPr/>
        </p:nvSpPr>
        <p:spPr>
          <a:xfrm>
            <a:off x="1329977" y="548998"/>
            <a:ext cx="839748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Excerpt from a letter to church members,</a:t>
            </a:r>
          </a:p>
          <a:p>
            <a:pPr algn="l"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April 2020</a:t>
            </a:r>
          </a:p>
        </p:txBody>
      </p:sp>
      <p:sp>
        <p:nvSpPr>
          <p:cNvPr id="160" name="Rounded Rectangle"/>
          <p:cNvSpPr/>
          <p:nvPr/>
        </p:nvSpPr>
        <p:spPr>
          <a:xfrm>
            <a:off x="3827561" y="3225800"/>
            <a:ext cx="2585840" cy="989211"/>
          </a:xfrm>
          <a:prstGeom prst="roundRect">
            <a:avLst>
              <a:gd name="adj" fmla="val 19258"/>
            </a:avLst>
          </a:prstGeom>
          <a:ln w="63500">
            <a:solidFill>
              <a:schemeClr val="accent5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61" name="Rounded Rectangle"/>
          <p:cNvSpPr/>
          <p:nvPr/>
        </p:nvSpPr>
        <p:spPr>
          <a:xfrm>
            <a:off x="1122461" y="4597400"/>
            <a:ext cx="3232350" cy="989211"/>
          </a:xfrm>
          <a:prstGeom prst="roundRect">
            <a:avLst>
              <a:gd name="adj" fmla="val 19258"/>
            </a:avLst>
          </a:prstGeom>
          <a:ln w="63500">
            <a:solidFill>
              <a:schemeClr val="accent5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62" name="Rounded Rectangle"/>
          <p:cNvSpPr/>
          <p:nvPr/>
        </p:nvSpPr>
        <p:spPr>
          <a:xfrm>
            <a:off x="3912542" y="5969000"/>
            <a:ext cx="3232350" cy="989211"/>
          </a:xfrm>
          <a:prstGeom prst="roundRect">
            <a:avLst>
              <a:gd name="adj" fmla="val 19258"/>
            </a:avLst>
          </a:prstGeom>
          <a:ln w="63500">
            <a:solidFill>
              <a:schemeClr val="accent5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2"/>
      <p:bldP build="whole" bldLvl="1" animBg="1" rev="0" advAuto="0" spid="161" grpId="3"/>
      <p:bldP build="whole" bldLvl="1" animBg="1" rev="0" advAuto="0" spid="162" grpId="4"/>
      <p:bldP build="whole" bldLvl="1" animBg="1" rev="0" advAuto="0" spid="15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Intro_Bill.png" descr="Intro_Bi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43" y="1349275"/>
            <a:ext cx="13017086" cy="67999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Impulse questions for every chapter  of the book:"/>
          <p:cNvSpPr txBox="1"/>
          <p:nvPr>
            <p:ph type="title"/>
          </p:nvPr>
        </p:nvSpPr>
        <p:spPr>
          <a:xfrm>
            <a:off x="952500" y="1905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416052">
              <a:defRPr b="1" sz="4550">
                <a:latin typeface="Helvetica"/>
                <a:ea typeface="Helvetica"/>
                <a:cs typeface="Helvetica"/>
                <a:sym typeface="Helvetica"/>
              </a:defRPr>
            </a:pPr>
            <a:r>
              <a:t>Impulse questions for every chapter </a:t>
            </a:r>
            <a:br/>
            <a:r>
              <a:t>of the book:</a:t>
            </a:r>
          </a:p>
        </p:txBody>
      </p:sp>
      <p:sp>
        <p:nvSpPr>
          <p:cNvPr id="276" name="1. What in this chapter is new for us?…"/>
          <p:cNvSpPr txBox="1"/>
          <p:nvPr>
            <p:ph type="body" idx="1"/>
          </p:nvPr>
        </p:nvSpPr>
        <p:spPr>
          <a:xfrm>
            <a:off x="1282972" y="2298700"/>
            <a:ext cx="10977565" cy="6286500"/>
          </a:xfrm>
          <a:prstGeom prst="rect">
            <a:avLst/>
          </a:prstGeom>
        </p:spPr>
        <p:txBody>
          <a:bodyPr/>
          <a:lstStyle/>
          <a:p>
            <a:pPr marL="0" indent="0" defTabSz="365760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1. What in this chapter is new for us?</a:t>
            </a:r>
          </a:p>
          <a:p>
            <a:pPr marL="0" indent="0" defTabSz="365760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365760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2. To what areas of our ministry does it apply?</a:t>
            </a:r>
          </a:p>
          <a:p>
            <a:pPr marL="0" indent="0" defTabSz="365760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365760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3. What could be done to improve the situation?</a:t>
            </a:r>
          </a:p>
          <a:p>
            <a:pPr marL="0" indent="0" defTabSz="365760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365760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4. What resistance can be expected?</a:t>
            </a:r>
          </a:p>
          <a:p>
            <a:pPr marL="0" indent="0" defTabSz="365760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365760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5. Which ways are there to potentially harness the energy behind the resistance?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Adam.jpg" descr="Ada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4460" y="487259"/>
            <a:ext cx="5649701" cy="58777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54960" dir="5400000">
              <a:srgbClr val="000000"/>
            </a:outerShdw>
          </a:effectLst>
        </p:spPr>
      </p:pic>
      <p:sp>
        <p:nvSpPr>
          <p:cNvPr id="279" name="Christian…"/>
          <p:cNvSpPr txBox="1"/>
          <p:nvPr/>
        </p:nvSpPr>
        <p:spPr>
          <a:xfrm>
            <a:off x="910315" y="6509081"/>
            <a:ext cx="546310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Christian</a:t>
            </a:r>
          </a:p>
          <a:p>
            <a:pPr/>
            <a:r>
              <a:t>Emmelsbüll, Germany</a:t>
            </a:r>
          </a:p>
        </p:txBody>
      </p:sp>
      <p:sp>
        <p:nvSpPr>
          <p:cNvPr id="280" name="John Paul…"/>
          <p:cNvSpPr txBox="1"/>
          <p:nvPr/>
        </p:nvSpPr>
        <p:spPr>
          <a:xfrm>
            <a:off x="6812091" y="6591631"/>
            <a:ext cx="5463106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John Paul</a:t>
            </a:r>
          </a:p>
          <a:p>
            <a:pPr/>
            <a:r>
              <a:t>Sackville, New Brunswick,</a:t>
            </a:r>
            <a:br/>
            <a:r>
              <a:t>Canada</a:t>
            </a:r>
          </a:p>
        </p:txBody>
      </p:sp>
      <p:pic>
        <p:nvPicPr>
          <p:cNvPr id="281" name="john-paul-westin.jpg" descr="john-paul-westi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56317" y="432081"/>
            <a:ext cx="7974653" cy="6020863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Rectangle"/>
          <p:cNvSpPr/>
          <p:nvPr/>
        </p:nvSpPr>
        <p:spPr>
          <a:xfrm>
            <a:off x="4546600" y="417052"/>
            <a:ext cx="2384029" cy="60509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83" name="Rectangle"/>
          <p:cNvSpPr/>
          <p:nvPr/>
        </p:nvSpPr>
        <p:spPr>
          <a:xfrm>
            <a:off x="12268200" y="400680"/>
            <a:ext cx="2384029" cy="60509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84" name="schwarz-export.jpg" descr="schwarz-expor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4715" y="503631"/>
            <a:ext cx="5463105" cy="58777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3 min. breakout time…"/>
          <p:cNvSpPr txBox="1"/>
          <p:nvPr>
            <p:ph type="title"/>
          </p:nvPr>
        </p:nvSpPr>
        <p:spPr>
          <a:xfrm>
            <a:off x="952500" y="1905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508254">
              <a:defRPr sz="696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b="1">
                <a:latin typeface="Gill Sans"/>
                <a:ea typeface="Gill Sans"/>
                <a:cs typeface="Gill Sans"/>
                <a:sym typeface="Gill Sans"/>
              </a:rPr>
              <a:t>3 min. breakout time</a:t>
            </a:r>
            <a:endParaRPr b="1">
              <a:latin typeface="Gill Sans"/>
              <a:ea typeface="Gill Sans"/>
              <a:cs typeface="Gill Sans"/>
              <a:sym typeface="Gill Sans"/>
            </a:endParaRPr>
          </a:p>
          <a:p>
            <a:pPr defTabSz="508254">
              <a:defRPr sz="696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b="1">
                <a:latin typeface="Gill Sans"/>
                <a:ea typeface="Gill Sans"/>
                <a:cs typeface="Gill Sans"/>
                <a:sym typeface="Gill Sans"/>
              </a:rPr>
              <a:t>Meet in groups of 2-3</a:t>
            </a:r>
          </a:p>
        </p:txBody>
      </p:sp>
      <p:sp>
        <p:nvSpPr>
          <p:cNvPr id="165" name="Which is the #1 benefit  (for church development)  that you have personally experienced in the context  of the Corona crisis?"/>
          <p:cNvSpPr txBox="1"/>
          <p:nvPr>
            <p:ph type="body" idx="1"/>
          </p:nvPr>
        </p:nvSpPr>
        <p:spPr>
          <a:xfrm>
            <a:off x="1282972" y="2298700"/>
            <a:ext cx="10977565" cy="62865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sz="5000"/>
            </a:pPr>
            <a:r>
              <a:t>Which is the #1 benefit </a:t>
            </a:r>
            <a:br/>
            <a:r>
              <a:t>(for church development) </a:t>
            </a:r>
            <a:br/>
            <a:r>
              <a:t>that you have personally experienced in the context </a:t>
            </a:r>
            <a:br/>
            <a:r>
              <a:t>of the Corona crisis?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oll"/>
          <p:cNvSpPr txBox="1"/>
          <p:nvPr>
            <p:ph type="title"/>
          </p:nvPr>
        </p:nvSpPr>
        <p:spPr>
          <a:xfrm>
            <a:off x="952500" y="1905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Poll</a:t>
            </a:r>
          </a:p>
        </p:txBody>
      </p:sp>
      <p:sp>
        <p:nvSpPr>
          <p:cNvPr id="168" name="Have the churches within your area of responsibility suffered from the restrictions due to Covid-19?…"/>
          <p:cNvSpPr txBox="1"/>
          <p:nvPr>
            <p:ph type="body" idx="1"/>
          </p:nvPr>
        </p:nvSpPr>
        <p:spPr>
          <a:xfrm>
            <a:off x="1282972" y="2298700"/>
            <a:ext cx="10977565" cy="6286500"/>
          </a:xfrm>
          <a:prstGeom prst="rect">
            <a:avLst/>
          </a:prstGeom>
        </p:spPr>
        <p:txBody>
          <a:bodyPr/>
          <a:lstStyle/>
          <a:p>
            <a:pPr marL="0" indent="0" defTabSz="496570">
              <a:spcBef>
                <a:spcPts val="3500"/>
              </a:spcBef>
              <a:buSzTx/>
              <a:buNone/>
              <a:defRPr sz="4250"/>
            </a:pPr>
            <a:r>
              <a:t>Have the churches within your area of responsibility suffered from the restrictions due to Covid-19?</a:t>
            </a:r>
          </a:p>
          <a:p>
            <a:pPr marL="0" indent="0" defTabSz="496570">
              <a:spcBef>
                <a:spcPts val="3500"/>
              </a:spcBef>
              <a:buSzTx/>
              <a:buNone/>
              <a:defRPr sz="4250"/>
            </a:pPr>
            <a:r>
              <a:t>1. Yes, strongly.</a:t>
            </a:r>
          </a:p>
          <a:p>
            <a:pPr marL="0" indent="0" defTabSz="496570">
              <a:spcBef>
                <a:spcPts val="3500"/>
              </a:spcBef>
              <a:buSzTx/>
              <a:buNone/>
              <a:defRPr sz="4250"/>
            </a:pPr>
            <a:r>
              <a:t>2. Yes, a bit.</a:t>
            </a:r>
          </a:p>
          <a:p>
            <a:pPr marL="0" indent="0" defTabSz="496570">
              <a:spcBef>
                <a:spcPts val="3500"/>
              </a:spcBef>
              <a:buSzTx/>
              <a:buNone/>
              <a:defRPr sz="4250"/>
            </a:pPr>
            <a:r>
              <a:t>3. No, just the opposite.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he situation"/>
          <p:cNvSpPr txBox="1"/>
          <p:nvPr>
            <p:ph type="title"/>
          </p:nvPr>
        </p:nvSpPr>
        <p:spPr>
          <a:xfrm>
            <a:off x="952500" y="1905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The situation</a:t>
            </a:r>
          </a:p>
        </p:txBody>
      </p:sp>
      <p:sp>
        <p:nvSpPr>
          <p:cNvPr id="171" name="1. In this time window, people may not be able to attend physical meetings, such as committees, worship services, small groups, etc.…"/>
          <p:cNvSpPr txBox="1"/>
          <p:nvPr>
            <p:ph type="body" idx="1"/>
          </p:nvPr>
        </p:nvSpPr>
        <p:spPr>
          <a:xfrm>
            <a:off x="1282972" y="2298700"/>
            <a:ext cx="10977565" cy="6286500"/>
          </a:xfrm>
          <a:prstGeom prst="rect">
            <a:avLst/>
          </a:prstGeom>
        </p:spPr>
        <p:txBody>
          <a:bodyPr/>
          <a:lstStyle/>
          <a:p>
            <a:pPr marL="0" indent="0" defTabSz="379729">
              <a:spcBef>
                <a:spcPts val="2700"/>
              </a:spcBef>
              <a:buSzTx/>
              <a:buNone/>
              <a:defRPr sz="3250"/>
            </a:pPr>
            <a:r>
              <a:t>1. In this time window, people may not be able to attend physical meetings, such as committees, worship services, small groups, etc.</a:t>
            </a:r>
          </a:p>
          <a:p>
            <a:pPr marL="0" indent="0" defTabSz="379729">
              <a:spcBef>
                <a:spcPts val="2700"/>
              </a:spcBef>
              <a:buSzTx/>
              <a:buNone/>
              <a:defRPr sz="3250"/>
            </a:pPr>
            <a:r>
              <a:t>2. Many people are now more receptive toward revising routines of their lives.</a:t>
            </a:r>
          </a:p>
          <a:p>
            <a:pPr marL="0" indent="0" defTabSz="379729">
              <a:spcBef>
                <a:spcPts val="2700"/>
              </a:spcBef>
              <a:buSzTx/>
              <a:buNone/>
              <a:defRPr sz="3250"/>
            </a:pPr>
            <a:r>
              <a:t>3. It is an ideal time for leaders to strategically invest in the health of people.</a:t>
            </a:r>
          </a:p>
          <a:p>
            <a:pPr marL="0" indent="0" defTabSz="379729">
              <a:spcBef>
                <a:spcPts val="2700"/>
              </a:spcBef>
              <a:buSzTx/>
              <a:buNone/>
              <a:defRPr sz="3250"/>
            </a:pPr>
            <a:r>
              <a:t>4. People can invest in their own qualitative growth.</a:t>
            </a:r>
          </a:p>
          <a:p>
            <a:pPr marL="0" indent="0" defTabSz="379729">
              <a:spcBef>
                <a:spcPts val="2700"/>
              </a:spcBef>
              <a:buSzTx/>
              <a:buNone/>
              <a:defRPr sz="3250"/>
            </a:pPr>
            <a:r>
              <a:t>5. We will be able to see the results of that investment once church life will switch to “normal.”</a:t>
            </a:r>
          </a:p>
        </p:txBody>
      </p:sp>
      <p:sp>
        <p:nvSpPr>
          <p:cNvPr id="172" name="Rounded Rectangle"/>
          <p:cNvSpPr/>
          <p:nvPr/>
        </p:nvSpPr>
        <p:spPr>
          <a:xfrm>
            <a:off x="1211361" y="2311400"/>
            <a:ext cx="11120786" cy="1590378"/>
          </a:xfrm>
          <a:prstGeom prst="roundRect">
            <a:avLst>
              <a:gd name="adj" fmla="val 11978"/>
            </a:avLst>
          </a:prstGeom>
          <a:ln w="63500">
            <a:solidFill>
              <a:schemeClr val="accent5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3" name="Rounded Rectangle"/>
          <p:cNvSpPr/>
          <p:nvPr/>
        </p:nvSpPr>
        <p:spPr>
          <a:xfrm>
            <a:off x="1211361" y="3784600"/>
            <a:ext cx="11120786" cy="1590378"/>
          </a:xfrm>
          <a:prstGeom prst="roundRect">
            <a:avLst>
              <a:gd name="adj" fmla="val 11978"/>
            </a:avLst>
          </a:prstGeom>
          <a:ln w="63500">
            <a:solidFill>
              <a:schemeClr val="accent5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4" name="Rounded Rectangle"/>
          <p:cNvSpPr/>
          <p:nvPr/>
        </p:nvSpPr>
        <p:spPr>
          <a:xfrm>
            <a:off x="1211361" y="5067300"/>
            <a:ext cx="11120786" cy="1590378"/>
          </a:xfrm>
          <a:prstGeom prst="roundRect">
            <a:avLst>
              <a:gd name="adj" fmla="val 11978"/>
            </a:avLst>
          </a:prstGeom>
          <a:ln w="63500">
            <a:solidFill>
              <a:schemeClr val="accent5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5" name="Rounded Rectangle"/>
          <p:cNvSpPr/>
          <p:nvPr/>
        </p:nvSpPr>
        <p:spPr>
          <a:xfrm>
            <a:off x="1211361" y="7239000"/>
            <a:ext cx="11120786" cy="1590378"/>
          </a:xfrm>
          <a:prstGeom prst="roundRect">
            <a:avLst>
              <a:gd name="adj" fmla="val 11978"/>
            </a:avLst>
          </a:prstGeom>
          <a:ln w="63500">
            <a:solidFill>
              <a:schemeClr val="accent5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6" name="Rounded Rectangle"/>
          <p:cNvSpPr/>
          <p:nvPr/>
        </p:nvSpPr>
        <p:spPr>
          <a:xfrm>
            <a:off x="1211361" y="6462117"/>
            <a:ext cx="11120786" cy="986136"/>
          </a:xfrm>
          <a:prstGeom prst="roundRect">
            <a:avLst>
              <a:gd name="adj" fmla="val 19318"/>
            </a:avLst>
          </a:prstGeom>
          <a:ln w="63500">
            <a:solidFill>
              <a:schemeClr val="accent5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xit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ntr" nodeType="after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xit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xit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Class="entr" nodeType="after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xit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Class="entr" nodeType="after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1"/>
      <p:bldP build="whole" bldLvl="1" animBg="1" rev="0" advAuto="0" spid="172" grpId="3"/>
      <p:bldP build="whole" bldLvl="1" animBg="1" rev="0" advAuto="0" spid="172" grpId="2"/>
      <p:bldP build="whole" bldLvl="1" animBg="1" rev="0" advAuto="0" spid="175" grpId="10"/>
      <p:bldP build="whole" bldLvl="1" animBg="1" rev="0" advAuto="0" spid="174" grpId="6"/>
      <p:bldP build="whole" bldLvl="1" animBg="1" rev="0" advAuto="0" spid="174" grpId="7"/>
      <p:bldP build="whole" bldLvl="1" animBg="1" rev="0" advAuto="0" spid="176" grpId="8"/>
      <p:bldP build="whole" bldLvl="1" animBg="1" rev="0" advAuto="0" spid="176" grpId="9"/>
      <p:bldP build="whole" bldLvl="1" animBg="1" rev="0" advAuto="0" spid="173" grpId="4"/>
      <p:bldP build="whole" bldLvl="1" animBg="1" rev="0" advAuto="0" spid="173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3 Examples  for health-enducing measures without the necessity of a single physical contact"/>
          <p:cNvSpPr txBox="1"/>
          <p:nvPr>
            <p:ph type="title"/>
          </p:nvPr>
        </p:nvSpPr>
        <p:spPr>
          <a:xfrm>
            <a:off x="952500" y="1905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332993">
              <a:defRPr sz="456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b="1">
                <a:latin typeface="Gill Sans"/>
                <a:ea typeface="Gill Sans"/>
                <a:cs typeface="Gill Sans"/>
                <a:sym typeface="Gill Sans"/>
              </a:rPr>
              <a:t>3 Examples </a:t>
            </a:r>
            <a:br>
              <a:rPr b="1">
                <a:latin typeface="Gill Sans"/>
                <a:ea typeface="Gill Sans"/>
                <a:cs typeface="Gill Sans"/>
                <a:sym typeface="Gill Sans"/>
              </a:rPr>
            </a:br>
            <a:r>
              <a:rPr b="1" i="1">
                <a:latin typeface="Gill Sans"/>
                <a:ea typeface="Gill Sans"/>
                <a:cs typeface="Gill Sans"/>
                <a:sym typeface="Gill Sans"/>
              </a:rPr>
              <a:t>for health-enducing measures without the necessity of a single physical contact</a:t>
            </a:r>
          </a:p>
        </p:txBody>
      </p:sp>
      <p:sp>
        <p:nvSpPr>
          <p:cNvPr id="179" name="1. Three-Color eTests targeted at personal growth…"/>
          <p:cNvSpPr txBox="1"/>
          <p:nvPr>
            <p:ph type="body" idx="1"/>
          </p:nvPr>
        </p:nvSpPr>
        <p:spPr>
          <a:xfrm>
            <a:off x="1282972" y="2806700"/>
            <a:ext cx="10977565" cy="62865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sz="5000"/>
            </a:pPr>
            <a:r>
              <a:t>1. Three-Color eTests targeted at personal growth</a:t>
            </a:r>
          </a:p>
          <a:p>
            <a:pPr marL="0" indent="0" algn="ctr">
              <a:buSzTx/>
              <a:buNone/>
              <a:defRPr b="1" sz="5000"/>
            </a:pPr>
            <a:r>
              <a:t>2. NCD Church Survey</a:t>
            </a:r>
          </a:p>
          <a:p>
            <a:pPr marL="0" indent="0" algn="ctr">
              <a:buSzTx/>
              <a:buNone/>
              <a:defRPr b="1" sz="5000"/>
            </a:pPr>
            <a:r>
              <a:t>3. Study groups on NCD eBooks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al"/>
          <p:cNvSpPr txBox="1"/>
          <p:nvPr>
            <p:ph type="title"/>
          </p:nvPr>
        </p:nvSpPr>
        <p:spPr>
          <a:xfrm>
            <a:off x="952500" y="190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 b="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b="1">
                <a:latin typeface="Gill Sans"/>
                <a:ea typeface="Gill Sans"/>
                <a:cs typeface="Gill Sans"/>
                <a:sym typeface="Gill Sans"/>
              </a:rPr>
              <a:t>Goal</a:t>
            </a:r>
          </a:p>
        </p:txBody>
      </p:sp>
      <p:sp>
        <p:nvSpPr>
          <p:cNvPr id="182" name="Not “emergency care,”  but strategic investment in qualitative growth"/>
          <p:cNvSpPr txBox="1"/>
          <p:nvPr>
            <p:ph type="body" idx="1"/>
          </p:nvPr>
        </p:nvSpPr>
        <p:spPr>
          <a:xfrm>
            <a:off x="1282972" y="2298700"/>
            <a:ext cx="10977565" cy="62865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sz="5000"/>
            </a:pPr>
            <a:r>
              <a:t>Not “emergency care,” </a:t>
            </a:r>
            <a:br/>
            <a:r>
              <a:t>but strategic investment in qualitative growth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3 Examples  for health-enducing measures without the necessity of a single physical contact"/>
          <p:cNvSpPr txBox="1"/>
          <p:nvPr>
            <p:ph type="title"/>
          </p:nvPr>
        </p:nvSpPr>
        <p:spPr>
          <a:xfrm>
            <a:off x="952500" y="1905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332993">
              <a:defRPr sz="456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b="1">
                <a:latin typeface="Gill Sans"/>
                <a:ea typeface="Gill Sans"/>
                <a:cs typeface="Gill Sans"/>
                <a:sym typeface="Gill Sans"/>
              </a:rPr>
              <a:t>3 Examples </a:t>
            </a:r>
            <a:br>
              <a:rPr b="1">
                <a:latin typeface="Gill Sans"/>
                <a:ea typeface="Gill Sans"/>
                <a:cs typeface="Gill Sans"/>
                <a:sym typeface="Gill Sans"/>
              </a:rPr>
            </a:br>
            <a:r>
              <a:rPr b="1" i="1">
                <a:latin typeface="Gill Sans"/>
                <a:ea typeface="Gill Sans"/>
                <a:cs typeface="Gill Sans"/>
                <a:sym typeface="Gill Sans"/>
              </a:rPr>
              <a:t>for health-enducing measures without the necessity of a single physical contact</a:t>
            </a:r>
          </a:p>
        </p:txBody>
      </p:sp>
      <p:sp>
        <p:nvSpPr>
          <p:cNvPr id="185" name="1. Three-Color eTests targeted at personal growth…"/>
          <p:cNvSpPr txBox="1"/>
          <p:nvPr>
            <p:ph type="body" idx="1"/>
          </p:nvPr>
        </p:nvSpPr>
        <p:spPr>
          <a:xfrm>
            <a:off x="1282972" y="2806700"/>
            <a:ext cx="10977565" cy="62865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sz="5000"/>
            </a:pPr>
            <a:r>
              <a:t>1. Three-Color eTests targeted at personal growth </a:t>
            </a:r>
          </a:p>
          <a:p>
            <a:pPr marL="0" indent="0" algn="ctr">
              <a:buSzTx/>
              <a:buNone/>
              <a:defRPr b="1" sz="5000">
                <a:solidFill>
                  <a:srgbClr val="A6AAA9"/>
                </a:solidFill>
              </a:defRPr>
            </a:pPr>
            <a:r>
              <a:t>2. NCD Church Survey</a:t>
            </a:r>
          </a:p>
          <a:p>
            <a:pPr marL="0" indent="0" algn="ctr">
              <a:buSzTx/>
              <a:buNone/>
              <a:defRPr b="1" sz="5000">
                <a:solidFill>
                  <a:srgbClr val="A6AAA9"/>
                </a:solidFill>
              </a:defRPr>
            </a:pPr>
            <a:r>
              <a:t>3. Study groups on NCD eBooks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quare"/>
          <p:cNvSpPr/>
          <p:nvPr/>
        </p:nvSpPr>
        <p:spPr>
          <a:xfrm>
            <a:off x="222955" y="8350955"/>
            <a:ext cx="1270001" cy="127000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188" name="page1.pdf" descr="page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8531" y="477361"/>
            <a:ext cx="12704330" cy="8977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