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2" r:id="rId3"/>
    <p:sldId id="271" r:id="rId4"/>
    <p:sldId id="257" r:id="rId5"/>
    <p:sldId id="258" r:id="rId6"/>
    <p:sldId id="265" r:id="rId7"/>
    <p:sldId id="263" r:id="rId8"/>
    <p:sldId id="264" r:id="rId9"/>
    <p:sldId id="283" r:id="rId10"/>
    <p:sldId id="272" r:id="rId11"/>
    <p:sldId id="273" r:id="rId12"/>
    <p:sldId id="277" r:id="rId13"/>
    <p:sldId id="278" r:id="rId14"/>
    <p:sldId id="279" r:id="rId15"/>
    <p:sldId id="280" r:id="rId16"/>
    <p:sldId id="281" r:id="rId17"/>
    <p:sldId id="282" r:id="rId18"/>
    <p:sldId id="266" r:id="rId19"/>
    <p:sldId id="267" r:id="rId20"/>
    <p:sldId id="268" r:id="rId21"/>
    <p:sldId id="270" r:id="rId22"/>
    <p:sldId id="269" r:id="rId23"/>
    <p:sldId id="284" r:id="rId24"/>
    <p:sldId id="26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0"/>
    <p:restoredTop sz="94682"/>
  </p:normalViewPr>
  <p:slideViewPr>
    <p:cSldViewPr snapToGrid="0" snapToObjects="1">
      <p:cViewPr>
        <p:scale>
          <a:sx n="103" d="100"/>
          <a:sy n="103" d="100"/>
        </p:scale>
        <p:origin x="2048" y="5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D25AA-EC5A-D54D-91F6-258C4F41CE34}" type="datetimeFigureOut">
              <a:rPr lang="en-US" smtClean="0"/>
              <a:t>11/10/20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007B2-1F2E-304E-AF62-386D8C446015}" type="slidenum">
              <a:rPr lang="en-US" smtClean="0"/>
              <a:t>‹#›</a:t>
            </a:fld>
            <a:endParaRPr lang="en-US"/>
          </a:p>
        </p:txBody>
      </p:sp>
    </p:spTree>
    <p:extLst>
      <p:ext uri="{BB962C8B-B14F-4D97-AF65-F5344CB8AC3E}">
        <p14:creationId xmlns:p14="http://schemas.microsoft.com/office/powerpoint/2010/main" val="287446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007B2-1F2E-304E-AF62-386D8C446015}" type="slidenum">
              <a:rPr lang="en-US" smtClean="0"/>
              <a:t>1</a:t>
            </a:fld>
            <a:endParaRPr lang="en-US"/>
          </a:p>
        </p:txBody>
      </p:sp>
    </p:spTree>
    <p:extLst>
      <p:ext uri="{BB962C8B-B14F-4D97-AF65-F5344CB8AC3E}">
        <p14:creationId xmlns:p14="http://schemas.microsoft.com/office/powerpoint/2010/main" val="1550382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007B2-1F2E-304E-AF62-386D8C446015}" type="slidenum">
              <a:rPr lang="en-US" smtClean="0"/>
              <a:t>10</a:t>
            </a:fld>
            <a:endParaRPr lang="en-US"/>
          </a:p>
        </p:txBody>
      </p:sp>
    </p:spTree>
    <p:extLst>
      <p:ext uri="{BB962C8B-B14F-4D97-AF65-F5344CB8AC3E}">
        <p14:creationId xmlns:p14="http://schemas.microsoft.com/office/powerpoint/2010/main" val="415756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results were not what we were expecting – especially given their very difficult pastoral departure. But we learned some things that made these scores make sense…</a:t>
            </a:r>
          </a:p>
        </p:txBody>
      </p:sp>
      <p:sp>
        <p:nvSpPr>
          <p:cNvPr id="4" name="Slide Number Placeholder 3"/>
          <p:cNvSpPr>
            <a:spLocks noGrp="1"/>
          </p:cNvSpPr>
          <p:nvPr>
            <p:ph type="sldNum" sz="quarter" idx="5"/>
          </p:nvPr>
        </p:nvSpPr>
        <p:spPr/>
        <p:txBody>
          <a:bodyPr/>
          <a:lstStyle/>
          <a:p>
            <a:fld id="{326007B2-1F2E-304E-AF62-386D8C446015}" type="slidenum">
              <a:rPr lang="en-US" smtClean="0"/>
              <a:t>11</a:t>
            </a:fld>
            <a:endParaRPr lang="en-US"/>
          </a:p>
        </p:txBody>
      </p:sp>
    </p:spTree>
    <p:extLst>
      <p:ext uri="{BB962C8B-B14F-4D97-AF65-F5344CB8AC3E}">
        <p14:creationId xmlns:p14="http://schemas.microsoft.com/office/powerpoint/2010/main" val="3507758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007B2-1F2E-304E-AF62-386D8C446015}" type="slidenum">
              <a:rPr lang="en-US" smtClean="0"/>
              <a:t>12</a:t>
            </a:fld>
            <a:endParaRPr lang="en-US"/>
          </a:p>
        </p:txBody>
      </p:sp>
    </p:spTree>
    <p:extLst>
      <p:ext uri="{BB962C8B-B14F-4D97-AF65-F5344CB8AC3E}">
        <p14:creationId xmlns:p14="http://schemas.microsoft.com/office/powerpoint/2010/main" val="291922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007B2-1F2E-304E-AF62-386D8C446015}" type="slidenum">
              <a:rPr lang="en-US" smtClean="0"/>
              <a:t>13</a:t>
            </a:fld>
            <a:endParaRPr lang="en-US"/>
          </a:p>
        </p:txBody>
      </p:sp>
    </p:spTree>
    <p:extLst>
      <p:ext uri="{BB962C8B-B14F-4D97-AF65-F5344CB8AC3E}">
        <p14:creationId xmlns:p14="http://schemas.microsoft.com/office/powerpoint/2010/main" val="2526101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really needed us to scale things back a lot – we decided to slowly work through the key questions (Bob Logan) from the NCD Insights Report (MAY NEED TO EXPLAIN)… It worked!</a:t>
            </a:r>
          </a:p>
        </p:txBody>
      </p:sp>
      <p:sp>
        <p:nvSpPr>
          <p:cNvPr id="4" name="Slide Number Placeholder 3"/>
          <p:cNvSpPr>
            <a:spLocks noGrp="1"/>
          </p:cNvSpPr>
          <p:nvPr>
            <p:ph type="sldNum" sz="quarter" idx="5"/>
          </p:nvPr>
        </p:nvSpPr>
        <p:spPr/>
        <p:txBody>
          <a:bodyPr/>
          <a:lstStyle/>
          <a:p>
            <a:fld id="{326007B2-1F2E-304E-AF62-386D8C446015}" type="slidenum">
              <a:rPr lang="en-US" smtClean="0"/>
              <a:t>14</a:t>
            </a:fld>
            <a:endParaRPr lang="en-US"/>
          </a:p>
        </p:txBody>
      </p:sp>
    </p:spTree>
    <p:extLst>
      <p:ext uri="{BB962C8B-B14F-4D97-AF65-F5344CB8AC3E}">
        <p14:creationId xmlns:p14="http://schemas.microsoft.com/office/powerpoint/2010/main" val="429367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Improvement – especially in Holistic Small Groups where we had been working…</a:t>
            </a:r>
          </a:p>
        </p:txBody>
      </p:sp>
      <p:sp>
        <p:nvSpPr>
          <p:cNvPr id="4" name="Slide Number Placeholder 3"/>
          <p:cNvSpPr>
            <a:spLocks noGrp="1"/>
          </p:cNvSpPr>
          <p:nvPr>
            <p:ph type="sldNum" sz="quarter" idx="5"/>
          </p:nvPr>
        </p:nvSpPr>
        <p:spPr/>
        <p:txBody>
          <a:bodyPr/>
          <a:lstStyle/>
          <a:p>
            <a:fld id="{326007B2-1F2E-304E-AF62-386D8C446015}" type="slidenum">
              <a:rPr lang="en-US" smtClean="0"/>
              <a:t>15</a:t>
            </a:fld>
            <a:endParaRPr lang="en-US"/>
          </a:p>
        </p:txBody>
      </p:sp>
    </p:spTree>
    <p:extLst>
      <p:ext uri="{BB962C8B-B14F-4D97-AF65-F5344CB8AC3E}">
        <p14:creationId xmlns:p14="http://schemas.microsoft.com/office/powerpoint/2010/main" val="1444238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difference.</a:t>
            </a:r>
          </a:p>
        </p:txBody>
      </p:sp>
      <p:sp>
        <p:nvSpPr>
          <p:cNvPr id="4" name="Slide Number Placeholder 3"/>
          <p:cNvSpPr>
            <a:spLocks noGrp="1"/>
          </p:cNvSpPr>
          <p:nvPr>
            <p:ph type="sldNum" sz="quarter" idx="5"/>
          </p:nvPr>
        </p:nvSpPr>
        <p:spPr/>
        <p:txBody>
          <a:bodyPr/>
          <a:lstStyle/>
          <a:p>
            <a:fld id="{326007B2-1F2E-304E-AF62-386D8C446015}" type="slidenum">
              <a:rPr lang="en-US" smtClean="0"/>
              <a:t>16</a:t>
            </a:fld>
            <a:endParaRPr lang="en-US"/>
          </a:p>
        </p:txBody>
      </p:sp>
    </p:spTree>
    <p:extLst>
      <p:ext uri="{BB962C8B-B14F-4D97-AF65-F5344CB8AC3E}">
        <p14:creationId xmlns:p14="http://schemas.microsoft.com/office/powerpoint/2010/main" val="210262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story about their endowment… They had begun to trust God.</a:t>
            </a:r>
          </a:p>
        </p:txBody>
      </p:sp>
      <p:sp>
        <p:nvSpPr>
          <p:cNvPr id="4" name="Slide Number Placeholder 3"/>
          <p:cNvSpPr>
            <a:spLocks noGrp="1"/>
          </p:cNvSpPr>
          <p:nvPr>
            <p:ph type="sldNum" sz="quarter" idx="5"/>
          </p:nvPr>
        </p:nvSpPr>
        <p:spPr/>
        <p:txBody>
          <a:bodyPr/>
          <a:lstStyle/>
          <a:p>
            <a:fld id="{326007B2-1F2E-304E-AF62-386D8C446015}" type="slidenum">
              <a:rPr lang="en-US" smtClean="0"/>
              <a:t>17</a:t>
            </a:fld>
            <a:endParaRPr lang="en-US"/>
          </a:p>
        </p:txBody>
      </p:sp>
    </p:spTree>
    <p:extLst>
      <p:ext uri="{BB962C8B-B14F-4D97-AF65-F5344CB8AC3E}">
        <p14:creationId xmlns:p14="http://schemas.microsoft.com/office/powerpoint/2010/main" val="393658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007B2-1F2E-304E-AF62-386D8C446015}" type="slidenum">
              <a:rPr lang="en-US" smtClean="0"/>
              <a:t>18</a:t>
            </a:fld>
            <a:endParaRPr lang="en-US"/>
          </a:p>
        </p:txBody>
      </p:sp>
    </p:spTree>
    <p:extLst>
      <p:ext uri="{BB962C8B-B14F-4D97-AF65-F5344CB8AC3E}">
        <p14:creationId xmlns:p14="http://schemas.microsoft.com/office/powerpoint/2010/main" val="48185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Empowering leadership didn’t seem to make sense to us – their pastor was long-term and well loved. But as we began to dig, we learned a lot…</a:t>
            </a:r>
          </a:p>
        </p:txBody>
      </p:sp>
      <p:sp>
        <p:nvSpPr>
          <p:cNvPr id="4" name="Slide Number Placeholder 3"/>
          <p:cNvSpPr>
            <a:spLocks noGrp="1"/>
          </p:cNvSpPr>
          <p:nvPr>
            <p:ph type="sldNum" sz="quarter" idx="5"/>
          </p:nvPr>
        </p:nvSpPr>
        <p:spPr/>
        <p:txBody>
          <a:bodyPr/>
          <a:lstStyle/>
          <a:p>
            <a:fld id="{326007B2-1F2E-304E-AF62-386D8C446015}" type="slidenum">
              <a:rPr lang="en-US" smtClean="0"/>
              <a:t>19</a:t>
            </a:fld>
            <a:endParaRPr lang="en-US"/>
          </a:p>
        </p:txBody>
      </p:sp>
    </p:spTree>
    <p:extLst>
      <p:ext uri="{BB962C8B-B14F-4D97-AF65-F5344CB8AC3E}">
        <p14:creationId xmlns:p14="http://schemas.microsoft.com/office/powerpoint/2010/main" val="370124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007B2-1F2E-304E-AF62-386D8C446015}" type="slidenum">
              <a:rPr lang="en-US" smtClean="0"/>
              <a:t>2</a:t>
            </a:fld>
            <a:endParaRPr lang="en-US"/>
          </a:p>
        </p:txBody>
      </p:sp>
    </p:spTree>
    <p:extLst>
      <p:ext uri="{BB962C8B-B14F-4D97-AF65-F5344CB8AC3E}">
        <p14:creationId xmlns:p14="http://schemas.microsoft.com/office/powerpoint/2010/main" val="177976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got into the story guide and began unpacking it with the pastoral search committee, all of a sudden things became clear.</a:t>
            </a:r>
          </a:p>
        </p:txBody>
      </p:sp>
      <p:sp>
        <p:nvSpPr>
          <p:cNvPr id="4" name="Slide Number Placeholder 3"/>
          <p:cNvSpPr>
            <a:spLocks noGrp="1"/>
          </p:cNvSpPr>
          <p:nvPr>
            <p:ph type="sldNum" sz="quarter" idx="5"/>
          </p:nvPr>
        </p:nvSpPr>
        <p:spPr/>
        <p:txBody>
          <a:bodyPr/>
          <a:lstStyle/>
          <a:p>
            <a:fld id="{326007B2-1F2E-304E-AF62-386D8C446015}" type="slidenum">
              <a:rPr lang="en-US" smtClean="0"/>
              <a:t>20</a:t>
            </a:fld>
            <a:endParaRPr lang="en-US"/>
          </a:p>
        </p:txBody>
      </p:sp>
    </p:spTree>
    <p:extLst>
      <p:ext uri="{BB962C8B-B14F-4D97-AF65-F5344CB8AC3E}">
        <p14:creationId xmlns:p14="http://schemas.microsoft.com/office/powerpoint/2010/main" val="2545051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007B2-1F2E-304E-AF62-386D8C446015}" type="slidenum">
              <a:rPr lang="en-US" smtClean="0"/>
              <a:t>21</a:t>
            </a:fld>
            <a:endParaRPr lang="en-US"/>
          </a:p>
        </p:txBody>
      </p:sp>
    </p:spTree>
    <p:extLst>
      <p:ext uri="{BB962C8B-B14F-4D97-AF65-F5344CB8AC3E}">
        <p14:creationId xmlns:p14="http://schemas.microsoft.com/office/powerpoint/2010/main" val="1183987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pastor was doing everything – capped the growth, but also discouraged growth because if the church grew, he could no  longer handle the ministry by himself. He was actually killing the church. We are in the midst of working with this congregation. COVID interrupted our work – this congregation has not yet returned to “Present” Sunday worship. They do have a Church Health Team identified, and my next conversation will be to begin discerning how intense their process should be.</a:t>
            </a:r>
          </a:p>
        </p:txBody>
      </p:sp>
      <p:sp>
        <p:nvSpPr>
          <p:cNvPr id="4" name="Slide Number Placeholder 3"/>
          <p:cNvSpPr>
            <a:spLocks noGrp="1"/>
          </p:cNvSpPr>
          <p:nvPr>
            <p:ph type="sldNum" sz="quarter" idx="5"/>
          </p:nvPr>
        </p:nvSpPr>
        <p:spPr/>
        <p:txBody>
          <a:bodyPr/>
          <a:lstStyle/>
          <a:p>
            <a:fld id="{326007B2-1F2E-304E-AF62-386D8C446015}" type="slidenum">
              <a:rPr lang="en-US" smtClean="0"/>
              <a:t>22</a:t>
            </a:fld>
            <a:endParaRPr lang="en-US"/>
          </a:p>
        </p:txBody>
      </p:sp>
    </p:spTree>
    <p:extLst>
      <p:ext uri="{BB962C8B-B14F-4D97-AF65-F5344CB8AC3E}">
        <p14:creationId xmlns:p14="http://schemas.microsoft.com/office/powerpoint/2010/main" val="2786630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only been doing this process for about two years. And with COVID-19, this year has had very little application beyond what my team and I could do using Zoom. So we have several churches that are still in the early stages. We also have other churches where the restrictions of COVID-19 has probably brought them to the point of legacy. And we’ll be seeing that unfold in the next year.</a:t>
            </a:r>
          </a:p>
        </p:txBody>
      </p:sp>
      <p:sp>
        <p:nvSpPr>
          <p:cNvPr id="4" name="Slide Number Placeholder 3"/>
          <p:cNvSpPr>
            <a:spLocks noGrp="1"/>
          </p:cNvSpPr>
          <p:nvPr>
            <p:ph type="sldNum" sz="quarter" idx="5"/>
          </p:nvPr>
        </p:nvSpPr>
        <p:spPr/>
        <p:txBody>
          <a:bodyPr/>
          <a:lstStyle/>
          <a:p>
            <a:fld id="{326007B2-1F2E-304E-AF62-386D8C446015}" type="slidenum">
              <a:rPr lang="en-US" smtClean="0"/>
              <a:t>23</a:t>
            </a:fld>
            <a:endParaRPr lang="en-US"/>
          </a:p>
        </p:txBody>
      </p:sp>
    </p:spTree>
    <p:extLst>
      <p:ext uri="{BB962C8B-B14F-4D97-AF65-F5344CB8AC3E}">
        <p14:creationId xmlns:p14="http://schemas.microsoft.com/office/powerpoint/2010/main" val="493875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007B2-1F2E-304E-AF62-386D8C446015}" type="slidenum">
              <a:rPr lang="en-US" smtClean="0"/>
              <a:t>24</a:t>
            </a:fld>
            <a:endParaRPr lang="en-US"/>
          </a:p>
        </p:txBody>
      </p:sp>
    </p:spTree>
    <p:extLst>
      <p:ext uri="{BB962C8B-B14F-4D97-AF65-F5344CB8AC3E}">
        <p14:creationId xmlns:p14="http://schemas.microsoft.com/office/powerpoint/2010/main" val="423507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own role in the CCCC -- since 2007 -- is Director of Church Development...</a:t>
            </a:r>
          </a:p>
        </p:txBody>
      </p:sp>
      <p:sp>
        <p:nvSpPr>
          <p:cNvPr id="4" name="Slide Number Placeholder 3"/>
          <p:cNvSpPr>
            <a:spLocks noGrp="1"/>
          </p:cNvSpPr>
          <p:nvPr>
            <p:ph type="sldNum" sz="quarter" idx="5"/>
          </p:nvPr>
        </p:nvSpPr>
        <p:spPr/>
        <p:txBody>
          <a:bodyPr/>
          <a:lstStyle/>
          <a:p>
            <a:fld id="{326007B2-1F2E-304E-AF62-386D8C446015}" type="slidenum">
              <a:rPr lang="en-US" smtClean="0"/>
              <a:t>3</a:t>
            </a:fld>
            <a:endParaRPr lang="en-US"/>
          </a:p>
        </p:txBody>
      </p:sp>
    </p:spTree>
    <p:extLst>
      <p:ext uri="{BB962C8B-B14F-4D97-AF65-F5344CB8AC3E}">
        <p14:creationId xmlns:p14="http://schemas.microsoft.com/office/powerpoint/2010/main" val="272284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four years ago, the leadership of the CCCC were meeting and realized that we had a growing percentage of churches that were in danger of closing and we really had no way to circumvent that.</a:t>
            </a:r>
          </a:p>
          <a:p>
            <a:endParaRPr lang="en-US" dirty="0"/>
          </a:p>
          <a:p>
            <a:r>
              <a:rPr lang="en-US" dirty="0"/>
              <a:t>Around the table - </a:t>
            </a:r>
            <a:r>
              <a:rPr lang="en-US" dirty="0" err="1"/>
              <a:t>ID'd</a:t>
            </a:r>
            <a:r>
              <a:rPr lang="en-US" dirty="0"/>
              <a:t> over 30 churches ready to close. 10% of our denomination.</a:t>
            </a:r>
          </a:p>
          <a:p>
            <a:endParaRPr lang="en-US" dirty="0"/>
          </a:p>
          <a:p>
            <a:r>
              <a:rPr lang="en-US" dirty="0"/>
              <a:t>We use this diagram to help our churches discern where they are on the life cycle -- but ironically, it was this diagram that showed us what we were missing.</a:t>
            </a:r>
          </a:p>
        </p:txBody>
      </p:sp>
      <p:sp>
        <p:nvSpPr>
          <p:cNvPr id="4" name="Slide Number Placeholder 3"/>
          <p:cNvSpPr>
            <a:spLocks noGrp="1"/>
          </p:cNvSpPr>
          <p:nvPr>
            <p:ph type="sldNum" sz="quarter" idx="5"/>
          </p:nvPr>
        </p:nvSpPr>
        <p:spPr/>
        <p:txBody>
          <a:bodyPr/>
          <a:lstStyle/>
          <a:p>
            <a:fld id="{326007B2-1F2E-304E-AF62-386D8C446015}" type="slidenum">
              <a:rPr lang="en-US" smtClean="0"/>
              <a:t>4</a:t>
            </a:fld>
            <a:endParaRPr lang="en-US"/>
          </a:p>
        </p:txBody>
      </p:sp>
    </p:spTree>
    <p:extLst>
      <p:ext uri="{BB962C8B-B14F-4D97-AF65-F5344CB8AC3E}">
        <p14:creationId xmlns:p14="http://schemas.microsoft.com/office/powerpoint/2010/main" val="9686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two-year-old process – and one of those years was 2020! (COVID) So there is still much to learn.</a:t>
            </a:r>
          </a:p>
          <a:p>
            <a:endParaRPr lang="en-US" dirty="0"/>
          </a:p>
          <a:p>
            <a:r>
              <a:rPr lang="en-US" dirty="0"/>
              <a:t>We have worked with about a dozen churches actively and about one-third of those are at some point in the directed development process.</a:t>
            </a:r>
          </a:p>
          <a:p>
            <a:endParaRPr lang="en-US" dirty="0"/>
          </a:p>
          <a:p>
            <a:r>
              <a:rPr lang="en-US" dirty="0"/>
              <a:t>I will talk about one church that has completed the cycle.  And one church that is "in process"...</a:t>
            </a:r>
          </a:p>
        </p:txBody>
      </p:sp>
      <p:sp>
        <p:nvSpPr>
          <p:cNvPr id="4" name="Slide Number Placeholder 3"/>
          <p:cNvSpPr>
            <a:spLocks noGrp="1"/>
          </p:cNvSpPr>
          <p:nvPr>
            <p:ph type="sldNum" sz="quarter" idx="5"/>
          </p:nvPr>
        </p:nvSpPr>
        <p:spPr/>
        <p:txBody>
          <a:bodyPr/>
          <a:lstStyle/>
          <a:p>
            <a:fld id="{326007B2-1F2E-304E-AF62-386D8C446015}" type="slidenum">
              <a:rPr lang="en-US" smtClean="0"/>
              <a:t>5</a:t>
            </a:fld>
            <a:endParaRPr lang="en-US"/>
          </a:p>
        </p:txBody>
      </p:sp>
    </p:spTree>
    <p:extLst>
      <p:ext uri="{BB962C8B-B14F-4D97-AF65-F5344CB8AC3E}">
        <p14:creationId xmlns:p14="http://schemas.microsoft.com/office/powerpoint/2010/main" val="19590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trained "Interventionists" who are ready to go on site with a church and do a full assessment. NCD may be part of that, but they are also looking into the demographics of the community, the church's building and property -- are they in good condition? The financial health of the church, the energy level of the pastor and the congregation, and more...</a:t>
            </a:r>
          </a:p>
        </p:txBody>
      </p:sp>
      <p:sp>
        <p:nvSpPr>
          <p:cNvPr id="4" name="Slide Number Placeholder 3"/>
          <p:cNvSpPr>
            <a:spLocks noGrp="1"/>
          </p:cNvSpPr>
          <p:nvPr>
            <p:ph type="sldNum" sz="quarter" idx="5"/>
          </p:nvPr>
        </p:nvSpPr>
        <p:spPr/>
        <p:txBody>
          <a:bodyPr/>
          <a:lstStyle/>
          <a:p>
            <a:fld id="{326007B2-1F2E-304E-AF62-386D8C446015}" type="slidenum">
              <a:rPr lang="en-US" smtClean="0"/>
              <a:t>6</a:t>
            </a:fld>
            <a:endParaRPr lang="en-US"/>
          </a:p>
        </p:txBody>
      </p:sp>
    </p:spTree>
    <p:extLst>
      <p:ext uri="{BB962C8B-B14F-4D97-AF65-F5344CB8AC3E}">
        <p14:creationId xmlns:p14="http://schemas.microsoft.com/office/powerpoint/2010/main" val="107868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007B2-1F2E-304E-AF62-386D8C446015}" type="slidenum">
              <a:rPr lang="en-US" smtClean="0"/>
              <a:t>7</a:t>
            </a:fld>
            <a:endParaRPr lang="en-US"/>
          </a:p>
        </p:txBody>
      </p:sp>
    </p:spTree>
    <p:extLst>
      <p:ext uri="{BB962C8B-B14F-4D97-AF65-F5344CB8AC3E}">
        <p14:creationId xmlns:p14="http://schemas.microsoft.com/office/powerpoint/2010/main" val="316482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007B2-1F2E-304E-AF62-386D8C446015}" type="slidenum">
              <a:rPr lang="en-US" smtClean="0"/>
              <a:t>8</a:t>
            </a:fld>
            <a:endParaRPr lang="en-US"/>
          </a:p>
        </p:txBody>
      </p:sp>
    </p:spTree>
    <p:extLst>
      <p:ext uri="{BB962C8B-B14F-4D97-AF65-F5344CB8AC3E}">
        <p14:creationId xmlns:p14="http://schemas.microsoft.com/office/powerpoint/2010/main" val="10005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007B2-1F2E-304E-AF62-386D8C446015}" type="slidenum">
              <a:rPr lang="en-US" smtClean="0"/>
              <a:t>9</a:t>
            </a:fld>
            <a:endParaRPr lang="en-US"/>
          </a:p>
        </p:txBody>
      </p:sp>
    </p:spTree>
    <p:extLst>
      <p:ext uri="{BB962C8B-B14F-4D97-AF65-F5344CB8AC3E}">
        <p14:creationId xmlns:p14="http://schemas.microsoft.com/office/powerpoint/2010/main" val="287960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D24D65-B987-ED42-946E-F1C0C1E5D80F}"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FE459-BCB1-C14C-B59F-E1E5B032CC19}" type="slidenum">
              <a:rPr lang="en-US" smtClean="0"/>
              <a:t>‹#›</a:t>
            </a:fld>
            <a:endParaRPr lang="en-US"/>
          </a:p>
        </p:txBody>
      </p:sp>
    </p:spTree>
    <p:extLst>
      <p:ext uri="{BB962C8B-B14F-4D97-AF65-F5344CB8AC3E}">
        <p14:creationId xmlns:p14="http://schemas.microsoft.com/office/powerpoint/2010/main" val="360044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D24D65-B987-ED42-946E-F1C0C1E5D80F}"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FE459-BCB1-C14C-B59F-E1E5B032CC19}" type="slidenum">
              <a:rPr lang="en-US" smtClean="0"/>
              <a:t>‹#›</a:t>
            </a:fld>
            <a:endParaRPr lang="en-US"/>
          </a:p>
        </p:txBody>
      </p:sp>
    </p:spTree>
    <p:extLst>
      <p:ext uri="{BB962C8B-B14F-4D97-AF65-F5344CB8AC3E}">
        <p14:creationId xmlns:p14="http://schemas.microsoft.com/office/powerpoint/2010/main" val="379431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D24D65-B987-ED42-946E-F1C0C1E5D80F}"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FE459-BCB1-C14C-B59F-E1E5B032CC19}" type="slidenum">
              <a:rPr lang="en-US" smtClean="0"/>
              <a:t>‹#›</a:t>
            </a:fld>
            <a:endParaRPr lang="en-US"/>
          </a:p>
        </p:txBody>
      </p:sp>
    </p:spTree>
    <p:extLst>
      <p:ext uri="{BB962C8B-B14F-4D97-AF65-F5344CB8AC3E}">
        <p14:creationId xmlns:p14="http://schemas.microsoft.com/office/powerpoint/2010/main" val="219734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D24D65-B987-ED42-946E-F1C0C1E5D80F}"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FE459-BCB1-C14C-B59F-E1E5B032CC19}" type="slidenum">
              <a:rPr lang="en-US" smtClean="0"/>
              <a:t>‹#›</a:t>
            </a:fld>
            <a:endParaRPr lang="en-US"/>
          </a:p>
        </p:txBody>
      </p:sp>
    </p:spTree>
    <p:extLst>
      <p:ext uri="{BB962C8B-B14F-4D97-AF65-F5344CB8AC3E}">
        <p14:creationId xmlns:p14="http://schemas.microsoft.com/office/powerpoint/2010/main" val="282153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D24D65-B987-ED42-946E-F1C0C1E5D80F}"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FE459-BCB1-C14C-B59F-E1E5B032CC19}" type="slidenum">
              <a:rPr lang="en-US" smtClean="0"/>
              <a:t>‹#›</a:t>
            </a:fld>
            <a:endParaRPr lang="en-US"/>
          </a:p>
        </p:txBody>
      </p:sp>
    </p:spTree>
    <p:extLst>
      <p:ext uri="{BB962C8B-B14F-4D97-AF65-F5344CB8AC3E}">
        <p14:creationId xmlns:p14="http://schemas.microsoft.com/office/powerpoint/2010/main" val="375566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D24D65-B987-ED42-946E-F1C0C1E5D80F}"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FE459-BCB1-C14C-B59F-E1E5B032CC19}" type="slidenum">
              <a:rPr lang="en-US" smtClean="0"/>
              <a:t>‹#›</a:t>
            </a:fld>
            <a:endParaRPr lang="en-US"/>
          </a:p>
        </p:txBody>
      </p:sp>
    </p:spTree>
    <p:extLst>
      <p:ext uri="{BB962C8B-B14F-4D97-AF65-F5344CB8AC3E}">
        <p14:creationId xmlns:p14="http://schemas.microsoft.com/office/powerpoint/2010/main" val="398416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D24D65-B987-ED42-946E-F1C0C1E5D80F}" type="datetimeFigureOut">
              <a:rPr lang="en-US" smtClean="0"/>
              <a:t>11/10/20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FE459-BCB1-C14C-B59F-E1E5B032CC19}" type="slidenum">
              <a:rPr lang="en-US" smtClean="0"/>
              <a:t>‹#›</a:t>
            </a:fld>
            <a:endParaRPr lang="en-US"/>
          </a:p>
        </p:txBody>
      </p:sp>
    </p:spTree>
    <p:extLst>
      <p:ext uri="{BB962C8B-B14F-4D97-AF65-F5344CB8AC3E}">
        <p14:creationId xmlns:p14="http://schemas.microsoft.com/office/powerpoint/2010/main" val="194448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D24D65-B987-ED42-946E-F1C0C1E5D80F}" type="datetimeFigureOut">
              <a:rPr lang="en-US" smtClean="0"/>
              <a:t>11/10/20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FE459-BCB1-C14C-B59F-E1E5B032CC19}" type="slidenum">
              <a:rPr lang="en-US" smtClean="0"/>
              <a:t>‹#›</a:t>
            </a:fld>
            <a:endParaRPr lang="en-US"/>
          </a:p>
        </p:txBody>
      </p:sp>
    </p:spTree>
    <p:extLst>
      <p:ext uri="{BB962C8B-B14F-4D97-AF65-F5344CB8AC3E}">
        <p14:creationId xmlns:p14="http://schemas.microsoft.com/office/powerpoint/2010/main" val="68690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24D65-B987-ED42-946E-F1C0C1E5D80F}" type="datetimeFigureOut">
              <a:rPr lang="en-US" smtClean="0"/>
              <a:t>11/10/20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FE459-BCB1-C14C-B59F-E1E5B032CC19}" type="slidenum">
              <a:rPr lang="en-US" smtClean="0"/>
              <a:t>‹#›</a:t>
            </a:fld>
            <a:endParaRPr lang="en-US"/>
          </a:p>
        </p:txBody>
      </p:sp>
    </p:spTree>
    <p:extLst>
      <p:ext uri="{BB962C8B-B14F-4D97-AF65-F5344CB8AC3E}">
        <p14:creationId xmlns:p14="http://schemas.microsoft.com/office/powerpoint/2010/main" val="85294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D24D65-B987-ED42-946E-F1C0C1E5D80F}"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FE459-BCB1-C14C-B59F-E1E5B032CC19}" type="slidenum">
              <a:rPr lang="en-US" smtClean="0"/>
              <a:t>‹#›</a:t>
            </a:fld>
            <a:endParaRPr lang="en-US"/>
          </a:p>
        </p:txBody>
      </p:sp>
    </p:spTree>
    <p:extLst>
      <p:ext uri="{BB962C8B-B14F-4D97-AF65-F5344CB8AC3E}">
        <p14:creationId xmlns:p14="http://schemas.microsoft.com/office/powerpoint/2010/main" val="121873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D24D65-B987-ED42-946E-F1C0C1E5D80F}"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FE459-BCB1-C14C-B59F-E1E5B032CC19}" type="slidenum">
              <a:rPr lang="en-US" smtClean="0"/>
              <a:t>‹#›</a:t>
            </a:fld>
            <a:endParaRPr lang="en-US"/>
          </a:p>
        </p:txBody>
      </p:sp>
    </p:spTree>
    <p:extLst>
      <p:ext uri="{BB962C8B-B14F-4D97-AF65-F5344CB8AC3E}">
        <p14:creationId xmlns:p14="http://schemas.microsoft.com/office/powerpoint/2010/main" val="314329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24D65-B987-ED42-946E-F1C0C1E5D80F}" type="datetimeFigureOut">
              <a:rPr lang="en-US" smtClean="0"/>
              <a:t>11/10/20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FE459-BCB1-C14C-B59F-E1E5B032CC19}" type="slidenum">
              <a:rPr lang="en-US" smtClean="0"/>
              <a:t>‹#›</a:t>
            </a:fld>
            <a:endParaRPr lang="en-US"/>
          </a:p>
        </p:txBody>
      </p:sp>
    </p:spTree>
    <p:extLst>
      <p:ext uri="{BB962C8B-B14F-4D97-AF65-F5344CB8AC3E}">
        <p14:creationId xmlns:p14="http://schemas.microsoft.com/office/powerpoint/2010/main" val="17125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200"/>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58485" y="1122363"/>
            <a:ext cx="3017520" cy="3204134"/>
          </a:xfrm>
        </p:spPr>
        <p:txBody>
          <a:bodyPr anchor="b">
            <a:normAutofit/>
          </a:bodyPr>
          <a:lstStyle/>
          <a:p>
            <a:pPr algn="l"/>
            <a:r>
              <a:rPr lang="en-US" sz="4200"/>
              <a:t>Using NCD with Churches in Crisis</a:t>
            </a:r>
          </a:p>
        </p:txBody>
      </p:sp>
      <p:sp>
        <p:nvSpPr>
          <p:cNvPr id="3" name="Subtitle 2"/>
          <p:cNvSpPr>
            <a:spLocks noGrp="1"/>
          </p:cNvSpPr>
          <p:nvPr>
            <p:ph type="subTitle" idx="1"/>
          </p:nvPr>
        </p:nvSpPr>
        <p:spPr>
          <a:xfrm>
            <a:off x="358485" y="4872922"/>
            <a:ext cx="3224164" cy="1359395"/>
          </a:xfrm>
        </p:spPr>
        <p:txBody>
          <a:bodyPr>
            <a:normAutofit lnSpcReduction="10000"/>
          </a:bodyPr>
          <a:lstStyle/>
          <a:p>
            <a:pPr algn="l"/>
            <a:r>
              <a:rPr lang="en-US" sz="1600" dirty="0"/>
              <a:t>NCD Coach Community Webinars</a:t>
            </a:r>
          </a:p>
          <a:p>
            <a:pPr algn="l"/>
            <a:r>
              <a:rPr lang="en-US" sz="1600" dirty="0"/>
              <a:t>Dr. John Kimball</a:t>
            </a:r>
          </a:p>
          <a:p>
            <a:pPr algn="l"/>
            <a:r>
              <a:rPr lang="en-US" sz="1600" dirty="0"/>
              <a:t>Director of Church Development, Conservative Congregational Christian Conference (USA)</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404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a:extLst>
              <a:ext uri="{FF2B5EF4-FFF2-40B4-BE49-F238E27FC236}">
                <a16:creationId xmlns:a16="http://schemas.microsoft.com/office/drawing/2014/main" id="{36337862-20ED-814A-84A0-8495902354DF}"/>
              </a:ext>
            </a:extLst>
          </p:cNvPr>
          <p:cNvSpPr>
            <a:spLocks noGrp="1"/>
          </p:cNvSpPr>
          <p:nvPr>
            <p:ph type="title"/>
          </p:nvPr>
        </p:nvSpPr>
        <p:spPr>
          <a:xfrm>
            <a:off x="603748" y="798445"/>
            <a:ext cx="3602727" cy="1311664"/>
          </a:xfrm>
        </p:spPr>
        <p:txBody>
          <a:bodyPr vert="horz" lIns="91440" tIns="45720" rIns="91440" bIns="45720" rtlCol="0" anchor="ctr">
            <a:normAutofit/>
          </a:bodyPr>
          <a:lstStyle/>
          <a:p>
            <a:pPr algn="l" defTabSz="914400">
              <a:lnSpc>
                <a:spcPct val="90000"/>
              </a:lnSpc>
            </a:pPr>
            <a:r>
              <a:rPr lang="en-US">
                <a:solidFill>
                  <a:srgbClr val="000000"/>
                </a:solidFill>
              </a:rPr>
              <a:t>Church One</a:t>
            </a:r>
            <a:endParaRPr lang="en-US" dirty="0">
              <a:solidFill>
                <a:srgbClr val="000000"/>
              </a:solidFill>
            </a:endParaRPr>
          </a:p>
        </p:txBody>
      </p:sp>
      <p:sp>
        <p:nvSpPr>
          <p:cNvPr id="7" name="TextBox 6">
            <a:extLst>
              <a:ext uri="{FF2B5EF4-FFF2-40B4-BE49-F238E27FC236}">
                <a16:creationId xmlns:a16="http://schemas.microsoft.com/office/drawing/2014/main" id="{F9EA767A-7FA6-DE46-9061-1F09C9DB27C3}"/>
              </a:ext>
            </a:extLst>
          </p:cNvPr>
          <p:cNvSpPr txBox="1"/>
          <p:nvPr/>
        </p:nvSpPr>
        <p:spPr>
          <a:xfrm>
            <a:off x="603747" y="2272143"/>
            <a:ext cx="3530103" cy="3788830"/>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700" dirty="0">
                <a:solidFill>
                  <a:srgbClr val="000000"/>
                </a:solidFill>
              </a:rPr>
              <a:t>Small Town/Village</a:t>
            </a:r>
          </a:p>
          <a:p>
            <a:pPr marL="285750" indent="-228600" defTabSz="914400">
              <a:lnSpc>
                <a:spcPct val="90000"/>
              </a:lnSpc>
              <a:spcAft>
                <a:spcPts val="600"/>
              </a:spcAft>
              <a:buFont typeface="Arial" panose="020B0604020202020204" pitchFamily="34" charset="0"/>
              <a:buChar char="•"/>
            </a:pPr>
            <a:r>
              <a:rPr lang="en-US" sz="1700" dirty="0">
                <a:solidFill>
                  <a:srgbClr val="000000"/>
                </a:solidFill>
              </a:rPr>
              <a:t>175 Years Old</a:t>
            </a:r>
          </a:p>
          <a:p>
            <a:pPr marL="285750" indent="-228600" defTabSz="914400">
              <a:lnSpc>
                <a:spcPct val="90000"/>
              </a:lnSpc>
              <a:spcAft>
                <a:spcPts val="600"/>
              </a:spcAft>
              <a:buFont typeface="Arial" panose="020B0604020202020204" pitchFamily="34" charset="0"/>
              <a:buChar char="•"/>
            </a:pPr>
            <a:r>
              <a:rPr lang="en-US" sz="1700" dirty="0">
                <a:solidFill>
                  <a:srgbClr val="000000"/>
                </a:solidFill>
              </a:rPr>
              <a:t>12 in Attendance</a:t>
            </a:r>
          </a:p>
          <a:p>
            <a:pPr marL="285750" indent="-228600" defTabSz="914400">
              <a:lnSpc>
                <a:spcPct val="90000"/>
              </a:lnSpc>
              <a:spcAft>
                <a:spcPts val="600"/>
              </a:spcAft>
              <a:buFont typeface="Arial" panose="020B0604020202020204" pitchFamily="34" charset="0"/>
              <a:buChar char="•"/>
            </a:pPr>
            <a:r>
              <a:rPr lang="en-US" sz="1700" dirty="0">
                <a:solidFill>
                  <a:srgbClr val="000000"/>
                </a:solidFill>
              </a:rPr>
              <a:t>Declining for years</a:t>
            </a:r>
          </a:p>
          <a:p>
            <a:pPr marL="285750" indent="-228600" defTabSz="914400">
              <a:lnSpc>
                <a:spcPct val="90000"/>
              </a:lnSpc>
              <a:spcAft>
                <a:spcPts val="600"/>
              </a:spcAft>
              <a:buFont typeface="Arial" panose="020B0604020202020204" pitchFamily="34" charset="0"/>
              <a:buChar char="•"/>
            </a:pPr>
            <a:r>
              <a:rPr lang="en-US" sz="1700" dirty="0">
                <a:solidFill>
                  <a:srgbClr val="000000"/>
                </a:solidFill>
              </a:rPr>
              <a:t>Average Age: 71</a:t>
            </a:r>
          </a:p>
          <a:p>
            <a:pPr marL="285750" indent="-228600" defTabSz="914400">
              <a:lnSpc>
                <a:spcPct val="90000"/>
              </a:lnSpc>
              <a:spcAft>
                <a:spcPts val="600"/>
              </a:spcAft>
              <a:buFont typeface="Arial" panose="020B0604020202020204" pitchFamily="34" charset="0"/>
              <a:buChar char="•"/>
            </a:pPr>
            <a:r>
              <a:rPr lang="en-US" sz="1700" dirty="0">
                <a:solidFill>
                  <a:srgbClr val="000000"/>
                </a:solidFill>
              </a:rPr>
              <a:t>“Exited” Pastor</a:t>
            </a:r>
          </a:p>
          <a:p>
            <a:pPr marL="285750" indent="-228600" defTabSz="914400">
              <a:lnSpc>
                <a:spcPct val="90000"/>
              </a:lnSpc>
              <a:spcAft>
                <a:spcPts val="600"/>
              </a:spcAft>
              <a:buFont typeface="Arial" panose="020B0604020202020204" pitchFamily="34" charset="0"/>
              <a:buChar char="•"/>
            </a:pPr>
            <a:endParaRPr lang="en-US" sz="1700" dirty="0">
              <a:solidFill>
                <a:srgbClr val="000000"/>
              </a:solidFill>
            </a:endParaRPr>
          </a:p>
          <a:p>
            <a:pPr defTabSz="914400">
              <a:lnSpc>
                <a:spcPct val="90000"/>
              </a:lnSpc>
              <a:spcAft>
                <a:spcPts val="600"/>
              </a:spcAft>
            </a:pPr>
            <a:r>
              <a:rPr lang="en-US" sz="1700" dirty="0">
                <a:solidFill>
                  <a:srgbClr val="000000"/>
                </a:solidFill>
              </a:rPr>
              <a:t>They asked for help because they were in serious decline for many years and had lost nearly half of their congregation to conflict…</a:t>
            </a:r>
          </a:p>
          <a:p>
            <a:pPr marL="285750" indent="-228600" defTabSz="914400">
              <a:lnSpc>
                <a:spcPct val="90000"/>
              </a:lnSpc>
              <a:spcAft>
                <a:spcPts val="600"/>
              </a:spcAft>
              <a:buFont typeface="Arial" panose="020B0604020202020204" pitchFamily="34" charset="0"/>
              <a:buChar char="•"/>
            </a:pPr>
            <a:endParaRPr lang="en-US" sz="1700" dirty="0">
              <a:solidFill>
                <a:srgbClr val="000000"/>
              </a:solidFill>
            </a:endParaRPr>
          </a:p>
          <a:p>
            <a:pPr marL="285750" indent="-228600" defTabSz="914400">
              <a:lnSpc>
                <a:spcPct val="90000"/>
              </a:lnSpc>
              <a:spcAft>
                <a:spcPts val="600"/>
              </a:spcAft>
              <a:buFont typeface="Arial" panose="020B0604020202020204" pitchFamily="34" charset="0"/>
              <a:buChar char="•"/>
            </a:pPr>
            <a:endParaRPr lang="en-US" sz="1700" dirty="0">
              <a:solidFill>
                <a:srgbClr val="000000"/>
              </a:solidFill>
            </a:endParaRPr>
          </a:p>
        </p:txBody>
      </p:sp>
      <p:sp>
        <p:nvSpPr>
          <p:cNvPr id="21"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Content Placeholder 11" descr="A clock tower in front of a building&#10;&#10;Description automatically generated">
            <a:extLst>
              <a:ext uri="{FF2B5EF4-FFF2-40B4-BE49-F238E27FC236}">
                <a16:creationId xmlns:a16="http://schemas.microsoft.com/office/drawing/2014/main" id="{ABCE553F-63CE-8D42-BA4A-600C59DA98C8}"/>
              </a:ext>
            </a:extLst>
          </p:cNvPr>
          <p:cNvPicPr>
            <a:picLocks noGrp="1" noChangeAspect="1"/>
          </p:cNvPicPr>
          <p:nvPr>
            <p:ph idx="1"/>
          </p:nvPr>
        </p:nvPicPr>
        <p:blipFill rotWithShape="1">
          <a:blip r:embed="rId4"/>
          <a:srcRect l="27959" r="29024"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pic>
        <p:nvPicPr>
          <p:cNvPr id="4" name="Picture 3" descr="Icon&#10;&#10;Description automatically generated">
            <a:extLst>
              <a:ext uri="{FF2B5EF4-FFF2-40B4-BE49-F238E27FC236}">
                <a16:creationId xmlns:a16="http://schemas.microsoft.com/office/drawing/2014/main" id="{34B4E031-7AEC-704F-AF9C-22AEA826A6AC}"/>
              </a:ext>
            </a:extLst>
          </p:cNvPr>
          <p:cNvPicPr>
            <a:picLocks noChangeAspect="1"/>
          </p:cNvPicPr>
          <p:nvPr/>
        </p:nvPicPr>
        <p:blipFill>
          <a:blip r:embed="rId5"/>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2180762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Church One</a:t>
            </a:r>
          </a:p>
        </p:txBody>
      </p:sp>
      <p:pic>
        <p:nvPicPr>
          <p:cNvPr id="8" name="Content Placeholder 7" descr="Chart, bar chart&#10;&#10;Description automatically generated">
            <a:extLst>
              <a:ext uri="{FF2B5EF4-FFF2-40B4-BE49-F238E27FC236}">
                <a16:creationId xmlns:a16="http://schemas.microsoft.com/office/drawing/2014/main" id="{0A1CDA01-5F24-F64C-A4C5-FB93C991247F}"/>
              </a:ext>
            </a:extLst>
          </p:cNvPr>
          <p:cNvPicPr>
            <a:picLocks noGrp="1" noChangeAspect="1"/>
          </p:cNvPicPr>
          <p:nvPr>
            <p:ph idx="1"/>
          </p:nvPr>
        </p:nvPicPr>
        <p:blipFill>
          <a:blip r:embed="rId3"/>
          <a:stretch>
            <a:fillRect/>
          </a:stretch>
        </p:blipFill>
        <p:spPr>
          <a:xfrm>
            <a:off x="457200" y="952624"/>
            <a:ext cx="8131318" cy="5751596"/>
          </a:xfrm>
        </p:spPr>
      </p:pic>
      <p:sp>
        <p:nvSpPr>
          <p:cNvPr id="5" name="Rectangle 4">
            <a:extLst>
              <a:ext uri="{FF2B5EF4-FFF2-40B4-BE49-F238E27FC236}">
                <a16:creationId xmlns:a16="http://schemas.microsoft.com/office/drawing/2014/main" id="{254AA508-E55B-D74C-B3D9-771BFB261D55}"/>
              </a:ext>
            </a:extLst>
          </p:cNvPr>
          <p:cNvSpPr/>
          <p:nvPr/>
        </p:nvSpPr>
        <p:spPr>
          <a:xfrm>
            <a:off x="1476124" y="1544122"/>
            <a:ext cx="4281543" cy="551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402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Church One</a:t>
            </a:r>
          </a:p>
        </p:txBody>
      </p:sp>
      <p:sp>
        <p:nvSpPr>
          <p:cNvPr id="3" name="TextBox 2">
            <a:extLst>
              <a:ext uri="{FF2B5EF4-FFF2-40B4-BE49-F238E27FC236}">
                <a16:creationId xmlns:a16="http://schemas.microsoft.com/office/drawing/2014/main" id="{8A1CAF8E-EC8F-6A43-A1BF-5692D51D2037}"/>
              </a:ext>
            </a:extLst>
          </p:cNvPr>
          <p:cNvSpPr txBox="1"/>
          <p:nvPr/>
        </p:nvSpPr>
        <p:spPr>
          <a:xfrm>
            <a:off x="1791148" y="1670561"/>
            <a:ext cx="5561703"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Brought in a Transitional Pastor</a:t>
            </a:r>
          </a:p>
          <a:p>
            <a:pPr marL="457200" indent="-457200">
              <a:buFont typeface="Arial" panose="020B0604020202020204" pitchFamily="34" charset="0"/>
              <a:buChar char="•"/>
            </a:pPr>
            <a:r>
              <a:rPr lang="en-US" sz="2800" dirty="0"/>
              <a:t>Fostered Healing &amp; Peacemaking</a:t>
            </a:r>
          </a:p>
          <a:p>
            <a:pPr marL="457200" indent="-457200">
              <a:buFont typeface="Arial" panose="020B0604020202020204" pitchFamily="34" charset="0"/>
              <a:buChar char="•"/>
            </a:pPr>
            <a:r>
              <a:rPr lang="en-US" sz="2800" dirty="0"/>
              <a:t>Appointed Leaders</a:t>
            </a:r>
          </a:p>
          <a:p>
            <a:pPr marL="457200" indent="-457200">
              <a:buFont typeface="Arial" panose="020B0604020202020204" pitchFamily="34" charset="0"/>
              <a:buChar char="•"/>
            </a:pPr>
            <a:r>
              <a:rPr lang="en-US" sz="2800" dirty="0"/>
              <a:t>Results showed the value of her investment</a:t>
            </a:r>
          </a:p>
        </p:txBody>
      </p:sp>
      <p:pic>
        <p:nvPicPr>
          <p:cNvPr id="6" name="Picture 5" descr="Icon&#10;&#10;Description automatically generated">
            <a:extLst>
              <a:ext uri="{FF2B5EF4-FFF2-40B4-BE49-F238E27FC236}">
                <a16:creationId xmlns:a16="http://schemas.microsoft.com/office/drawing/2014/main" id="{C6C3D6AB-8FAB-1843-8519-26CB46662FD2}"/>
              </a:ext>
            </a:extLst>
          </p:cNvPr>
          <p:cNvPicPr>
            <a:picLocks noChangeAspect="1"/>
          </p:cNvPicPr>
          <p:nvPr/>
        </p:nvPicPr>
        <p:blipFill>
          <a:blip r:embed="rId3"/>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3889570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Church One</a:t>
            </a:r>
          </a:p>
        </p:txBody>
      </p:sp>
      <p:pic>
        <p:nvPicPr>
          <p:cNvPr id="8" name="Content Placeholder 7" descr="Chart, bar chart&#10;&#10;Description automatically generated">
            <a:extLst>
              <a:ext uri="{FF2B5EF4-FFF2-40B4-BE49-F238E27FC236}">
                <a16:creationId xmlns:a16="http://schemas.microsoft.com/office/drawing/2014/main" id="{0A1CDA01-5F24-F64C-A4C5-FB93C991247F}"/>
              </a:ext>
            </a:extLst>
          </p:cNvPr>
          <p:cNvPicPr>
            <a:picLocks noGrp="1" noChangeAspect="1"/>
          </p:cNvPicPr>
          <p:nvPr>
            <p:ph idx="1"/>
          </p:nvPr>
        </p:nvPicPr>
        <p:blipFill>
          <a:blip r:embed="rId3"/>
          <a:stretch>
            <a:fillRect/>
          </a:stretch>
        </p:blipFill>
        <p:spPr>
          <a:xfrm>
            <a:off x="457200" y="952624"/>
            <a:ext cx="8131318" cy="5751596"/>
          </a:xfrm>
        </p:spPr>
      </p:pic>
      <p:sp>
        <p:nvSpPr>
          <p:cNvPr id="5" name="Rectangle 4">
            <a:extLst>
              <a:ext uri="{FF2B5EF4-FFF2-40B4-BE49-F238E27FC236}">
                <a16:creationId xmlns:a16="http://schemas.microsoft.com/office/drawing/2014/main" id="{254AA508-E55B-D74C-B3D9-771BFB261D55}"/>
              </a:ext>
            </a:extLst>
          </p:cNvPr>
          <p:cNvSpPr/>
          <p:nvPr/>
        </p:nvSpPr>
        <p:spPr>
          <a:xfrm>
            <a:off x="1476124" y="1544122"/>
            <a:ext cx="4281543" cy="551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FFD8896E-0CD1-7D40-91BB-55D190C6A024}"/>
              </a:ext>
            </a:extLst>
          </p:cNvPr>
          <p:cNvSpPr/>
          <p:nvPr/>
        </p:nvSpPr>
        <p:spPr>
          <a:xfrm>
            <a:off x="4883390" y="5214550"/>
            <a:ext cx="874277" cy="829501"/>
          </a:xfrm>
          <a:custGeom>
            <a:avLst/>
            <a:gdLst>
              <a:gd name="connsiteX0" fmla="*/ 591670 w 1237129"/>
              <a:gd name="connsiteY0" fmla="*/ 236668 h 1172584"/>
              <a:gd name="connsiteX1" fmla="*/ 516367 w 1237129"/>
              <a:gd name="connsiteY1" fmla="*/ 204395 h 1172584"/>
              <a:gd name="connsiteX2" fmla="*/ 484094 w 1237129"/>
              <a:gd name="connsiteY2" fmla="*/ 193638 h 1172584"/>
              <a:gd name="connsiteX3" fmla="*/ 333487 w 1237129"/>
              <a:gd name="connsiteY3" fmla="*/ 204395 h 1172584"/>
              <a:gd name="connsiteX4" fmla="*/ 247426 w 1237129"/>
              <a:gd name="connsiteY4" fmla="*/ 225911 h 1172584"/>
              <a:gd name="connsiteX5" fmla="*/ 193637 w 1237129"/>
              <a:gd name="connsiteY5" fmla="*/ 258184 h 1172584"/>
              <a:gd name="connsiteX6" fmla="*/ 129092 w 1237129"/>
              <a:gd name="connsiteY6" fmla="*/ 322730 h 1172584"/>
              <a:gd name="connsiteX7" fmla="*/ 107576 w 1237129"/>
              <a:gd name="connsiteY7" fmla="*/ 344245 h 1172584"/>
              <a:gd name="connsiteX8" fmla="*/ 53788 w 1237129"/>
              <a:gd name="connsiteY8" fmla="*/ 408791 h 1172584"/>
              <a:gd name="connsiteX9" fmla="*/ 21515 w 1237129"/>
              <a:gd name="connsiteY9" fmla="*/ 473337 h 1172584"/>
              <a:gd name="connsiteX10" fmla="*/ 0 w 1237129"/>
              <a:gd name="connsiteY10" fmla="*/ 548640 h 1172584"/>
              <a:gd name="connsiteX11" fmla="*/ 10757 w 1237129"/>
              <a:gd name="connsiteY11" fmla="*/ 742278 h 1172584"/>
              <a:gd name="connsiteX12" fmla="*/ 32273 w 1237129"/>
              <a:gd name="connsiteY12" fmla="*/ 849854 h 1172584"/>
              <a:gd name="connsiteX13" fmla="*/ 64546 w 1237129"/>
              <a:gd name="connsiteY13" fmla="*/ 882127 h 1172584"/>
              <a:gd name="connsiteX14" fmla="*/ 96819 w 1237129"/>
              <a:gd name="connsiteY14" fmla="*/ 925158 h 1172584"/>
              <a:gd name="connsiteX15" fmla="*/ 150607 w 1237129"/>
              <a:gd name="connsiteY15" fmla="*/ 957431 h 1172584"/>
              <a:gd name="connsiteX16" fmla="*/ 215153 w 1237129"/>
              <a:gd name="connsiteY16" fmla="*/ 1000461 h 1172584"/>
              <a:gd name="connsiteX17" fmla="*/ 247426 w 1237129"/>
              <a:gd name="connsiteY17" fmla="*/ 1021977 h 1172584"/>
              <a:gd name="connsiteX18" fmla="*/ 333487 w 1237129"/>
              <a:gd name="connsiteY18" fmla="*/ 1054250 h 1172584"/>
              <a:gd name="connsiteX19" fmla="*/ 376517 w 1237129"/>
              <a:gd name="connsiteY19" fmla="*/ 1075765 h 1172584"/>
              <a:gd name="connsiteX20" fmla="*/ 462579 w 1237129"/>
              <a:gd name="connsiteY20" fmla="*/ 1097280 h 1172584"/>
              <a:gd name="connsiteX21" fmla="*/ 516367 w 1237129"/>
              <a:gd name="connsiteY21" fmla="*/ 1118795 h 1172584"/>
              <a:gd name="connsiteX22" fmla="*/ 623943 w 1237129"/>
              <a:gd name="connsiteY22" fmla="*/ 1140311 h 1172584"/>
              <a:gd name="connsiteX23" fmla="*/ 839096 w 1237129"/>
              <a:gd name="connsiteY23" fmla="*/ 1172584 h 1172584"/>
              <a:gd name="connsiteX24" fmla="*/ 1021976 w 1237129"/>
              <a:gd name="connsiteY24" fmla="*/ 1161826 h 1172584"/>
              <a:gd name="connsiteX25" fmla="*/ 1065007 w 1237129"/>
              <a:gd name="connsiteY25" fmla="*/ 1151068 h 1172584"/>
              <a:gd name="connsiteX26" fmla="*/ 1129553 w 1237129"/>
              <a:gd name="connsiteY26" fmla="*/ 1108038 h 1172584"/>
              <a:gd name="connsiteX27" fmla="*/ 1204856 w 1237129"/>
              <a:gd name="connsiteY27" fmla="*/ 989704 h 1172584"/>
              <a:gd name="connsiteX28" fmla="*/ 1215614 w 1237129"/>
              <a:gd name="connsiteY28" fmla="*/ 946673 h 1172584"/>
              <a:gd name="connsiteX29" fmla="*/ 1237129 w 1237129"/>
              <a:gd name="connsiteY29" fmla="*/ 817581 h 1172584"/>
              <a:gd name="connsiteX30" fmla="*/ 1226372 w 1237129"/>
              <a:gd name="connsiteY30" fmla="*/ 473337 h 1172584"/>
              <a:gd name="connsiteX31" fmla="*/ 1215614 w 1237129"/>
              <a:gd name="connsiteY31" fmla="*/ 365760 h 1172584"/>
              <a:gd name="connsiteX32" fmla="*/ 1194099 w 1237129"/>
              <a:gd name="connsiteY32" fmla="*/ 322730 h 1172584"/>
              <a:gd name="connsiteX33" fmla="*/ 1183341 w 1237129"/>
              <a:gd name="connsiteY33" fmla="*/ 279699 h 1172584"/>
              <a:gd name="connsiteX34" fmla="*/ 1140310 w 1237129"/>
              <a:gd name="connsiteY34" fmla="*/ 204395 h 1172584"/>
              <a:gd name="connsiteX35" fmla="*/ 1108037 w 1237129"/>
              <a:gd name="connsiteY35" fmla="*/ 129092 h 1172584"/>
              <a:gd name="connsiteX36" fmla="*/ 1043492 w 1237129"/>
              <a:gd name="connsiteY36" fmla="*/ 86061 h 1172584"/>
              <a:gd name="connsiteX37" fmla="*/ 957430 w 1237129"/>
              <a:gd name="connsiteY37" fmla="*/ 32273 h 1172584"/>
              <a:gd name="connsiteX38" fmla="*/ 914400 w 1237129"/>
              <a:gd name="connsiteY38" fmla="*/ 21515 h 1172584"/>
              <a:gd name="connsiteX39" fmla="*/ 806823 w 1237129"/>
              <a:gd name="connsiteY39" fmla="*/ 0 h 1172584"/>
              <a:gd name="connsiteX40" fmla="*/ 548640 w 1237129"/>
              <a:gd name="connsiteY40" fmla="*/ 10758 h 1172584"/>
              <a:gd name="connsiteX41" fmla="*/ 430306 w 1237129"/>
              <a:gd name="connsiteY41" fmla="*/ 21515 h 117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37129" h="1172584">
                <a:moveTo>
                  <a:pt x="591670" y="236668"/>
                </a:moveTo>
                <a:cubicBezTo>
                  <a:pt x="566569" y="225910"/>
                  <a:pt x="541723" y="214537"/>
                  <a:pt x="516367" y="204395"/>
                </a:cubicBezTo>
                <a:cubicBezTo>
                  <a:pt x="505839" y="200184"/>
                  <a:pt x="495434" y="193638"/>
                  <a:pt x="484094" y="193638"/>
                </a:cubicBezTo>
                <a:cubicBezTo>
                  <a:pt x="433764" y="193638"/>
                  <a:pt x="383689" y="200809"/>
                  <a:pt x="333487" y="204395"/>
                </a:cubicBezTo>
                <a:cubicBezTo>
                  <a:pt x="321917" y="206709"/>
                  <a:pt x="263967" y="215987"/>
                  <a:pt x="247426" y="225911"/>
                </a:cubicBezTo>
                <a:cubicBezTo>
                  <a:pt x="173591" y="270211"/>
                  <a:pt x="285061" y="227708"/>
                  <a:pt x="193637" y="258184"/>
                </a:cubicBezTo>
                <a:lnTo>
                  <a:pt x="129092" y="322730"/>
                </a:lnTo>
                <a:cubicBezTo>
                  <a:pt x="121920" y="329902"/>
                  <a:pt x="113662" y="336131"/>
                  <a:pt x="107576" y="344245"/>
                </a:cubicBezTo>
                <a:cubicBezTo>
                  <a:pt x="69217" y="395389"/>
                  <a:pt x="87981" y="374597"/>
                  <a:pt x="53788" y="408791"/>
                </a:cubicBezTo>
                <a:cubicBezTo>
                  <a:pt x="26747" y="489910"/>
                  <a:pt x="63223" y="389921"/>
                  <a:pt x="21515" y="473337"/>
                </a:cubicBezTo>
                <a:cubicBezTo>
                  <a:pt x="13797" y="488773"/>
                  <a:pt x="3448" y="534848"/>
                  <a:pt x="0" y="548640"/>
                </a:cubicBezTo>
                <a:cubicBezTo>
                  <a:pt x="3586" y="613186"/>
                  <a:pt x="3870" y="678000"/>
                  <a:pt x="10757" y="742278"/>
                </a:cubicBezTo>
                <a:cubicBezTo>
                  <a:pt x="14653" y="778639"/>
                  <a:pt x="6415" y="823996"/>
                  <a:pt x="32273" y="849854"/>
                </a:cubicBezTo>
                <a:cubicBezTo>
                  <a:pt x="43031" y="860612"/>
                  <a:pt x="54645" y="870576"/>
                  <a:pt x="64546" y="882127"/>
                </a:cubicBezTo>
                <a:cubicBezTo>
                  <a:pt x="76214" y="895740"/>
                  <a:pt x="83326" y="913351"/>
                  <a:pt x="96819" y="925158"/>
                </a:cubicBezTo>
                <a:cubicBezTo>
                  <a:pt x="112555" y="938927"/>
                  <a:pt x="132967" y="946205"/>
                  <a:pt x="150607" y="957431"/>
                </a:cubicBezTo>
                <a:cubicBezTo>
                  <a:pt x="172423" y="971314"/>
                  <a:pt x="193638" y="986118"/>
                  <a:pt x="215153" y="1000461"/>
                </a:cubicBezTo>
                <a:cubicBezTo>
                  <a:pt x="225911" y="1007633"/>
                  <a:pt x="235160" y="1017889"/>
                  <a:pt x="247426" y="1021977"/>
                </a:cubicBezTo>
                <a:cubicBezTo>
                  <a:pt x="282918" y="1033807"/>
                  <a:pt x="294887" y="1037094"/>
                  <a:pt x="333487" y="1054250"/>
                </a:cubicBezTo>
                <a:cubicBezTo>
                  <a:pt x="348141" y="1060763"/>
                  <a:pt x="361304" y="1070694"/>
                  <a:pt x="376517" y="1075765"/>
                </a:cubicBezTo>
                <a:cubicBezTo>
                  <a:pt x="404570" y="1085116"/>
                  <a:pt x="435124" y="1086298"/>
                  <a:pt x="462579" y="1097280"/>
                </a:cubicBezTo>
                <a:cubicBezTo>
                  <a:pt x="480508" y="1104452"/>
                  <a:pt x="498048" y="1112688"/>
                  <a:pt x="516367" y="1118795"/>
                </a:cubicBezTo>
                <a:cubicBezTo>
                  <a:pt x="551542" y="1130520"/>
                  <a:pt x="587621" y="1133501"/>
                  <a:pt x="623943" y="1140311"/>
                </a:cubicBezTo>
                <a:cubicBezTo>
                  <a:pt x="787270" y="1170935"/>
                  <a:pt x="675017" y="1156176"/>
                  <a:pt x="839096" y="1172584"/>
                </a:cubicBezTo>
                <a:cubicBezTo>
                  <a:pt x="900056" y="1168998"/>
                  <a:pt x="961186" y="1167616"/>
                  <a:pt x="1021976" y="1161826"/>
                </a:cubicBezTo>
                <a:cubicBezTo>
                  <a:pt x="1036695" y="1160424"/>
                  <a:pt x="1051783" y="1157680"/>
                  <a:pt x="1065007" y="1151068"/>
                </a:cubicBezTo>
                <a:cubicBezTo>
                  <a:pt x="1088135" y="1139504"/>
                  <a:pt x="1129553" y="1108038"/>
                  <a:pt x="1129553" y="1108038"/>
                </a:cubicBezTo>
                <a:cubicBezTo>
                  <a:pt x="1184181" y="1026095"/>
                  <a:pt x="1159279" y="1065665"/>
                  <a:pt x="1204856" y="989704"/>
                </a:cubicBezTo>
                <a:cubicBezTo>
                  <a:pt x="1208442" y="975360"/>
                  <a:pt x="1212889" y="961205"/>
                  <a:pt x="1215614" y="946673"/>
                </a:cubicBezTo>
                <a:cubicBezTo>
                  <a:pt x="1223653" y="903796"/>
                  <a:pt x="1237129" y="817581"/>
                  <a:pt x="1237129" y="817581"/>
                </a:cubicBezTo>
                <a:cubicBezTo>
                  <a:pt x="1233543" y="702833"/>
                  <a:pt x="1231833" y="588011"/>
                  <a:pt x="1226372" y="473337"/>
                </a:cubicBezTo>
                <a:cubicBezTo>
                  <a:pt x="1224658" y="437340"/>
                  <a:pt x="1223165" y="400998"/>
                  <a:pt x="1215614" y="365760"/>
                </a:cubicBezTo>
                <a:cubicBezTo>
                  <a:pt x="1212254" y="350080"/>
                  <a:pt x="1199730" y="337745"/>
                  <a:pt x="1194099" y="322730"/>
                </a:cubicBezTo>
                <a:cubicBezTo>
                  <a:pt x="1188908" y="308886"/>
                  <a:pt x="1188532" y="293543"/>
                  <a:pt x="1183341" y="279699"/>
                </a:cubicBezTo>
                <a:cubicBezTo>
                  <a:pt x="1171641" y="248498"/>
                  <a:pt x="1158147" y="231150"/>
                  <a:pt x="1140310" y="204395"/>
                </a:cubicBezTo>
                <a:cubicBezTo>
                  <a:pt x="1133213" y="176005"/>
                  <a:pt x="1131812" y="149895"/>
                  <a:pt x="1108037" y="129092"/>
                </a:cubicBezTo>
                <a:cubicBezTo>
                  <a:pt x="1088577" y="112064"/>
                  <a:pt x="1064178" y="101576"/>
                  <a:pt x="1043492" y="86061"/>
                </a:cubicBezTo>
                <a:cubicBezTo>
                  <a:pt x="1009643" y="60674"/>
                  <a:pt x="996810" y="47041"/>
                  <a:pt x="957430" y="32273"/>
                </a:cubicBezTo>
                <a:cubicBezTo>
                  <a:pt x="943587" y="27082"/>
                  <a:pt x="928857" y="24613"/>
                  <a:pt x="914400" y="21515"/>
                </a:cubicBezTo>
                <a:cubicBezTo>
                  <a:pt x="878643" y="13853"/>
                  <a:pt x="806823" y="0"/>
                  <a:pt x="806823" y="0"/>
                </a:cubicBezTo>
                <a:lnTo>
                  <a:pt x="548640" y="10758"/>
                </a:lnTo>
                <a:cubicBezTo>
                  <a:pt x="359703" y="21872"/>
                  <a:pt x="484841" y="21515"/>
                  <a:pt x="430306" y="2151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705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Church One</a:t>
            </a:r>
          </a:p>
        </p:txBody>
      </p:sp>
      <p:pic>
        <p:nvPicPr>
          <p:cNvPr id="6" name="Picture 5" descr="Icon&#10;&#10;Description automatically generated">
            <a:extLst>
              <a:ext uri="{FF2B5EF4-FFF2-40B4-BE49-F238E27FC236}">
                <a16:creationId xmlns:a16="http://schemas.microsoft.com/office/drawing/2014/main" id="{C6C3D6AB-8FAB-1843-8519-26CB46662FD2}"/>
              </a:ext>
            </a:extLst>
          </p:cNvPr>
          <p:cNvPicPr>
            <a:picLocks noChangeAspect="1"/>
          </p:cNvPicPr>
          <p:nvPr/>
        </p:nvPicPr>
        <p:blipFill>
          <a:blip r:embed="rId3"/>
          <a:stretch>
            <a:fillRect/>
          </a:stretch>
        </p:blipFill>
        <p:spPr>
          <a:xfrm>
            <a:off x="8471316" y="6230990"/>
            <a:ext cx="342900" cy="342900"/>
          </a:xfrm>
          <a:prstGeom prst="rect">
            <a:avLst/>
          </a:prstGeom>
        </p:spPr>
      </p:pic>
      <p:pic>
        <p:nvPicPr>
          <p:cNvPr id="5" name="Picture 4">
            <a:extLst>
              <a:ext uri="{FF2B5EF4-FFF2-40B4-BE49-F238E27FC236}">
                <a16:creationId xmlns:a16="http://schemas.microsoft.com/office/drawing/2014/main" id="{5AF1A4D9-2F87-E94B-978B-11AC9685CCAC}"/>
              </a:ext>
            </a:extLst>
          </p:cNvPr>
          <p:cNvPicPr>
            <a:picLocks noChangeAspect="1"/>
          </p:cNvPicPr>
          <p:nvPr/>
        </p:nvPicPr>
        <p:blipFill>
          <a:blip r:embed="rId4"/>
          <a:stretch>
            <a:fillRect/>
          </a:stretch>
        </p:blipFill>
        <p:spPr>
          <a:xfrm rot="21015080">
            <a:off x="2872772" y="1296776"/>
            <a:ext cx="3934355" cy="509151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4175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Church One</a:t>
            </a:r>
          </a:p>
        </p:txBody>
      </p:sp>
      <p:pic>
        <p:nvPicPr>
          <p:cNvPr id="4" name="Picture 3" descr="Bar chart&#10;&#10;Description automatically generated">
            <a:extLst>
              <a:ext uri="{FF2B5EF4-FFF2-40B4-BE49-F238E27FC236}">
                <a16:creationId xmlns:a16="http://schemas.microsoft.com/office/drawing/2014/main" id="{48DF68D9-AFD1-AD46-B670-FF3E566A8B19}"/>
              </a:ext>
            </a:extLst>
          </p:cNvPr>
          <p:cNvPicPr>
            <a:picLocks noChangeAspect="1"/>
          </p:cNvPicPr>
          <p:nvPr/>
        </p:nvPicPr>
        <p:blipFill>
          <a:blip r:embed="rId3"/>
          <a:stretch>
            <a:fillRect/>
          </a:stretch>
        </p:blipFill>
        <p:spPr>
          <a:xfrm>
            <a:off x="455405" y="1058291"/>
            <a:ext cx="8229599" cy="5799709"/>
          </a:xfrm>
          <a:prstGeom prst="rect">
            <a:avLst/>
          </a:prstGeom>
        </p:spPr>
      </p:pic>
      <p:sp>
        <p:nvSpPr>
          <p:cNvPr id="7" name="Rectangle 6">
            <a:extLst>
              <a:ext uri="{FF2B5EF4-FFF2-40B4-BE49-F238E27FC236}">
                <a16:creationId xmlns:a16="http://schemas.microsoft.com/office/drawing/2014/main" id="{3CAC4244-BE0F-E948-A4EB-C526C08B316C}"/>
              </a:ext>
            </a:extLst>
          </p:cNvPr>
          <p:cNvSpPr/>
          <p:nvPr/>
        </p:nvSpPr>
        <p:spPr>
          <a:xfrm>
            <a:off x="1463767" y="1649789"/>
            <a:ext cx="4281543" cy="551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212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Church One</a:t>
            </a:r>
          </a:p>
        </p:txBody>
      </p:sp>
      <p:sp>
        <p:nvSpPr>
          <p:cNvPr id="7" name="Rectangle 6">
            <a:extLst>
              <a:ext uri="{FF2B5EF4-FFF2-40B4-BE49-F238E27FC236}">
                <a16:creationId xmlns:a16="http://schemas.microsoft.com/office/drawing/2014/main" id="{3CAC4244-BE0F-E948-A4EB-C526C08B316C}"/>
              </a:ext>
            </a:extLst>
          </p:cNvPr>
          <p:cNvSpPr/>
          <p:nvPr/>
        </p:nvSpPr>
        <p:spPr>
          <a:xfrm>
            <a:off x="1463767" y="1649789"/>
            <a:ext cx="4281543" cy="551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hart, line chart&#10;&#10;Description automatically generated">
            <a:extLst>
              <a:ext uri="{FF2B5EF4-FFF2-40B4-BE49-F238E27FC236}">
                <a16:creationId xmlns:a16="http://schemas.microsoft.com/office/drawing/2014/main" id="{3994013A-7243-8D40-AF37-8FEF624C44BE}"/>
              </a:ext>
            </a:extLst>
          </p:cNvPr>
          <p:cNvPicPr>
            <a:picLocks noChangeAspect="1"/>
          </p:cNvPicPr>
          <p:nvPr/>
        </p:nvPicPr>
        <p:blipFill>
          <a:blip r:embed="rId3"/>
          <a:stretch>
            <a:fillRect/>
          </a:stretch>
        </p:blipFill>
        <p:spPr>
          <a:xfrm>
            <a:off x="457200" y="1048448"/>
            <a:ext cx="8229600" cy="5809552"/>
          </a:xfrm>
          <a:prstGeom prst="rect">
            <a:avLst/>
          </a:prstGeom>
        </p:spPr>
      </p:pic>
      <p:sp>
        <p:nvSpPr>
          <p:cNvPr id="8" name="Rectangle 7">
            <a:extLst>
              <a:ext uri="{FF2B5EF4-FFF2-40B4-BE49-F238E27FC236}">
                <a16:creationId xmlns:a16="http://schemas.microsoft.com/office/drawing/2014/main" id="{ADA2D6C7-EE42-A349-8FB5-DAAF437170EB}"/>
              </a:ext>
            </a:extLst>
          </p:cNvPr>
          <p:cNvSpPr/>
          <p:nvPr/>
        </p:nvSpPr>
        <p:spPr>
          <a:xfrm>
            <a:off x="2196934" y="1639946"/>
            <a:ext cx="4281543" cy="551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C5DB5264-9653-414C-8CB1-55179BF976A0}"/>
              </a:ext>
            </a:extLst>
          </p:cNvPr>
          <p:cNvSpPr/>
          <p:nvPr/>
        </p:nvSpPr>
        <p:spPr>
          <a:xfrm>
            <a:off x="4969887" y="5809552"/>
            <a:ext cx="874277" cy="829501"/>
          </a:xfrm>
          <a:custGeom>
            <a:avLst/>
            <a:gdLst>
              <a:gd name="connsiteX0" fmla="*/ 591670 w 1237129"/>
              <a:gd name="connsiteY0" fmla="*/ 236668 h 1172584"/>
              <a:gd name="connsiteX1" fmla="*/ 516367 w 1237129"/>
              <a:gd name="connsiteY1" fmla="*/ 204395 h 1172584"/>
              <a:gd name="connsiteX2" fmla="*/ 484094 w 1237129"/>
              <a:gd name="connsiteY2" fmla="*/ 193638 h 1172584"/>
              <a:gd name="connsiteX3" fmla="*/ 333487 w 1237129"/>
              <a:gd name="connsiteY3" fmla="*/ 204395 h 1172584"/>
              <a:gd name="connsiteX4" fmla="*/ 247426 w 1237129"/>
              <a:gd name="connsiteY4" fmla="*/ 225911 h 1172584"/>
              <a:gd name="connsiteX5" fmla="*/ 193637 w 1237129"/>
              <a:gd name="connsiteY5" fmla="*/ 258184 h 1172584"/>
              <a:gd name="connsiteX6" fmla="*/ 129092 w 1237129"/>
              <a:gd name="connsiteY6" fmla="*/ 322730 h 1172584"/>
              <a:gd name="connsiteX7" fmla="*/ 107576 w 1237129"/>
              <a:gd name="connsiteY7" fmla="*/ 344245 h 1172584"/>
              <a:gd name="connsiteX8" fmla="*/ 53788 w 1237129"/>
              <a:gd name="connsiteY8" fmla="*/ 408791 h 1172584"/>
              <a:gd name="connsiteX9" fmla="*/ 21515 w 1237129"/>
              <a:gd name="connsiteY9" fmla="*/ 473337 h 1172584"/>
              <a:gd name="connsiteX10" fmla="*/ 0 w 1237129"/>
              <a:gd name="connsiteY10" fmla="*/ 548640 h 1172584"/>
              <a:gd name="connsiteX11" fmla="*/ 10757 w 1237129"/>
              <a:gd name="connsiteY11" fmla="*/ 742278 h 1172584"/>
              <a:gd name="connsiteX12" fmla="*/ 32273 w 1237129"/>
              <a:gd name="connsiteY12" fmla="*/ 849854 h 1172584"/>
              <a:gd name="connsiteX13" fmla="*/ 64546 w 1237129"/>
              <a:gd name="connsiteY13" fmla="*/ 882127 h 1172584"/>
              <a:gd name="connsiteX14" fmla="*/ 96819 w 1237129"/>
              <a:gd name="connsiteY14" fmla="*/ 925158 h 1172584"/>
              <a:gd name="connsiteX15" fmla="*/ 150607 w 1237129"/>
              <a:gd name="connsiteY15" fmla="*/ 957431 h 1172584"/>
              <a:gd name="connsiteX16" fmla="*/ 215153 w 1237129"/>
              <a:gd name="connsiteY16" fmla="*/ 1000461 h 1172584"/>
              <a:gd name="connsiteX17" fmla="*/ 247426 w 1237129"/>
              <a:gd name="connsiteY17" fmla="*/ 1021977 h 1172584"/>
              <a:gd name="connsiteX18" fmla="*/ 333487 w 1237129"/>
              <a:gd name="connsiteY18" fmla="*/ 1054250 h 1172584"/>
              <a:gd name="connsiteX19" fmla="*/ 376517 w 1237129"/>
              <a:gd name="connsiteY19" fmla="*/ 1075765 h 1172584"/>
              <a:gd name="connsiteX20" fmla="*/ 462579 w 1237129"/>
              <a:gd name="connsiteY20" fmla="*/ 1097280 h 1172584"/>
              <a:gd name="connsiteX21" fmla="*/ 516367 w 1237129"/>
              <a:gd name="connsiteY21" fmla="*/ 1118795 h 1172584"/>
              <a:gd name="connsiteX22" fmla="*/ 623943 w 1237129"/>
              <a:gd name="connsiteY22" fmla="*/ 1140311 h 1172584"/>
              <a:gd name="connsiteX23" fmla="*/ 839096 w 1237129"/>
              <a:gd name="connsiteY23" fmla="*/ 1172584 h 1172584"/>
              <a:gd name="connsiteX24" fmla="*/ 1021976 w 1237129"/>
              <a:gd name="connsiteY24" fmla="*/ 1161826 h 1172584"/>
              <a:gd name="connsiteX25" fmla="*/ 1065007 w 1237129"/>
              <a:gd name="connsiteY25" fmla="*/ 1151068 h 1172584"/>
              <a:gd name="connsiteX26" fmla="*/ 1129553 w 1237129"/>
              <a:gd name="connsiteY26" fmla="*/ 1108038 h 1172584"/>
              <a:gd name="connsiteX27" fmla="*/ 1204856 w 1237129"/>
              <a:gd name="connsiteY27" fmla="*/ 989704 h 1172584"/>
              <a:gd name="connsiteX28" fmla="*/ 1215614 w 1237129"/>
              <a:gd name="connsiteY28" fmla="*/ 946673 h 1172584"/>
              <a:gd name="connsiteX29" fmla="*/ 1237129 w 1237129"/>
              <a:gd name="connsiteY29" fmla="*/ 817581 h 1172584"/>
              <a:gd name="connsiteX30" fmla="*/ 1226372 w 1237129"/>
              <a:gd name="connsiteY30" fmla="*/ 473337 h 1172584"/>
              <a:gd name="connsiteX31" fmla="*/ 1215614 w 1237129"/>
              <a:gd name="connsiteY31" fmla="*/ 365760 h 1172584"/>
              <a:gd name="connsiteX32" fmla="*/ 1194099 w 1237129"/>
              <a:gd name="connsiteY32" fmla="*/ 322730 h 1172584"/>
              <a:gd name="connsiteX33" fmla="*/ 1183341 w 1237129"/>
              <a:gd name="connsiteY33" fmla="*/ 279699 h 1172584"/>
              <a:gd name="connsiteX34" fmla="*/ 1140310 w 1237129"/>
              <a:gd name="connsiteY34" fmla="*/ 204395 h 1172584"/>
              <a:gd name="connsiteX35" fmla="*/ 1108037 w 1237129"/>
              <a:gd name="connsiteY35" fmla="*/ 129092 h 1172584"/>
              <a:gd name="connsiteX36" fmla="*/ 1043492 w 1237129"/>
              <a:gd name="connsiteY36" fmla="*/ 86061 h 1172584"/>
              <a:gd name="connsiteX37" fmla="*/ 957430 w 1237129"/>
              <a:gd name="connsiteY37" fmla="*/ 32273 h 1172584"/>
              <a:gd name="connsiteX38" fmla="*/ 914400 w 1237129"/>
              <a:gd name="connsiteY38" fmla="*/ 21515 h 1172584"/>
              <a:gd name="connsiteX39" fmla="*/ 806823 w 1237129"/>
              <a:gd name="connsiteY39" fmla="*/ 0 h 1172584"/>
              <a:gd name="connsiteX40" fmla="*/ 548640 w 1237129"/>
              <a:gd name="connsiteY40" fmla="*/ 10758 h 1172584"/>
              <a:gd name="connsiteX41" fmla="*/ 430306 w 1237129"/>
              <a:gd name="connsiteY41" fmla="*/ 21515 h 117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37129" h="1172584">
                <a:moveTo>
                  <a:pt x="591670" y="236668"/>
                </a:moveTo>
                <a:cubicBezTo>
                  <a:pt x="566569" y="225910"/>
                  <a:pt x="541723" y="214537"/>
                  <a:pt x="516367" y="204395"/>
                </a:cubicBezTo>
                <a:cubicBezTo>
                  <a:pt x="505839" y="200184"/>
                  <a:pt x="495434" y="193638"/>
                  <a:pt x="484094" y="193638"/>
                </a:cubicBezTo>
                <a:cubicBezTo>
                  <a:pt x="433764" y="193638"/>
                  <a:pt x="383689" y="200809"/>
                  <a:pt x="333487" y="204395"/>
                </a:cubicBezTo>
                <a:cubicBezTo>
                  <a:pt x="321917" y="206709"/>
                  <a:pt x="263967" y="215987"/>
                  <a:pt x="247426" y="225911"/>
                </a:cubicBezTo>
                <a:cubicBezTo>
                  <a:pt x="173591" y="270211"/>
                  <a:pt x="285061" y="227708"/>
                  <a:pt x="193637" y="258184"/>
                </a:cubicBezTo>
                <a:lnTo>
                  <a:pt x="129092" y="322730"/>
                </a:lnTo>
                <a:cubicBezTo>
                  <a:pt x="121920" y="329902"/>
                  <a:pt x="113662" y="336131"/>
                  <a:pt x="107576" y="344245"/>
                </a:cubicBezTo>
                <a:cubicBezTo>
                  <a:pt x="69217" y="395389"/>
                  <a:pt x="87981" y="374597"/>
                  <a:pt x="53788" y="408791"/>
                </a:cubicBezTo>
                <a:cubicBezTo>
                  <a:pt x="26747" y="489910"/>
                  <a:pt x="63223" y="389921"/>
                  <a:pt x="21515" y="473337"/>
                </a:cubicBezTo>
                <a:cubicBezTo>
                  <a:pt x="13797" y="488773"/>
                  <a:pt x="3448" y="534848"/>
                  <a:pt x="0" y="548640"/>
                </a:cubicBezTo>
                <a:cubicBezTo>
                  <a:pt x="3586" y="613186"/>
                  <a:pt x="3870" y="678000"/>
                  <a:pt x="10757" y="742278"/>
                </a:cubicBezTo>
                <a:cubicBezTo>
                  <a:pt x="14653" y="778639"/>
                  <a:pt x="6415" y="823996"/>
                  <a:pt x="32273" y="849854"/>
                </a:cubicBezTo>
                <a:cubicBezTo>
                  <a:pt x="43031" y="860612"/>
                  <a:pt x="54645" y="870576"/>
                  <a:pt x="64546" y="882127"/>
                </a:cubicBezTo>
                <a:cubicBezTo>
                  <a:pt x="76214" y="895740"/>
                  <a:pt x="83326" y="913351"/>
                  <a:pt x="96819" y="925158"/>
                </a:cubicBezTo>
                <a:cubicBezTo>
                  <a:pt x="112555" y="938927"/>
                  <a:pt x="132967" y="946205"/>
                  <a:pt x="150607" y="957431"/>
                </a:cubicBezTo>
                <a:cubicBezTo>
                  <a:pt x="172423" y="971314"/>
                  <a:pt x="193638" y="986118"/>
                  <a:pt x="215153" y="1000461"/>
                </a:cubicBezTo>
                <a:cubicBezTo>
                  <a:pt x="225911" y="1007633"/>
                  <a:pt x="235160" y="1017889"/>
                  <a:pt x="247426" y="1021977"/>
                </a:cubicBezTo>
                <a:cubicBezTo>
                  <a:pt x="282918" y="1033807"/>
                  <a:pt x="294887" y="1037094"/>
                  <a:pt x="333487" y="1054250"/>
                </a:cubicBezTo>
                <a:cubicBezTo>
                  <a:pt x="348141" y="1060763"/>
                  <a:pt x="361304" y="1070694"/>
                  <a:pt x="376517" y="1075765"/>
                </a:cubicBezTo>
                <a:cubicBezTo>
                  <a:pt x="404570" y="1085116"/>
                  <a:pt x="435124" y="1086298"/>
                  <a:pt x="462579" y="1097280"/>
                </a:cubicBezTo>
                <a:cubicBezTo>
                  <a:pt x="480508" y="1104452"/>
                  <a:pt x="498048" y="1112688"/>
                  <a:pt x="516367" y="1118795"/>
                </a:cubicBezTo>
                <a:cubicBezTo>
                  <a:pt x="551542" y="1130520"/>
                  <a:pt x="587621" y="1133501"/>
                  <a:pt x="623943" y="1140311"/>
                </a:cubicBezTo>
                <a:cubicBezTo>
                  <a:pt x="787270" y="1170935"/>
                  <a:pt x="675017" y="1156176"/>
                  <a:pt x="839096" y="1172584"/>
                </a:cubicBezTo>
                <a:cubicBezTo>
                  <a:pt x="900056" y="1168998"/>
                  <a:pt x="961186" y="1167616"/>
                  <a:pt x="1021976" y="1161826"/>
                </a:cubicBezTo>
                <a:cubicBezTo>
                  <a:pt x="1036695" y="1160424"/>
                  <a:pt x="1051783" y="1157680"/>
                  <a:pt x="1065007" y="1151068"/>
                </a:cubicBezTo>
                <a:cubicBezTo>
                  <a:pt x="1088135" y="1139504"/>
                  <a:pt x="1129553" y="1108038"/>
                  <a:pt x="1129553" y="1108038"/>
                </a:cubicBezTo>
                <a:cubicBezTo>
                  <a:pt x="1184181" y="1026095"/>
                  <a:pt x="1159279" y="1065665"/>
                  <a:pt x="1204856" y="989704"/>
                </a:cubicBezTo>
                <a:cubicBezTo>
                  <a:pt x="1208442" y="975360"/>
                  <a:pt x="1212889" y="961205"/>
                  <a:pt x="1215614" y="946673"/>
                </a:cubicBezTo>
                <a:cubicBezTo>
                  <a:pt x="1223653" y="903796"/>
                  <a:pt x="1237129" y="817581"/>
                  <a:pt x="1237129" y="817581"/>
                </a:cubicBezTo>
                <a:cubicBezTo>
                  <a:pt x="1233543" y="702833"/>
                  <a:pt x="1231833" y="588011"/>
                  <a:pt x="1226372" y="473337"/>
                </a:cubicBezTo>
                <a:cubicBezTo>
                  <a:pt x="1224658" y="437340"/>
                  <a:pt x="1223165" y="400998"/>
                  <a:pt x="1215614" y="365760"/>
                </a:cubicBezTo>
                <a:cubicBezTo>
                  <a:pt x="1212254" y="350080"/>
                  <a:pt x="1199730" y="337745"/>
                  <a:pt x="1194099" y="322730"/>
                </a:cubicBezTo>
                <a:cubicBezTo>
                  <a:pt x="1188908" y="308886"/>
                  <a:pt x="1188532" y="293543"/>
                  <a:pt x="1183341" y="279699"/>
                </a:cubicBezTo>
                <a:cubicBezTo>
                  <a:pt x="1171641" y="248498"/>
                  <a:pt x="1158147" y="231150"/>
                  <a:pt x="1140310" y="204395"/>
                </a:cubicBezTo>
                <a:cubicBezTo>
                  <a:pt x="1133213" y="176005"/>
                  <a:pt x="1131812" y="149895"/>
                  <a:pt x="1108037" y="129092"/>
                </a:cubicBezTo>
                <a:cubicBezTo>
                  <a:pt x="1088577" y="112064"/>
                  <a:pt x="1064178" y="101576"/>
                  <a:pt x="1043492" y="86061"/>
                </a:cubicBezTo>
                <a:cubicBezTo>
                  <a:pt x="1009643" y="60674"/>
                  <a:pt x="996810" y="47041"/>
                  <a:pt x="957430" y="32273"/>
                </a:cubicBezTo>
                <a:cubicBezTo>
                  <a:pt x="943587" y="27082"/>
                  <a:pt x="928857" y="24613"/>
                  <a:pt x="914400" y="21515"/>
                </a:cubicBezTo>
                <a:cubicBezTo>
                  <a:pt x="878643" y="13853"/>
                  <a:pt x="806823" y="0"/>
                  <a:pt x="806823" y="0"/>
                </a:cubicBezTo>
                <a:lnTo>
                  <a:pt x="548640" y="10758"/>
                </a:lnTo>
                <a:cubicBezTo>
                  <a:pt x="359703" y="21872"/>
                  <a:pt x="484841" y="21515"/>
                  <a:pt x="430306" y="2151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727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Church One</a:t>
            </a:r>
          </a:p>
        </p:txBody>
      </p:sp>
      <p:sp>
        <p:nvSpPr>
          <p:cNvPr id="3" name="TextBox 2">
            <a:extLst>
              <a:ext uri="{FF2B5EF4-FFF2-40B4-BE49-F238E27FC236}">
                <a16:creationId xmlns:a16="http://schemas.microsoft.com/office/drawing/2014/main" id="{8A1CAF8E-EC8F-6A43-A1BF-5692D51D2037}"/>
              </a:ext>
            </a:extLst>
          </p:cNvPr>
          <p:cNvSpPr txBox="1"/>
          <p:nvPr/>
        </p:nvSpPr>
        <p:spPr>
          <a:xfrm>
            <a:off x="1791148" y="1670561"/>
            <a:ext cx="6117176"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Morale improved</a:t>
            </a:r>
          </a:p>
          <a:p>
            <a:pPr marL="457200" indent="-457200">
              <a:buFont typeface="Arial" panose="020B0604020202020204" pitchFamily="34" charset="0"/>
              <a:buChar char="•"/>
            </a:pPr>
            <a:r>
              <a:rPr lang="en-US" sz="2800" dirty="0"/>
              <a:t>Began with 12 people, ended with 35</a:t>
            </a:r>
          </a:p>
          <a:p>
            <a:pPr marL="457200" indent="-457200">
              <a:buFont typeface="Arial" panose="020B0604020202020204" pitchFamily="34" charset="0"/>
              <a:buChar char="•"/>
            </a:pPr>
            <a:r>
              <a:rPr lang="en-US" sz="2800" dirty="0"/>
              <a:t>Dramatic increase in Holistic Small Groups</a:t>
            </a:r>
          </a:p>
          <a:p>
            <a:pPr marL="457200" indent="-457200">
              <a:buFont typeface="Arial" panose="020B0604020202020204" pitchFamily="34" charset="0"/>
              <a:buChar char="•"/>
            </a:pPr>
            <a:r>
              <a:rPr lang="en-US" sz="2800" dirty="0"/>
              <a:t>Began actively supporting missions and church planting</a:t>
            </a:r>
          </a:p>
          <a:p>
            <a:pPr marL="457200" indent="-457200">
              <a:buFont typeface="Arial" panose="020B0604020202020204" pitchFamily="34" charset="0"/>
              <a:buChar char="•"/>
            </a:pPr>
            <a:r>
              <a:rPr lang="en-US" sz="2800" dirty="0"/>
              <a:t>Renovation of their building</a:t>
            </a:r>
          </a:p>
          <a:p>
            <a:pPr marL="457200" indent="-457200">
              <a:buFont typeface="Arial" panose="020B0604020202020204" pitchFamily="34" charset="0"/>
              <a:buChar char="•"/>
            </a:pPr>
            <a:r>
              <a:rPr lang="en-US" sz="2800" dirty="0"/>
              <a:t>Stepped into the full Church Development Process</a:t>
            </a:r>
          </a:p>
        </p:txBody>
      </p:sp>
      <p:pic>
        <p:nvPicPr>
          <p:cNvPr id="6" name="Picture 5" descr="Icon&#10;&#10;Description automatically generated">
            <a:extLst>
              <a:ext uri="{FF2B5EF4-FFF2-40B4-BE49-F238E27FC236}">
                <a16:creationId xmlns:a16="http://schemas.microsoft.com/office/drawing/2014/main" id="{C6C3D6AB-8FAB-1843-8519-26CB46662FD2}"/>
              </a:ext>
            </a:extLst>
          </p:cNvPr>
          <p:cNvPicPr>
            <a:picLocks noChangeAspect="1"/>
          </p:cNvPicPr>
          <p:nvPr/>
        </p:nvPicPr>
        <p:blipFill>
          <a:blip r:embed="rId3"/>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289893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a:extLst>
              <a:ext uri="{FF2B5EF4-FFF2-40B4-BE49-F238E27FC236}">
                <a16:creationId xmlns:a16="http://schemas.microsoft.com/office/drawing/2014/main" id="{36337862-20ED-814A-84A0-8495902354DF}"/>
              </a:ext>
            </a:extLst>
          </p:cNvPr>
          <p:cNvSpPr>
            <a:spLocks noGrp="1"/>
          </p:cNvSpPr>
          <p:nvPr>
            <p:ph type="title"/>
          </p:nvPr>
        </p:nvSpPr>
        <p:spPr>
          <a:xfrm>
            <a:off x="603748" y="798445"/>
            <a:ext cx="3602727" cy="1311664"/>
          </a:xfrm>
        </p:spPr>
        <p:txBody>
          <a:bodyPr vert="horz" lIns="91440" tIns="45720" rIns="91440" bIns="45720" rtlCol="0" anchor="ctr">
            <a:normAutofit/>
          </a:bodyPr>
          <a:lstStyle/>
          <a:p>
            <a:pPr algn="l" defTabSz="914400">
              <a:lnSpc>
                <a:spcPct val="90000"/>
              </a:lnSpc>
            </a:pPr>
            <a:r>
              <a:rPr lang="en-US" dirty="0">
                <a:solidFill>
                  <a:schemeClr val="tx2"/>
                </a:solidFill>
              </a:rPr>
              <a:t>Church Two</a:t>
            </a:r>
            <a:endParaRPr lang="en-US" dirty="0">
              <a:solidFill>
                <a:srgbClr val="000000"/>
              </a:solidFill>
            </a:endParaRPr>
          </a:p>
        </p:txBody>
      </p:sp>
      <p:sp>
        <p:nvSpPr>
          <p:cNvPr id="7" name="TextBox 6">
            <a:extLst>
              <a:ext uri="{FF2B5EF4-FFF2-40B4-BE49-F238E27FC236}">
                <a16:creationId xmlns:a16="http://schemas.microsoft.com/office/drawing/2014/main" id="{F9EA767A-7FA6-DE46-9061-1F09C9DB27C3}"/>
              </a:ext>
            </a:extLst>
          </p:cNvPr>
          <p:cNvSpPr txBox="1"/>
          <p:nvPr/>
        </p:nvSpPr>
        <p:spPr>
          <a:xfrm>
            <a:off x="603747" y="2272143"/>
            <a:ext cx="3530103" cy="3788830"/>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700" dirty="0">
                <a:solidFill>
                  <a:srgbClr val="000000"/>
                </a:solidFill>
              </a:rPr>
              <a:t>Urban/City</a:t>
            </a:r>
          </a:p>
          <a:p>
            <a:pPr marL="285750" indent="-228600" defTabSz="914400">
              <a:lnSpc>
                <a:spcPct val="90000"/>
              </a:lnSpc>
              <a:spcAft>
                <a:spcPts val="600"/>
              </a:spcAft>
              <a:buFont typeface="Arial" panose="020B0604020202020204" pitchFamily="34" charset="0"/>
              <a:buChar char="•"/>
            </a:pPr>
            <a:r>
              <a:rPr lang="en-US" sz="1700" dirty="0">
                <a:solidFill>
                  <a:srgbClr val="000000"/>
                </a:solidFill>
              </a:rPr>
              <a:t>200+ Years Old</a:t>
            </a:r>
          </a:p>
          <a:p>
            <a:pPr marL="285750" indent="-228600" defTabSz="914400">
              <a:lnSpc>
                <a:spcPct val="90000"/>
              </a:lnSpc>
              <a:spcAft>
                <a:spcPts val="600"/>
              </a:spcAft>
              <a:buFont typeface="Arial" panose="020B0604020202020204" pitchFamily="34" charset="0"/>
              <a:buChar char="•"/>
            </a:pPr>
            <a:r>
              <a:rPr lang="en-US" sz="1700" dirty="0">
                <a:solidFill>
                  <a:srgbClr val="000000"/>
                </a:solidFill>
              </a:rPr>
              <a:t>40 in Attendance (Pre-COVID)</a:t>
            </a:r>
          </a:p>
          <a:p>
            <a:pPr marL="285750" indent="-228600" defTabSz="914400">
              <a:lnSpc>
                <a:spcPct val="90000"/>
              </a:lnSpc>
              <a:spcAft>
                <a:spcPts val="600"/>
              </a:spcAft>
              <a:buFont typeface="Arial" panose="020B0604020202020204" pitchFamily="34" charset="0"/>
              <a:buChar char="•"/>
            </a:pPr>
            <a:r>
              <a:rPr lang="en-US" sz="1700" dirty="0">
                <a:solidFill>
                  <a:srgbClr val="000000"/>
                </a:solidFill>
              </a:rPr>
              <a:t>Declining for years</a:t>
            </a:r>
          </a:p>
          <a:p>
            <a:pPr marL="285750" indent="-228600" defTabSz="914400">
              <a:lnSpc>
                <a:spcPct val="90000"/>
              </a:lnSpc>
              <a:spcAft>
                <a:spcPts val="600"/>
              </a:spcAft>
              <a:buFont typeface="Arial" panose="020B0604020202020204" pitchFamily="34" charset="0"/>
              <a:buChar char="•"/>
            </a:pPr>
            <a:r>
              <a:rPr lang="en-US" sz="1700" dirty="0">
                <a:solidFill>
                  <a:srgbClr val="000000"/>
                </a:solidFill>
              </a:rPr>
              <a:t>Average Age: 65</a:t>
            </a:r>
          </a:p>
          <a:p>
            <a:pPr marL="285750" indent="-228600" defTabSz="914400">
              <a:lnSpc>
                <a:spcPct val="90000"/>
              </a:lnSpc>
              <a:spcAft>
                <a:spcPts val="600"/>
              </a:spcAft>
              <a:buFont typeface="Arial" panose="020B0604020202020204" pitchFamily="34" charset="0"/>
              <a:buChar char="•"/>
            </a:pPr>
            <a:r>
              <a:rPr lang="en-US" sz="1700" dirty="0">
                <a:solidFill>
                  <a:srgbClr val="000000"/>
                </a:solidFill>
              </a:rPr>
              <a:t>Long-term Pastor Retired</a:t>
            </a:r>
          </a:p>
          <a:p>
            <a:pPr marL="285750" indent="-228600" defTabSz="914400">
              <a:lnSpc>
                <a:spcPct val="90000"/>
              </a:lnSpc>
              <a:spcAft>
                <a:spcPts val="600"/>
              </a:spcAft>
              <a:buFont typeface="Arial" panose="020B0604020202020204" pitchFamily="34" charset="0"/>
              <a:buChar char="•"/>
            </a:pPr>
            <a:endParaRPr lang="en-US" sz="1700" dirty="0">
              <a:solidFill>
                <a:srgbClr val="000000"/>
              </a:solidFill>
            </a:endParaRPr>
          </a:p>
          <a:p>
            <a:pPr marL="285750" indent="-228600" defTabSz="914400">
              <a:lnSpc>
                <a:spcPct val="90000"/>
              </a:lnSpc>
              <a:spcAft>
                <a:spcPts val="600"/>
              </a:spcAft>
              <a:buFont typeface="Arial" panose="020B0604020202020204" pitchFamily="34" charset="0"/>
              <a:buChar char="•"/>
            </a:pPr>
            <a:endParaRPr lang="en-US" sz="1700" dirty="0">
              <a:solidFill>
                <a:srgbClr val="000000"/>
              </a:solidFill>
            </a:endParaRPr>
          </a:p>
          <a:p>
            <a:pPr defTabSz="914400">
              <a:lnSpc>
                <a:spcPct val="90000"/>
              </a:lnSpc>
              <a:spcAft>
                <a:spcPts val="600"/>
              </a:spcAft>
            </a:pPr>
            <a:r>
              <a:rPr lang="en-US" sz="1700" dirty="0">
                <a:solidFill>
                  <a:srgbClr val="000000"/>
                </a:solidFill>
              </a:rPr>
              <a:t>They approached us because their pastoral search committee realized things were not as good as they had hoped…</a:t>
            </a:r>
          </a:p>
          <a:p>
            <a:pPr marL="285750" indent="-228600" defTabSz="914400">
              <a:lnSpc>
                <a:spcPct val="90000"/>
              </a:lnSpc>
              <a:spcAft>
                <a:spcPts val="600"/>
              </a:spcAft>
              <a:buFont typeface="Arial" panose="020B0604020202020204" pitchFamily="34" charset="0"/>
              <a:buChar char="•"/>
            </a:pPr>
            <a:endParaRPr lang="en-US" sz="1700" dirty="0">
              <a:solidFill>
                <a:srgbClr val="000000"/>
              </a:solidFill>
            </a:endParaRPr>
          </a:p>
          <a:p>
            <a:pPr marL="285750" indent="-228600" defTabSz="914400">
              <a:lnSpc>
                <a:spcPct val="90000"/>
              </a:lnSpc>
              <a:spcAft>
                <a:spcPts val="600"/>
              </a:spcAft>
              <a:buFont typeface="Arial" panose="020B0604020202020204" pitchFamily="34" charset="0"/>
              <a:buChar char="•"/>
            </a:pPr>
            <a:endParaRPr lang="en-US" sz="1700" dirty="0">
              <a:solidFill>
                <a:srgbClr val="000000"/>
              </a:solidFill>
            </a:endParaRPr>
          </a:p>
        </p:txBody>
      </p:sp>
      <p:sp>
        <p:nvSpPr>
          <p:cNvPr id="39"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Content Placeholder 11" descr="A clock tower in front of a building&#10;&#10;Description automatically generated">
            <a:extLst>
              <a:ext uri="{FF2B5EF4-FFF2-40B4-BE49-F238E27FC236}">
                <a16:creationId xmlns:a16="http://schemas.microsoft.com/office/drawing/2014/main" id="{ABCE553F-63CE-8D42-BA4A-600C59DA98C8}"/>
              </a:ext>
            </a:extLst>
          </p:cNvPr>
          <p:cNvPicPr>
            <a:picLocks noGrp="1" noChangeAspect="1"/>
          </p:cNvPicPr>
          <p:nvPr>
            <p:ph idx="1"/>
          </p:nvPr>
        </p:nvPicPr>
        <p:blipFill rotWithShape="1">
          <a:blip r:embed="rId4"/>
          <a:srcRect l="27959" r="29024"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pic>
        <p:nvPicPr>
          <p:cNvPr id="4" name="Picture 3" descr="Icon&#10;&#10;Description automatically generated">
            <a:extLst>
              <a:ext uri="{FF2B5EF4-FFF2-40B4-BE49-F238E27FC236}">
                <a16:creationId xmlns:a16="http://schemas.microsoft.com/office/drawing/2014/main" id="{34B4E031-7AEC-704F-AF9C-22AEA826A6AC}"/>
              </a:ext>
            </a:extLst>
          </p:cNvPr>
          <p:cNvPicPr>
            <a:picLocks noChangeAspect="1"/>
          </p:cNvPicPr>
          <p:nvPr/>
        </p:nvPicPr>
        <p:blipFill>
          <a:blip r:embed="rId5"/>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814480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Church Two</a:t>
            </a:r>
          </a:p>
        </p:txBody>
      </p:sp>
      <p:pic>
        <p:nvPicPr>
          <p:cNvPr id="4" name="Content Placeholder 3">
            <a:extLst>
              <a:ext uri="{FF2B5EF4-FFF2-40B4-BE49-F238E27FC236}">
                <a16:creationId xmlns:a16="http://schemas.microsoft.com/office/drawing/2014/main" id="{6A08EE34-DDBD-774C-A445-10C168F89F27}"/>
              </a:ext>
            </a:extLst>
          </p:cNvPr>
          <p:cNvPicPr>
            <a:picLocks noGrp="1" noChangeAspect="1"/>
          </p:cNvPicPr>
          <p:nvPr>
            <p:ph idx="1"/>
          </p:nvPr>
        </p:nvPicPr>
        <p:blipFill>
          <a:blip r:embed="rId3"/>
          <a:stretch>
            <a:fillRect/>
          </a:stretch>
        </p:blipFill>
        <p:spPr>
          <a:xfrm>
            <a:off x="457200" y="1194272"/>
            <a:ext cx="8229600" cy="5509948"/>
          </a:xfrm>
          <a:prstGeom prst="rect">
            <a:avLst/>
          </a:prstGeom>
        </p:spPr>
      </p:pic>
      <p:sp>
        <p:nvSpPr>
          <p:cNvPr id="5" name="Rectangle 4">
            <a:extLst>
              <a:ext uri="{FF2B5EF4-FFF2-40B4-BE49-F238E27FC236}">
                <a16:creationId xmlns:a16="http://schemas.microsoft.com/office/drawing/2014/main" id="{254AA508-E55B-D74C-B3D9-771BFB261D55}"/>
              </a:ext>
            </a:extLst>
          </p:cNvPr>
          <p:cNvSpPr/>
          <p:nvPr/>
        </p:nvSpPr>
        <p:spPr>
          <a:xfrm>
            <a:off x="1624405" y="1785770"/>
            <a:ext cx="4281543" cy="551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125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D722-826D-474E-805C-2EA966CD5CE2}"/>
              </a:ext>
            </a:extLst>
          </p:cNvPr>
          <p:cNvSpPr>
            <a:spLocks noGrp="1"/>
          </p:cNvSpPr>
          <p:nvPr>
            <p:ph type="title"/>
          </p:nvPr>
        </p:nvSpPr>
        <p:spPr>
          <a:xfrm>
            <a:off x="491490" y="365125"/>
            <a:ext cx="3840085" cy="1692794"/>
          </a:xfrm>
        </p:spPr>
        <p:txBody>
          <a:bodyPr>
            <a:normAutofit/>
          </a:bodyPr>
          <a:lstStyle/>
          <a:p>
            <a:pPr>
              <a:lnSpc>
                <a:spcPct val="90000"/>
              </a:lnSpc>
            </a:pPr>
            <a:r>
              <a:rPr lang="en-US" sz="3400"/>
              <a:t>The Conservative Congregational Christian Conference</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5B3552-9052-AE4B-A08E-066A7B620005}"/>
              </a:ext>
            </a:extLst>
          </p:cNvPr>
          <p:cNvSpPr>
            <a:spLocks noGrp="1"/>
          </p:cNvSpPr>
          <p:nvPr>
            <p:ph idx="1"/>
          </p:nvPr>
        </p:nvSpPr>
        <p:spPr>
          <a:xfrm>
            <a:off x="491490" y="2575034"/>
            <a:ext cx="4080510" cy="3462228"/>
          </a:xfrm>
        </p:spPr>
        <p:txBody>
          <a:bodyPr>
            <a:normAutofit fontScale="92500" lnSpcReduction="20000"/>
          </a:bodyPr>
          <a:lstStyle/>
          <a:p>
            <a:r>
              <a:rPr lang="en-US" sz="1900" dirty="0"/>
              <a:t>Founded in 1948</a:t>
            </a:r>
          </a:p>
          <a:p>
            <a:r>
              <a:rPr lang="en-US" sz="1900" dirty="0"/>
              <a:t>300+ Churches Throughout the USA</a:t>
            </a:r>
          </a:p>
          <a:p>
            <a:r>
              <a:rPr lang="en-US" sz="1900" dirty="0"/>
              <a:t>900+ Pastors, Missionaries, Chaplains &amp; Christian Workers</a:t>
            </a:r>
          </a:p>
          <a:p>
            <a:r>
              <a:rPr lang="en-US" sz="1900" dirty="0"/>
              <a:t>Partnering with NCD America since before 2007</a:t>
            </a:r>
          </a:p>
          <a:p>
            <a:r>
              <a:rPr lang="en-US" sz="1900" dirty="0"/>
              <a:t>Broad Church Health Spectrum</a:t>
            </a:r>
            <a:endParaRPr lang="en-US" sz="1600" dirty="0"/>
          </a:p>
          <a:p>
            <a:pPr lvl="1"/>
            <a:r>
              <a:rPr lang="en-US" sz="1600" dirty="0"/>
              <a:t>10% In Crisis</a:t>
            </a:r>
          </a:p>
          <a:p>
            <a:pPr lvl="1"/>
            <a:r>
              <a:rPr lang="en-US" sz="1600" dirty="0"/>
              <a:t>20% Close to Crisis</a:t>
            </a:r>
          </a:p>
          <a:p>
            <a:pPr lvl="1"/>
            <a:r>
              <a:rPr lang="en-US" sz="1600" dirty="0"/>
              <a:t>50% In Plateau</a:t>
            </a:r>
          </a:p>
          <a:p>
            <a:pPr lvl="1"/>
            <a:r>
              <a:rPr lang="en-US" sz="1600" dirty="0"/>
              <a:t>15% Healthy</a:t>
            </a:r>
          </a:p>
          <a:p>
            <a:pPr lvl="1"/>
            <a:r>
              <a:rPr lang="en-US" sz="1600" dirty="0"/>
              <a:t>5% Flourishing</a:t>
            </a:r>
          </a:p>
          <a:p>
            <a:r>
              <a:rPr lang="en-US" sz="1900" dirty="0"/>
              <a:t>Strong Emphasis on Church Planting</a:t>
            </a:r>
          </a:p>
        </p:txBody>
      </p:sp>
      <p:pic>
        <p:nvPicPr>
          <p:cNvPr id="4" name="Picture 3">
            <a:extLst>
              <a:ext uri="{FF2B5EF4-FFF2-40B4-BE49-F238E27FC236}">
                <a16:creationId xmlns:a16="http://schemas.microsoft.com/office/drawing/2014/main" id="{764F0E35-5C43-C149-8277-4ED5A817BDF0}"/>
              </a:ext>
            </a:extLst>
          </p:cNvPr>
          <p:cNvPicPr>
            <a:picLocks noChangeAspect="1"/>
          </p:cNvPicPr>
          <p:nvPr/>
        </p:nvPicPr>
        <p:blipFill rotWithShape="1">
          <a:blip r:embed="rId3">
            <a:extLst>
              <a:ext uri="{28A0092B-C50C-407E-A947-70E740481C1C}">
                <a14:useLocalDpi xmlns:a14="http://schemas.microsoft.com/office/drawing/2010/main" val="0"/>
              </a:ext>
            </a:extLst>
          </a:blip>
          <a:srcRect l="14789" r="16169"/>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853554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C6469E-9851-3942-823C-09FBB859C197}"/>
              </a:ext>
            </a:extLst>
          </p:cNvPr>
          <p:cNvPicPr>
            <a:picLocks noChangeAspect="1"/>
          </p:cNvPicPr>
          <p:nvPr/>
        </p:nvPicPr>
        <p:blipFill>
          <a:blip r:embed="rId3"/>
          <a:stretch>
            <a:fillRect/>
          </a:stretch>
        </p:blipFill>
        <p:spPr>
          <a:xfrm>
            <a:off x="457200" y="1061367"/>
            <a:ext cx="8229601" cy="5545016"/>
          </a:xfrm>
          <a:prstGeom prst="rect">
            <a:avLst/>
          </a:prstGeom>
        </p:spPr>
      </p:pic>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Church Two</a:t>
            </a:r>
          </a:p>
        </p:txBody>
      </p:sp>
      <p:sp>
        <p:nvSpPr>
          <p:cNvPr id="5" name="Rectangle 4">
            <a:extLst>
              <a:ext uri="{FF2B5EF4-FFF2-40B4-BE49-F238E27FC236}">
                <a16:creationId xmlns:a16="http://schemas.microsoft.com/office/drawing/2014/main" id="{254AA508-E55B-D74C-B3D9-771BFB261D55}"/>
              </a:ext>
            </a:extLst>
          </p:cNvPr>
          <p:cNvSpPr/>
          <p:nvPr/>
        </p:nvSpPr>
        <p:spPr>
          <a:xfrm>
            <a:off x="2162288" y="1728168"/>
            <a:ext cx="4615030" cy="563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9978A0CA-3977-BE45-8D98-AE5A250FC4FF}"/>
              </a:ext>
            </a:extLst>
          </p:cNvPr>
          <p:cNvSpPr/>
          <p:nvPr/>
        </p:nvSpPr>
        <p:spPr>
          <a:xfrm>
            <a:off x="2140772" y="5550946"/>
            <a:ext cx="1065007" cy="839096"/>
          </a:xfrm>
          <a:custGeom>
            <a:avLst/>
            <a:gdLst>
              <a:gd name="connsiteX0" fmla="*/ 591670 w 1237129"/>
              <a:gd name="connsiteY0" fmla="*/ 236668 h 1172584"/>
              <a:gd name="connsiteX1" fmla="*/ 516367 w 1237129"/>
              <a:gd name="connsiteY1" fmla="*/ 204395 h 1172584"/>
              <a:gd name="connsiteX2" fmla="*/ 484094 w 1237129"/>
              <a:gd name="connsiteY2" fmla="*/ 193638 h 1172584"/>
              <a:gd name="connsiteX3" fmla="*/ 333487 w 1237129"/>
              <a:gd name="connsiteY3" fmla="*/ 204395 h 1172584"/>
              <a:gd name="connsiteX4" fmla="*/ 247426 w 1237129"/>
              <a:gd name="connsiteY4" fmla="*/ 225911 h 1172584"/>
              <a:gd name="connsiteX5" fmla="*/ 193637 w 1237129"/>
              <a:gd name="connsiteY5" fmla="*/ 258184 h 1172584"/>
              <a:gd name="connsiteX6" fmla="*/ 129092 w 1237129"/>
              <a:gd name="connsiteY6" fmla="*/ 322730 h 1172584"/>
              <a:gd name="connsiteX7" fmla="*/ 107576 w 1237129"/>
              <a:gd name="connsiteY7" fmla="*/ 344245 h 1172584"/>
              <a:gd name="connsiteX8" fmla="*/ 53788 w 1237129"/>
              <a:gd name="connsiteY8" fmla="*/ 408791 h 1172584"/>
              <a:gd name="connsiteX9" fmla="*/ 21515 w 1237129"/>
              <a:gd name="connsiteY9" fmla="*/ 473337 h 1172584"/>
              <a:gd name="connsiteX10" fmla="*/ 0 w 1237129"/>
              <a:gd name="connsiteY10" fmla="*/ 548640 h 1172584"/>
              <a:gd name="connsiteX11" fmla="*/ 10757 w 1237129"/>
              <a:gd name="connsiteY11" fmla="*/ 742278 h 1172584"/>
              <a:gd name="connsiteX12" fmla="*/ 32273 w 1237129"/>
              <a:gd name="connsiteY12" fmla="*/ 849854 h 1172584"/>
              <a:gd name="connsiteX13" fmla="*/ 64546 w 1237129"/>
              <a:gd name="connsiteY13" fmla="*/ 882127 h 1172584"/>
              <a:gd name="connsiteX14" fmla="*/ 96819 w 1237129"/>
              <a:gd name="connsiteY14" fmla="*/ 925158 h 1172584"/>
              <a:gd name="connsiteX15" fmla="*/ 150607 w 1237129"/>
              <a:gd name="connsiteY15" fmla="*/ 957431 h 1172584"/>
              <a:gd name="connsiteX16" fmla="*/ 215153 w 1237129"/>
              <a:gd name="connsiteY16" fmla="*/ 1000461 h 1172584"/>
              <a:gd name="connsiteX17" fmla="*/ 247426 w 1237129"/>
              <a:gd name="connsiteY17" fmla="*/ 1021977 h 1172584"/>
              <a:gd name="connsiteX18" fmla="*/ 333487 w 1237129"/>
              <a:gd name="connsiteY18" fmla="*/ 1054250 h 1172584"/>
              <a:gd name="connsiteX19" fmla="*/ 376517 w 1237129"/>
              <a:gd name="connsiteY19" fmla="*/ 1075765 h 1172584"/>
              <a:gd name="connsiteX20" fmla="*/ 462579 w 1237129"/>
              <a:gd name="connsiteY20" fmla="*/ 1097280 h 1172584"/>
              <a:gd name="connsiteX21" fmla="*/ 516367 w 1237129"/>
              <a:gd name="connsiteY21" fmla="*/ 1118795 h 1172584"/>
              <a:gd name="connsiteX22" fmla="*/ 623943 w 1237129"/>
              <a:gd name="connsiteY22" fmla="*/ 1140311 h 1172584"/>
              <a:gd name="connsiteX23" fmla="*/ 839096 w 1237129"/>
              <a:gd name="connsiteY23" fmla="*/ 1172584 h 1172584"/>
              <a:gd name="connsiteX24" fmla="*/ 1021976 w 1237129"/>
              <a:gd name="connsiteY24" fmla="*/ 1161826 h 1172584"/>
              <a:gd name="connsiteX25" fmla="*/ 1065007 w 1237129"/>
              <a:gd name="connsiteY25" fmla="*/ 1151068 h 1172584"/>
              <a:gd name="connsiteX26" fmla="*/ 1129553 w 1237129"/>
              <a:gd name="connsiteY26" fmla="*/ 1108038 h 1172584"/>
              <a:gd name="connsiteX27" fmla="*/ 1204856 w 1237129"/>
              <a:gd name="connsiteY27" fmla="*/ 989704 h 1172584"/>
              <a:gd name="connsiteX28" fmla="*/ 1215614 w 1237129"/>
              <a:gd name="connsiteY28" fmla="*/ 946673 h 1172584"/>
              <a:gd name="connsiteX29" fmla="*/ 1237129 w 1237129"/>
              <a:gd name="connsiteY29" fmla="*/ 817581 h 1172584"/>
              <a:gd name="connsiteX30" fmla="*/ 1226372 w 1237129"/>
              <a:gd name="connsiteY30" fmla="*/ 473337 h 1172584"/>
              <a:gd name="connsiteX31" fmla="*/ 1215614 w 1237129"/>
              <a:gd name="connsiteY31" fmla="*/ 365760 h 1172584"/>
              <a:gd name="connsiteX32" fmla="*/ 1194099 w 1237129"/>
              <a:gd name="connsiteY32" fmla="*/ 322730 h 1172584"/>
              <a:gd name="connsiteX33" fmla="*/ 1183341 w 1237129"/>
              <a:gd name="connsiteY33" fmla="*/ 279699 h 1172584"/>
              <a:gd name="connsiteX34" fmla="*/ 1140310 w 1237129"/>
              <a:gd name="connsiteY34" fmla="*/ 204395 h 1172584"/>
              <a:gd name="connsiteX35" fmla="*/ 1108037 w 1237129"/>
              <a:gd name="connsiteY35" fmla="*/ 129092 h 1172584"/>
              <a:gd name="connsiteX36" fmla="*/ 1043492 w 1237129"/>
              <a:gd name="connsiteY36" fmla="*/ 86061 h 1172584"/>
              <a:gd name="connsiteX37" fmla="*/ 957430 w 1237129"/>
              <a:gd name="connsiteY37" fmla="*/ 32273 h 1172584"/>
              <a:gd name="connsiteX38" fmla="*/ 914400 w 1237129"/>
              <a:gd name="connsiteY38" fmla="*/ 21515 h 1172584"/>
              <a:gd name="connsiteX39" fmla="*/ 806823 w 1237129"/>
              <a:gd name="connsiteY39" fmla="*/ 0 h 1172584"/>
              <a:gd name="connsiteX40" fmla="*/ 548640 w 1237129"/>
              <a:gd name="connsiteY40" fmla="*/ 10758 h 1172584"/>
              <a:gd name="connsiteX41" fmla="*/ 430306 w 1237129"/>
              <a:gd name="connsiteY41" fmla="*/ 21515 h 117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37129" h="1172584">
                <a:moveTo>
                  <a:pt x="591670" y="236668"/>
                </a:moveTo>
                <a:cubicBezTo>
                  <a:pt x="566569" y="225910"/>
                  <a:pt x="541723" y="214537"/>
                  <a:pt x="516367" y="204395"/>
                </a:cubicBezTo>
                <a:cubicBezTo>
                  <a:pt x="505839" y="200184"/>
                  <a:pt x="495434" y="193638"/>
                  <a:pt x="484094" y="193638"/>
                </a:cubicBezTo>
                <a:cubicBezTo>
                  <a:pt x="433764" y="193638"/>
                  <a:pt x="383689" y="200809"/>
                  <a:pt x="333487" y="204395"/>
                </a:cubicBezTo>
                <a:cubicBezTo>
                  <a:pt x="321917" y="206709"/>
                  <a:pt x="263967" y="215987"/>
                  <a:pt x="247426" y="225911"/>
                </a:cubicBezTo>
                <a:cubicBezTo>
                  <a:pt x="173591" y="270211"/>
                  <a:pt x="285061" y="227708"/>
                  <a:pt x="193637" y="258184"/>
                </a:cubicBezTo>
                <a:lnTo>
                  <a:pt x="129092" y="322730"/>
                </a:lnTo>
                <a:cubicBezTo>
                  <a:pt x="121920" y="329902"/>
                  <a:pt x="113662" y="336131"/>
                  <a:pt x="107576" y="344245"/>
                </a:cubicBezTo>
                <a:cubicBezTo>
                  <a:pt x="69217" y="395389"/>
                  <a:pt x="87981" y="374597"/>
                  <a:pt x="53788" y="408791"/>
                </a:cubicBezTo>
                <a:cubicBezTo>
                  <a:pt x="26747" y="489910"/>
                  <a:pt x="63223" y="389921"/>
                  <a:pt x="21515" y="473337"/>
                </a:cubicBezTo>
                <a:cubicBezTo>
                  <a:pt x="13797" y="488773"/>
                  <a:pt x="3448" y="534848"/>
                  <a:pt x="0" y="548640"/>
                </a:cubicBezTo>
                <a:cubicBezTo>
                  <a:pt x="3586" y="613186"/>
                  <a:pt x="3870" y="678000"/>
                  <a:pt x="10757" y="742278"/>
                </a:cubicBezTo>
                <a:cubicBezTo>
                  <a:pt x="14653" y="778639"/>
                  <a:pt x="6415" y="823996"/>
                  <a:pt x="32273" y="849854"/>
                </a:cubicBezTo>
                <a:cubicBezTo>
                  <a:pt x="43031" y="860612"/>
                  <a:pt x="54645" y="870576"/>
                  <a:pt x="64546" y="882127"/>
                </a:cubicBezTo>
                <a:cubicBezTo>
                  <a:pt x="76214" y="895740"/>
                  <a:pt x="83326" y="913351"/>
                  <a:pt x="96819" y="925158"/>
                </a:cubicBezTo>
                <a:cubicBezTo>
                  <a:pt x="112555" y="938927"/>
                  <a:pt x="132967" y="946205"/>
                  <a:pt x="150607" y="957431"/>
                </a:cubicBezTo>
                <a:cubicBezTo>
                  <a:pt x="172423" y="971314"/>
                  <a:pt x="193638" y="986118"/>
                  <a:pt x="215153" y="1000461"/>
                </a:cubicBezTo>
                <a:cubicBezTo>
                  <a:pt x="225911" y="1007633"/>
                  <a:pt x="235160" y="1017889"/>
                  <a:pt x="247426" y="1021977"/>
                </a:cubicBezTo>
                <a:cubicBezTo>
                  <a:pt x="282918" y="1033807"/>
                  <a:pt x="294887" y="1037094"/>
                  <a:pt x="333487" y="1054250"/>
                </a:cubicBezTo>
                <a:cubicBezTo>
                  <a:pt x="348141" y="1060763"/>
                  <a:pt x="361304" y="1070694"/>
                  <a:pt x="376517" y="1075765"/>
                </a:cubicBezTo>
                <a:cubicBezTo>
                  <a:pt x="404570" y="1085116"/>
                  <a:pt x="435124" y="1086298"/>
                  <a:pt x="462579" y="1097280"/>
                </a:cubicBezTo>
                <a:cubicBezTo>
                  <a:pt x="480508" y="1104452"/>
                  <a:pt x="498048" y="1112688"/>
                  <a:pt x="516367" y="1118795"/>
                </a:cubicBezTo>
                <a:cubicBezTo>
                  <a:pt x="551542" y="1130520"/>
                  <a:pt x="587621" y="1133501"/>
                  <a:pt x="623943" y="1140311"/>
                </a:cubicBezTo>
                <a:cubicBezTo>
                  <a:pt x="787270" y="1170935"/>
                  <a:pt x="675017" y="1156176"/>
                  <a:pt x="839096" y="1172584"/>
                </a:cubicBezTo>
                <a:cubicBezTo>
                  <a:pt x="900056" y="1168998"/>
                  <a:pt x="961186" y="1167616"/>
                  <a:pt x="1021976" y="1161826"/>
                </a:cubicBezTo>
                <a:cubicBezTo>
                  <a:pt x="1036695" y="1160424"/>
                  <a:pt x="1051783" y="1157680"/>
                  <a:pt x="1065007" y="1151068"/>
                </a:cubicBezTo>
                <a:cubicBezTo>
                  <a:pt x="1088135" y="1139504"/>
                  <a:pt x="1129553" y="1108038"/>
                  <a:pt x="1129553" y="1108038"/>
                </a:cubicBezTo>
                <a:cubicBezTo>
                  <a:pt x="1184181" y="1026095"/>
                  <a:pt x="1159279" y="1065665"/>
                  <a:pt x="1204856" y="989704"/>
                </a:cubicBezTo>
                <a:cubicBezTo>
                  <a:pt x="1208442" y="975360"/>
                  <a:pt x="1212889" y="961205"/>
                  <a:pt x="1215614" y="946673"/>
                </a:cubicBezTo>
                <a:cubicBezTo>
                  <a:pt x="1223653" y="903796"/>
                  <a:pt x="1237129" y="817581"/>
                  <a:pt x="1237129" y="817581"/>
                </a:cubicBezTo>
                <a:cubicBezTo>
                  <a:pt x="1233543" y="702833"/>
                  <a:pt x="1231833" y="588011"/>
                  <a:pt x="1226372" y="473337"/>
                </a:cubicBezTo>
                <a:cubicBezTo>
                  <a:pt x="1224658" y="437340"/>
                  <a:pt x="1223165" y="400998"/>
                  <a:pt x="1215614" y="365760"/>
                </a:cubicBezTo>
                <a:cubicBezTo>
                  <a:pt x="1212254" y="350080"/>
                  <a:pt x="1199730" y="337745"/>
                  <a:pt x="1194099" y="322730"/>
                </a:cubicBezTo>
                <a:cubicBezTo>
                  <a:pt x="1188908" y="308886"/>
                  <a:pt x="1188532" y="293543"/>
                  <a:pt x="1183341" y="279699"/>
                </a:cubicBezTo>
                <a:cubicBezTo>
                  <a:pt x="1171641" y="248498"/>
                  <a:pt x="1158147" y="231150"/>
                  <a:pt x="1140310" y="204395"/>
                </a:cubicBezTo>
                <a:cubicBezTo>
                  <a:pt x="1133213" y="176005"/>
                  <a:pt x="1131812" y="149895"/>
                  <a:pt x="1108037" y="129092"/>
                </a:cubicBezTo>
                <a:cubicBezTo>
                  <a:pt x="1088577" y="112064"/>
                  <a:pt x="1064178" y="101576"/>
                  <a:pt x="1043492" y="86061"/>
                </a:cubicBezTo>
                <a:cubicBezTo>
                  <a:pt x="1009643" y="60674"/>
                  <a:pt x="996810" y="47041"/>
                  <a:pt x="957430" y="32273"/>
                </a:cubicBezTo>
                <a:cubicBezTo>
                  <a:pt x="943587" y="27082"/>
                  <a:pt x="928857" y="24613"/>
                  <a:pt x="914400" y="21515"/>
                </a:cubicBezTo>
                <a:cubicBezTo>
                  <a:pt x="878643" y="13853"/>
                  <a:pt x="806823" y="0"/>
                  <a:pt x="806823" y="0"/>
                </a:cubicBezTo>
                <a:lnTo>
                  <a:pt x="548640" y="10758"/>
                </a:lnTo>
                <a:cubicBezTo>
                  <a:pt x="359703" y="21872"/>
                  <a:pt x="484841" y="21515"/>
                  <a:pt x="430306" y="2151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773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Church Two</a:t>
            </a:r>
          </a:p>
        </p:txBody>
      </p:sp>
      <p:sp>
        <p:nvSpPr>
          <p:cNvPr id="3" name="TextBox 2">
            <a:extLst>
              <a:ext uri="{FF2B5EF4-FFF2-40B4-BE49-F238E27FC236}">
                <a16:creationId xmlns:a16="http://schemas.microsoft.com/office/drawing/2014/main" id="{8A1CAF8E-EC8F-6A43-A1BF-5692D51D2037}"/>
              </a:ext>
            </a:extLst>
          </p:cNvPr>
          <p:cNvSpPr txBox="1"/>
          <p:nvPr/>
        </p:nvSpPr>
        <p:spPr>
          <a:xfrm>
            <a:off x="1791148" y="2782669"/>
            <a:ext cx="5561703" cy="954107"/>
          </a:xfrm>
          <a:prstGeom prst="rect">
            <a:avLst/>
          </a:prstGeom>
          <a:noFill/>
        </p:spPr>
        <p:txBody>
          <a:bodyPr wrap="square" rtlCol="0">
            <a:spAutoFit/>
          </a:bodyPr>
          <a:lstStyle/>
          <a:p>
            <a:r>
              <a:rPr lang="en-US" sz="2800" dirty="0"/>
              <a:t>“We’re not sure our leaders actually want the church to grow…”</a:t>
            </a:r>
          </a:p>
        </p:txBody>
      </p:sp>
      <p:pic>
        <p:nvPicPr>
          <p:cNvPr id="6" name="Picture 5" descr="Icon&#10;&#10;Description automatically generated">
            <a:extLst>
              <a:ext uri="{FF2B5EF4-FFF2-40B4-BE49-F238E27FC236}">
                <a16:creationId xmlns:a16="http://schemas.microsoft.com/office/drawing/2014/main" id="{C6C3D6AB-8FAB-1843-8519-26CB46662FD2}"/>
              </a:ext>
            </a:extLst>
          </p:cNvPr>
          <p:cNvPicPr>
            <a:picLocks noChangeAspect="1"/>
          </p:cNvPicPr>
          <p:nvPr/>
        </p:nvPicPr>
        <p:blipFill>
          <a:blip r:embed="rId3"/>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566272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Church Two</a:t>
            </a:r>
          </a:p>
        </p:txBody>
      </p:sp>
      <p:sp>
        <p:nvSpPr>
          <p:cNvPr id="5" name="Rectangle 4">
            <a:extLst>
              <a:ext uri="{FF2B5EF4-FFF2-40B4-BE49-F238E27FC236}">
                <a16:creationId xmlns:a16="http://schemas.microsoft.com/office/drawing/2014/main" id="{254AA508-E55B-D74C-B3D9-771BFB261D55}"/>
              </a:ext>
            </a:extLst>
          </p:cNvPr>
          <p:cNvSpPr/>
          <p:nvPr/>
        </p:nvSpPr>
        <p:spPr>
          <a:xfrm>
            <a:off x="1904104" y="1861072"/>
            <a:ext cx="4001844" cy="476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0349970-D425-ED4D-9B4A-EBBEC391CBEC}"/>
              </a:ext>
            </a:extLst>
          </p:cNvPr>
          <p:cNvPicPr>
            <a:picLocks noChangeAspect="1"/>
          </p:cNvPicPr>
          <p:nvPr/>
        </p:nvPicPr>
        <p:blipFill>
          <a:blip r:embed="rId3"/>
          <a:stretch>
            <a:fillRect/>
          </a:stretch>
        </p:blipFill>
        <p:spPr>
          <a:xfrm>
            <a:off x="454004" y="1188922"/>
            <a:ext cx="8226404" cy="5515298"/>
          </a:xfrm>
          <a:prstGeom prst="rect">
            <a:avLst/>
          </a:prstGeom>
        </p:spPr>
      </p:pic>
      <p:sp>
        <p:nvSpPr>
          <p:cNvPr id="8" name="Freeform 7">
            <a:extLst>
              <a:ext uri="{FF2B5EF4-FFF2-40B4-BE49-F238E27FC236}">
                <a16:creationId xmlns:a16="http://schemas.microsoft.com/office/drawing/2014/main" id="{41CE554E-C1B1-4C40-B70C-1F2618147232}"/>
              </a:ext>
            </a:extLst>
          </p:cNvPr>
          <p:cNvSpPr/>
          <p:nvPr/>
        </p:nvSpPr>
        <p:spPr>
          <a:xfrm>
            <a:off x="5271247" y="4787954"/>
            <a:ext cx="1065007" cy="881124"/>
          </a:xfrm>
          <a:custGeom>
            <a:avLst/>
            <a:gdLst>
              <a:gd name="connsiteX0" fmla="*/ 591670 w 1237129"/>
              <a:gd name="connsiteY0" fmla="*/ 236668 h 1172584"/>
              <a:gd name="connsiteX1" fmla="*/ 516367 w 1237129"/>
              <a:gd name="connsiteY1" fmla="*/ 204395 h 1172584"/>
              <a:gd name="connsiteX2" fmla="*/ 484094 w 1237129"/>
              <a:gd name="connsiteY2" fmla="*/ 193638 h 1172584"/>
              <a:gd name="connsiteX3" fmla="*/ 333487 w 1237129"/>
              <a:gd name="connsiteY3" fmla="*/ 204395 h 1172584"/>
              <a:gd name="connsiteX4" fmla="*/ 247426 w 1237129"/>
              <a:gd name="connsiteY4" fmla="*/ 225911 h 1172584"/>
              <a:gd name="connsiteX5" fmla="*/ 193637 w 1237129"/>
              <a:gd name="connsiteY5" fmla="*/ 258184 h 1172584"/>
              <a:gd name="connsiteX6" fmla="*/ 129092 w 1237129"/>
              <a:gd name="connsiteY6" fmla="*/ 322730 h 1172584"/>
              <a:gd name="connsiteX7" fmla="*/ 107576 w 1237129"/>
              <a:gd name="connsiteY7" fmla="*/ 344245 h 1172584"/>
              <a:gd name="connsiteX8" fmla="*/ 53788 w 1237129"/>
              <a:gd name="connsiteY8" fmla="*/ 408791 h 1172584"/>
              <a:gd name="connsiteX9" fmla="*/ 21515 w 1237129"/>
              <a:gd name="connsiteY9" fmla="*/ 473337 h 1172584"/>
              <a:gd name="connsiteX10" fmla="*/ 0 w 1237129"/>
              <a:gd name="connsiteY10" fmla="*/ 548640 h 1172584"/>
              <a:gd name="connsiteX11" fmla="*/ 10757 w 1237129"/>
              <a:gd name="connsiteY11" fmla="*/ 742278 h 1172584"/>
              <a:gd name="connsiteX12" fmla="*/ 32273 w 1237129"/>
              <a:gd name="connsiteY12" fmla="*/ 849854 h 1172584"/>
              <a:gd name="connsiteX13" fmla="*/ 64546 w 1237129"/>
              <a:gd name="connsiteY13" fmla="*/ 882127 h 1172584"/>
              <a:gd name="connsiteX14" fmla="*/ 96819 w 1237129"/>
              <a:gd name="connsiteY14" fmla="*/ 925158 h 1172584"/>
              <a:gd name="connsiteX15" fmla="*/ 150607 w 1237129"/>
              <a:gd name="connsiteY15" fmla="*/ 957431 h 1172584"/>
              <a:gd name="connsiteX16" fmla="*/ 215153 w 1237129"/>
              <a:gd name="connsiteY16" fmla="*/ 1000461 h 1172584"/>
              <a:gd name="connsiteX17" fmla="*/ 247426 w 1237129"/>
              <a:gd name="connsiteY17" fmla="*/ 1021977 h 1172584"/>
              <a:gd name="connsiteX18" fmla="*/ 333487 w 1237129"/>
              <a:gd name="connsiteY18" fmla="*/ 1054250 h 1172584"/>
              <a:gd name="connsiteX19" fmla="*/ 376517 w 1237129"/>
              <a:gd name="connsiteY19" fmla="*/ 1075765 h 1172584"/>
              <a:gd name="connsiteX20" fmla="*/ 462579 w 1237129"/>
              <a:gd name="connsiteY20" fmla="*/ 1097280 h 1172584"/>
              <a:gd name="connsiteX21" fmla="*/ 516367 w 1237129"/>
              <a:gd name="connsiteY21" fmla="*/ 1118795 h 1172584"/>
              <a:gd name="connsiteX22" fmla="*/ 623943 w 1237129"/>
              <a:gd name="connsiteY22" fmla="*/ 1140311 h 1172584"/>
              <a:gd name="connsiteX23" fmla="*/ 839096 w 1237129"/>
              <a:gd name="connsiteY23" fmla="*/ 1172584 h 1172584"/>
              <a:gd name="connsiteX24" fmla="*/ 1021976 w 1237129"/>
              <a:gd name="connsiteY24" fmla="*/ 1161826 h 1172584"/>
              <a:gd name="connsiteX25" fmla="*/ 1065007 w 1237129"/>
              <a:gd name="connsiteY25" fmla="*/ 1151068 h 1172584"/>
              <a:gd name="connsiteX26" fmla="*/ 1129553 w 1237129"/>
              <a:gd name="connsiteY26" fmla="*/ 1108038 h 1172584"/>
              <a:gd name="connsiteX27" fmla="*/ 1204856 w 1237129"/>
              <a:gd name="connsiteY27" fmla="*/ 989704 h 1172584"/>
              <a:gd name="connsiteX28" fmla="*/ 1215614 w 1237129"/>
              <a:gd name="connsiteY28" fmla="*/ 946673 h 1172584"/>
              <a:gd name="connsiteX29" fmla="*/ 1237129 w 1237129"/>
              <a:gd name="connsiteY29" fmla="*/ 817581 h 1172584"/>
              <a:gd name="connsiteX30" fmla="*/ 1226372 w 1237129"/>
              <a:gd name="connsiteY30" fmla="*/ 473337 h 1172584"/>
              <a:gd name="connsiteX31" fmla="*/ 1215614 w 1237129"/>
              <a:gd name="connsiteY31" fmla="*/ 365760 h 1172584"/>
              <a:gd name="connsiteX32" fmla="*/ 1194099 w 1237129"/>
              <a:gd name="connsiteY32" fmla="*/ 322730 h 1172584"/>
              <a:gd name="connsiteX33" fmla="*/ 1183341 w 1237129"/>
              <a:gd name="connsiteY33" fmla="*/ 279699 h 1172584"/>
              <a:gd name="connsiteX34" fmla="*/ 1140310 w 1237129"/>
              <a:gd name="connsiteY34" fmla="*/ 204395 h 1172584"/>
              <a:gd name="connsiteX35" fmla="*/ 1108037 w 1237129"/>
              <a:gd name="connsiteY35" fmla="*/ 129092 h 1172584"/>
              <a:gd name="connsiteX36" fmla="*/ 1043492 w 1237129"/>
              <a:gd name="connsiteY36" fmla="*/ 86061 h 1172584"/>
              <a:gd name="connsiteX37" fmla="*/ 957430 w 1237129"/>
              <a:gd name="connsiteY37" fmla="*/ 32273 h 1172584"/>
              <a:gd name="connsiteX38" fmla="*/ 914400 w 1237129"/>
              <a:gd name="connsiteY38" fmla="*/ 21515 h 1172584"/>
              <a:gd name="connsiteX39" fmla="*/ 806823 w 1237129"/>
              <a:gd name="connsiteY39" fmla="*/ 0 h 1172584"/>
              <a:gd name="connsiteX40" fmla="*/ 548640 w 1237129"/>
              <a:gd name="connsiteY40" fmla="*/ 10758 h 1172584"/>
              <a:gd name="connsiteX41" fmla="*/ 430306 w 1237129"/>
              <a:gd name="connsiteY41" fmla="*/ 21515 h 117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37129" h="1172584">
                <a:moveTo>
                  <a:pt x="591670" y="236668"/>
                </a:moveTo>
                <a:cubicBezTo>
                  <a:pt x="566569" y="225910"/>
                  <a:pt x="541723" y="214537"/>
                  <a:pt x="516367" y="204395"/>
                </a:cubicBezTo>
                <a:cubicBezTo>
                  <a:pt x="505839" y="200184"/>
                  <a:pt x="495434" y="193638"/>
                  <a:pt x="484094" y="193638"/>
                </a:cubicBezTo>
                <a:cubicBezTo>
                  <a:pt x="433764" y="193638"/>
                  <a:pt x="383689" y="200809"/>
                  <a:pt x="333487" y="204395"/>
                </a:cubicBezTo>
                <a:cubicBezTo>
                  <a:pt x="321917" y="206709"/>
                  <a:pt x="263967" y="215987"/>
                  <a:pt x="247426" y="225911"/>
                </a:cubicBezTo>
                <a:cubicBezTo>
                  <a:pt x="173591" y="270211"/>
                  <a:pt x="285061" y="227708"/>
                  <a:pt x="193637" y="258184"/>
                </a:cubicBezTo>
                <a:lnTo>
                  <a:pt x="129092" y="322730"/>
                </a:lnTo>
                <a:cubicBezTo>
                  <a:pt x="121920" y="329902"/>
                  <a:pt x="113662" y="336131"/>
                  <a:pt x="107576" y="344245"/>
                </a:cubicBezTo>
                <a:cubicBezTo>
                  <a:pt x="69217" y="395389"/>
                  <a:pt x="87981" y="374597"/>
                  <a:pt x="53788" y="408791"/>
                </a:cubicBezTo>
                <a:cubicBezTo>
                  <a:pt x="26747" y="489910"/>
                  <a:pt x="63223" y="389921"/>
                  <a:pt x="21515" y="473337"/>
                </a:cubicBezTo>
                <a:cubicBezTo>
                  <a:pt x="13797" y="488773"/>
                  <a:pt x="3448" y="534848"/>
                  <a:pt x="0" y="548640"/>
                </a:cubicBezTo>
                <a:cubicBezTo>
                  <a:pt x="3586" y="613186"/>
                  <a:pt x="3870" y="678000"/>
                  <a:pt x="10757" y="742278"/>
                </a:cubicBezTo>
                <a:cubicBezTo>
                  <a:pt x="14653" y="778639"/>
                  <a:pt x="6415" y="823996"/>
                  <a:pt x="32273" y="849854"/>
                </a:cubicBezTo>
                <a:cubicBezTo>
                  <a:pt x="43031" y="860612"/>
                  <a:pt x="54645" y="870576"/>
                  <a:pt x="64546" y="882127"/>
                </a:cubicBezTo>
                <a:cubicBezTo>
                  <a:pt x="76214" y="895740"/>
                  <a:pt x="83326" y="913351"/>
                  <a:pt x="96819" y="925158"/>
                </a:cubicBezTo>
                <a:cubicBezTo>
                  <a:pt x="112555" y="938927"/>
                  <a:pt x="132967" y="946205"/>
                  <a:pt x="150607" y="957431"/>
                </a:cubicBezTo>
                <a:cubicBezTo>
                  <a:pt x="172423" y="971314"/>
                  <a:pt x="193638" y="986118"/>
                  <a:pt x="215153" y="1000461"/>
                </a:cubicBezTo>
                <a:cubicBezTo>
                  <a:pt x="225911" y="1007633"/>
                  <a:pt x="235160" y="1017889"/>
                  <a:pt x="247426" y="1021977"/>
                </a:cubicBezTo>
                <a:cubicBezTo>
                  <a:pt x="282918" y="1033807"/>
                  <a:pt x="294887" y="1037094"/>
                  <a:pt x="333487" y="1054250"/>
                </a:cubicBezTo>
                <a:cubicBezTo>
                  <a:pt x="348141" y="1060763"/>
                  <a:pt x="361304" y="1070694"/>
                  <a:pt x="376517" y="1075765"/>
                </a:cubicBezTo>
                <a:cubicBezTo>
                  <a:pt x="404570" y="1085116"/>
                  <a:pt x="435124" y="1086298"/>
                  <a:pt x="462579" y="1097280"/>
                </a:cubicBezTo>
                <a:cubicBezTo>
                  <a:pt x="480508" y="1104452"/>
                  <a:pt x="498048" y="1112688"/>
                  <a:pt x="516367" y="1118795"/>
                </a:cubicBezTo>
                <a:cubicBezTo>
                  <a:pt x="551542" y="1130520"/>
                  <a:pt x="587621" y="1133501"/>
                  <a:pt x="623943" y="1140311"/>
                </a:cubicBezTo>
                <a:cubicBezTo>
                  <a:pt x="787270" y="1170935"/>
                  <a:pt x="675017" y="1156176"/>
                  <a:pt x="839096" y="1172584"/>
                </a:cubicBezTo>
                <a:cubicBezTo>
                  <a:pt x="900056" y="1168998"/>
                  <a:pt x="961186" y="1167616"/>
                  <a:pt x="1021976" y="1161826"/>
                </a:cubicBezTo>
                <a:cubicBezTo>
                  <a:pt x="1036695" y="1160424"/>
                  <a:pt x="1051783" y="1157680"/>
                  <a:pt x="1065007" y="1151068"/>
                </a:cubicBezTo>
                <a:cubicBezTo>
                  <a:pt x="1088135" y="1139504"/>
                  <a:pt x="1129553" y="1108038"/>
                  <a:pt x="1129553" y="1108038"/>
                </a:cubicBezTo>
                <a:cubicBezTo>
                  <a:pt x="1184181" y="1026095"/>
                  <a:pt x="1159279" y="1065665"/>
                  <a:pt x="1204856" y="989704"/>
                </a:cubicBezTo>
                <a:cubicBezTo>
                  <a:pt x="1208442" y="975360"/>
                  <a:pt x="1212889" y="961205"/>
                  <a:pt x="1215614" y="946673"/>
                </a:cubicBezTo>
                <a:cubicBezTo>
                  <a:pt x="1223653" y="903796"/>
                  <a:pt x="1237129" y="817581"/>
                  <a:pt x="1237129" y="817581"/>
                </a:cubicBezTo>
                <a:cubicBezTo>
                  <a:pt x="1233543" y="702833"/>
                  <a:pt x="1231833" y="588011"/>
                  <a:pt x="1226372" y="473337"/>
                </a:cubicBezTo>
                <a:cubicBezTo>
                  <a:pt x="1224658" y="437340"/>
                  <a:pt x="1223165" y="400998"/>
                  <a:pt x="1215614" y="365760"/>
                </a:cubicBezTo>
                <a:cubicBezTo>
                  <a:pt x="1212254" y="350080"/>
                  <a:pt x="1199730" y="337745"/>
                  <a:pt x="1194099" y="322730"/>
                </a:cubicBezTo>
                <a:cubicBezTo>
                  <a:pt x="1188908" y="308886"/>
                  <a:pt x="1188532" y="293543"/>
                  <a:pt x="1183341" y="279699"/>
                </a:cubicBezTo>
                <a:cubicBezTo>
                  <a:pt x="1171641" y="248498"/>
                  <a:pt x="1158147" y="231150"/>
                  <a:pt x="1140310" y="204395"/>
                </a:cubicBezTo>
                <a:cubicBezTo>
                  <a:pt x="1133213" y="176005"/>
                  <a:pt x="1131812" y="149895"/>
                  <a:pt x="1108037" y="129092"/>
                </a:cubicBezTo>
                <a:cubicBezTo>
                  <a:pt x="1088577" y="112064"/>
                  <a:pt x="1064178" y="101576"/>
                  <a:pt x="1043492" y="86061"/>
                </a:cubicBezTo>
                <a:cubicBezTo>
                  <a:pt x="1009643" y="60674"/>
                  <a:pt x="996810" y="47041"/>
                  <a:pt x="957430" y="32273"/>
                </a:cubicBezTo>
                <a:cubicBezTo>
                  <a:pt x="943587" y="27082"/>
                  <a:pt x="928857" y="24613"/>
                  <a:pt x="914400" y="21515"/>
                </a:cubicBezTo>
                <a:cubicBezTo>
                  <a:pt x="878643" y="13853"/>
                  <a:pt x="806823" y="0"/>
                  <a:pt x="806823" y="0"/>
                </a:cubicBezTo>
                <a:lnTo>
                  <a:pt x="548640" y="10758"/>
                </a:lnTo>
                <a:cubicBezTo>
                  <a:pt x="359703" y="21872"/>
                  <a:pt x="484841" y="21515"/>
                  <a:pt x="430306" y="2151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39F46410-C341-5C43-AEBA-3B7FDCBB44B3}"/>
              </a:ext>
            </a:extLst>
          </p:cNvPr>
          <p:cNvSpPr/>
          <p:nvPr/>
        </p:nvSpPr>
        <p:spPr>
          <a:xfrm>
            <a:off x="3372522" y="4787954"/>
            <a:ext cx="1065007" cy="839096"/>
          </a:xfrm>
          <a:custGeom>
            <a:avLst/>
            <a:gdLst>
              <a:gd name="connsiteX0" fmla="*/ 591670 w 1237129"/>
              <a:gd name="connsiteY0" fmla="*/ 236668 h 1172584"/>
              <a:gd name="connsiteX1" fmla="*/ 516367 w 1237129"/>
              <a:gd name="connsiteY1" fmla="*/ 204395 h 1172584"/>
              <a:gd name="connsiteX2" fmla="*/ 484094 w 1237129"/>
              <a:gd name="connsiteY2" fmla="*/ 193638 h 1172584"/>
              <a:gd name="connsiteX3" fmla="*/ 333487 w 1237129"/>
              <a:gd name="connsiteY3" fmla="*/ 204395 h 1172584"/>
              <a:gd name="connsiteX4" fmla="*/ 247426 w 1237129"/>
              <a:gd name="connsiteY4" fmla="*/ 225911 h 1172584"/>
              <a:gd name="connsiteX5" fmla="*/ 193637 w 1237129"/>
              <a:gd name="connsiteY5" fmla="*/ 258184 h 1172584"/>
              <a:gd name="connsiteX6" fmla="*/ 129092 w 1237129"/>
              <a:gd name="connsiteY6" fmla="*/ 322730 h 1172584"/>
              <a:gd name="connsiteX7" fmla="*/ 107576 w 1237129"/>
              <a:gd name="connsiteY7" fmla="*/ 344245 h 1172584"/>
              <a:gd name="connsiteX8" fmla="*/ 53788 w 1237129"/>
              <a:gd name="connsiteY8" fmla="*/ 408791 h 1172584"/>
              <a:gd name="connsiteX9" fmla="*/ 21515 w 1237129"/>
              <a:gd name="connsiteY9" fmla="*/ 473337 h 1172584"/>
              <a:gd name="connsiteX10" fmla="*/ 0 w 1237129"/>
              <a:gd name="connsiteY10" fmla="*/ 548640 h 1172584"/>
              <a:gd name="connsiteX11" fmla="*/ 10757 w 1237129"/>
              <a:gd name="connsiteY11" fmla="*/ 742278 h 1172584"/>
              <a:gd name="connsiteX12" fmla="*/ 32273 w 1237129"/>
              <a:gd name="connsiteY12" fmla="*/ 849854 h 1172584"/>
              <a:gd name="connsiteX13" fmla="*/ 64546 w 1237129"/>
              <a:gd name="connsiteY13" fmla="*/ 882127 h 1172584"/>
              <a:gd name="connsiteX14" fmla="*/ 96819 w 1237129"/>
              <a:gd name="connsiteY14" fmla="*/ 925158 h 1172584"/>
              <a:gd name="connsiteX15" fmla="*/ 150607 w 1237129"/>
              <a:gd name="connsiteY15" fmla="*/ 957431 h 1172584"/>
              <a:gd name="connsiteX16" fmla="*/ 215153 w 1237129"/>
              <a:gd name="connsiteY16" fmla="*/ 1000461 h 1172584"/>
              <a:gd name="connsiteX17" fmla="*/ 247426 w 1237129"/>
              <a:gd name="connsiteY17" fmla="*/ 1021977 h 1172584"/>
              <a:gd name="connsiteX18" fmla="*/ 333487 w 1237129"/>
              <a:gd name="connsiteY18" fmla="*/ 1054250 h 1172584"/>
              <a:gd name="connsiteX19" fmla="*/ 376517 w 1237129"/>
              <a:gd name="connsiteY19" fmla="*/ 1075765 h 1172584"/>
              <a:gd name="connsiteX20" fmla="*/ 462579 w 1237129"/>
              <a:gd name="connsiteY20" fmla="*/ 1097280 h 1172584"/>
              <a:gd name="connsiteX21" fmla="*/ 516367 w 1237129"/>
              <a:gd name="connsiteY21" fmla="*/ 1118795 h 1172584"/>
              <a:gd name="connsiteX22" fmla="*/ 623943 w 1237129"/>
              <a:gd name="connsiteY22" fmla="*/ 1140311 h 1172584"/>
              <a:gd name="connsiteX23" fmla="*/ 839096 w 1237129"/>
              <a:gd name="connsiteY23" fmla="*/ 1172584 h 1172584"/>
              <a:gd name="connsiteX24" fmla="*/ 1021976 w 1237129"/>
              <a:gd name="connsiteY24" fmla="*/ 1161826 h 1172584"/>
              <a:gd name="connsiteX25" fmla="*/ 1065007 w 1237129"/>
              <a:gd name="connsiteY25" fmla="*/ 1151068 h 1172584"/>
              <a:gd name="connsiteX26" fmla="*/ 1129553 w 1237129"/>
              <a:gd name="connsiteY26" fmla="*/ 1108038 h 1172584"/>
              <a:gd name="connsiteX27" fmla="*/ 1204856 w 1237129"/>
              <a:gd name="connsiteY27" fmla="*/ 989704 h 1172584"/>
              <a:gd name="connsiteX28" fmla="*/ 1215614 w 1237129"/>
              <a:gd name="connsiteY28" fmla="*/ 946673 h 1172584"/>
              <a:gd name="connsiteX29" fmla="*/ 1237129 w 1237129"/>
              <a:gd name="connsiteY29" fmla="*/ 817581 h 1172584"/>
              <a:gd name="connsiteX30" fmla="*/ 1226372 w 1237129"/>
              <a:gd name="connsiteY30" fmla="*/ 473337 h 1172584"/>
              <a:gd name="connsiteX31" fmla="*/ 1215614 w 1237129"/>
              <a:gd name="connsiteY31" fmla="*/ 365760 h 1172584"/>
              <a:gd name="connsiteX32" fmla="*/ 1194099 w 1237129"/>
              <a:gd name="connsiteY32" fmla="*/ 322730 h 1172584"/>
              <a:gd name="connsiteX33" fmla="*/ 1183341 w 1237129"/>
              <a:gd name="connsiteY33" fmla="*/ 279699 h 1172584"/>
              <a:gd name="connsiteX34" fmla="*/ 1140310 w 1237129"/>
              <a:gd name="connsiteY34" fmla="*/ 204395 h 1172584"/>
              <a:gd name="connsiteX35" fmla="*/ 1108037 w 1237129"/>
              <a:gd name="connsiteY35" fmla="*/ 129092 h 1172584"/>
              <a:gd name="connsiteX36" fmla="*/ 1043492 w 1237129"/>
              <a:gd name="connsiteY36" fmla="*/ 86061 h 1172584"/>
              <a:gd name="connsiteX37" fmla="*/ 957430 w 1237129"/>
              <a:gd name="connsiteY37" fmla="*/ 32273 h 1172584"/>
              <a:gd name="connsiteX38" fmla="*/ 914400 w 1237129"/>
              <a:gd name="connsiteY38" fmla="*/ 21515 h 1172584"/>
              <a:gd name="connsiteX39" fmla="*/ 806823 w 1237129"/>
              <a:gd name="connsiteY39" fmla="*/ 0 h 1172584"/>
              <a:gd name="connsiteX40" fmla="*/ 548640 w 1237129"/>
              <a:gd name="connsiteY40" fmla="*/ 10758 h 1172584"/>
              <a:gd name="connsiteX41" fmla="*/ 430306 w 1237129"/>
              <a:gd name="connsiteY41" fmla="*/ 21515 h 117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37129" h="1172584">
                <a:moveTo>
                  <a:pt x="591670" y="236668"/>
                </a:moveTo>
                <a:cubicBezTo>
                  <a:pt x="566569" y="225910"/>
                  <a:pt x="541723" y="214537"/>
                  <a:pt x="516367" y="204395"/>
                </a:cubicBezTo>
                <a:cubicBezTo>
                  <a:pt x="505839" y="200184"/>
                  <a:pt x="495434" y="193638"/>
                  <a:pt x="484094" y="193638"/>
                </a:cubicBezTo>
                <a:cubicBezTo>
                  <a:pt x="433764" y="193638"/>
                  <a:pt x="383689" y="200809"/>
                  <a:pt x="333487" y="204395"/>
                </a:cubicBezTo>
                <a:cubicBezTo>
                  <a:pt x="321917" y="206709"/>
                  <a:pt x="263967" y="215987"/>
                  <a:pt x="247426" y="225911"/>
                </a:cubicBezTo>
                <a:cubicBezTo>
                  <a:pt x="173591" y="270211"/>
                  <a:pt x="285061" y="227708"/>
                  <a:pt x="193637" y="258184"/>
                </a:cubicBezTo>
                <a:lnTo>
                  <a:pt x="129092" y="322730"/>
                </a:lnTo>
                <a:cubicBezTo>
                  <a:pt x="121920" y="329902"/>
                  <a:pt x="113662" y="336131"/>
                  <a:pt x="107576" y="344245"/>
                </a:cubicBezTo>
                <a:cubicBezTo>
                  <a:pt x="69217" y="395389"/>
                  <a:pt x="87981" y="374597"/>
                  <a:pt x="53788" y="408791"/>
                </a:cubicBezTo>
                <a:cubicBezTo>
                  <a:pt x="26747" y="489910"/>
                  <a:pt x="63223" y="389921"/>
                  <a:pt x="21515" y="473337"/>
                </a:cubicBezTo>
                <a:cubicBezTo>
                  <a:pt x="13797" y="488773"/>
                  <a:pt x="3448" y="534848"/>
                  <a:pt x="0" y="548640"/>
                </a:cubicBezTo>
                <a:cubicBezTo>
                  <a:pt x="3586" y="613186"/>
                  <a:pt x="3870" y="678000"/>
                  <a:pt x="10757" y="742278"/>
                </a:cubicBezTo>
                <a:cubicBezTo>
                  <a:pt x="14653" y="778639"/>
                  <a:pt x="6415" y="823996"/>
                  <a:pt x="32273" y="849854"/>
                </a:cubicBezTo>
                <a:cubicBezTo>
                  <a:pt x="43031" y="860612"/>
                  <a:pt x="54645" y="870576"/>
                  <a:pt x="64546" y="882127"/>
                </a:cubicBezTo>
                <a:cubicBezTo>
                  <a:pt x="76214" y="895740"/>
                  <a:pt x="83326" y="913351"/>
                  <a:pt x="96819" y="925158"/>
                </a:cubicBezTo>
                <a:cubicBezTo>
                  <a:pt x="112555" y="938927"/>
                  <a:pt x="132967" y="946205"/>
                  <a:pt x="150607" y="957431"/>
                </a:cubicBezTo>
                <a:cubicBezTo>
                  <a:pt x="172423" y="971314"/>
                  <a:pt x="193638" y="986118"/>
                  <a:pt x="215153" y="1000461"/>
                </a:cubicBezTo>
                <a:cubicBezTo>
                  <a:pt x="225911" y="1007633"/>
                  <a:pt x="235160" y="1017889"/>
                  <a:pt x="247426" y="1021977"/>
                </a:cubicBezTo>
                <a:cubicBezTo>
                  <a:pt x="282918" y="1033807"/>
                  <a:pt x="294887" y="1037094"/>
                  <a:pt x="333487" y="1054250"/>
                </a:cubicBezTo>
                <a:cubicBezTo>
                  <a:pt x="348141" y="1060763"/>
                  <a:pt x="361304" y="1070694"/>
                  <a:pt x="376517" y="1075765"/>
                </a:cubicBezTo>
                <a:cubicBezTo>
                  <a:pt x="404570" y="1085116"/>
                  <a:pt x="435124" y="1086298"/>
                  <a:pt x="462579" y="1097280"/>
                </a:cubicBezTo>
                <a:cubicBezTo>
                  <a:pt x="480508" y="1104452"/>
                  <a:pt x="498048" y="1112688"/>
                  <a:pt x="516367" y="1118795"/>
                </a:cubicBezTo>
                <a:cubicBezTo>
                  <a:pt x="551542" y="1130520"/>
                  <a:pt x="587621" y="1133501"/>
                  <a:pt x="623943" y="1140311"/>
                </a:cubicBezTo>
                <a:cubicBezTo>
                  <a:pt x="787270" y="1170935"/>
                  <a:pt x="675017" y="1156176"/>
                  <a:pt x="839096" y="1172584"/>
                </a:cubicBezTo>
                <a:cubicBezTo>
                  <a:pt x="900056" y="1168998"/>
                  <a:pt x="961186" y="1167616"/>
                  <a:pt x="1021976" y="1161826"/>
                </a:cubicBezTo>
                <a:cubicBezTo>
                  <a:pt x="1036695" y="1160424"/>
                  <a:pt x="1051783" y="1157680"/>
                  <a:pt x="1065007" y="1151068"/>
                </a:cubicBezTo>
                <a:cubicBezTo>
                  <a:pt x="1088135" y="1139504"/>
                  <a:pt x="1129553" y="1108038"/>
                  <a:pt x="1129553" y="1108038"/>
                </a:cubicBezTo>
                <a:cubicBezTo>
                  <a:pt x="1184181" y="1026095"/>
                  <a:pt x="1159279" y="1065665"/>
                  <a:pt x="1204856" y="989704"/>
                </a:cubicBezTo>
                <a:cubicBezTo>
                  <a:pt x="1208442" y="975360"/>
                  <a:pt x="1212889" y="961205"/>
                  <a:pt x="1215614" y="946673"/>
                </a:cubicBezTo>
                <a:cubicBezTo>
                  <a:pt x="1223653" y="903796"/>
                  <a:pt x="1237129" y="817581"/>
                  <a:pt x="1237129" y="817581"/>
                </a:cubicBezTo>
                <a:cubicBezTo>
                  <a:pt x="1233543" y="702833"/>
                  <a:pt x="1231833" y="588011"/>
                  <a:pt x="1226372" y="473337"/>
                </a:cubicBezTo>
                <a:cubicBezTo>
                  <a:pt x="1224658" y="437340"/>
                  <a:pt x="1223165" y="400998"/>
                  <a:pt x="1215614" y="365760"/>
                </a:cubicBezTo>
                <a:cubicBezTo>
                  <a:pt x="1212254" y="350080"/>
                  <a:pt x="1199730" y="337745"/>
                  <a:pt x="1194099" y="322730"/>
                </a:cubicBezTo>
                <a:cubicBezTo>
                  <a:pt x="1188908" y="308886"/>
                  <a:pt x="1188532" y="293543"/>
                  <a:pt x="1183341" y="279699"/>
                </a:cubicBezTo>
                <a:cubicBezTo>
                  <a:pt x="1171641" y="248498"/>
                  <a:pt x="1158147" y="231150"/>
                  <a:pt x="1140310" y="204395"/>
                </a:cubicBezTo>
                <a:cubicBezTo>
                  <a:pt x="1133213" y="176005"/>
                  <a:pt x="1131812" y="149895"/>
                  <a:pt x="1108037" y="129092"/>
                </a:cubicBezTo>
                <a:cubicBezTo>
                  <a:pt x="1088577" y="112064"/>
                  <a:pt x="1064178" y="101576"/>
                  <a:pt x="1043492" y="86061"/>
                </a:cubicBezTo>
                <a:cubicBezTo>
                  <a:pt x="1009643" y="60674"/>
                  <a:pt x="996810" y="47041"/>
                  <a:pt x="957430" y="32273"/>
                </a:cubicBezTo>
                <a:cubicBezTo>
                  <a:pt x="943587" y="27082"/>
                  <a:pt x="928857" y="24613"/>
                  <a:pt x="914400" y="21515"/>
                </a:cubicBezTo>
                <a:cubicBezTo>
                  <a:pt x="878643" y="13853"/>
                  <a:pt x="806823" y="0"/>
                  <a:pt x="806823" y="0"/>
                </a:cubicBezTo>
                <a:lnTo>
                  <a:pt x="548640" y="10758"/>
                </a:lnTo>
                <a:cubicBezTo>
                  <a:pt x="359703" y="21872"/>
                  <a:pt x="484841" y="21515"/>
                  <a:pt x="430306" y="2151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822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F2-AD6F-1944-AE15-39B96C004CE4}"/>
              </a:ext>
            </a:extLst>
          </p:cNvPr>
          <p:cNvSpPr>
            <a:spLocks noGrp="1"/>
          </p:cNvSpPr>
          <p:nvPr>
            <p:ph type="title"/>
          </p:nvPr>
        </p:nvSpPr>
        <p:spPr>
          <a:xfrm>
            <a:off x="457200" y="153780"/>
            <a:ext cx="8229600" cy="1143000"/>
          </a:xfrm>
        </p:spPr>
        <p:txBody>
          <a:bodyPr/>
          <a:lstStyle/>
          <a:p>
            <a:r>
              <a:rPr lang="en-US" dirty="0">
                <a:solidFill>
                  <a:schemeClr val="tx2"/>
                </a:solidFill>
              </a:rPr>
              <a:t>Each Church is Unique</a:t>
            </a:r>
          </a:p>
        </p:txBody>
      </p:sp>
      <p:sp>
        <p:nvSpPr>
          <p:cNvPr id="3" name="TextBox 2">
            <a:extLst>
              <a:ext uri="{FF2B5EF4-FFF2-40B4-BE49-F238E27FC236}">
                <a16:creationId xmlns:a16="http://schemas.microsoft.com/office/drawing/2014/main" id="{8A1CAF8E-EC8F-6A43-A1BF-5692D51D2037}"/>
              </a:ext>
            </a:extLst>
          </p:cNvPr>
          <p:cNvSpPr txBox="1"/>
          <p:nvPr/>
        </p:nvSpPr>
        <p:spPr>
          <a:xfrm>
            <a:off x="834081" y="1340029"/>
            <a:ext cx="747583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Unique level of energy: Some can take on more, some less</a:t>
            </a:r>
          </a:p>
          <a:p>
            <a:pPr marL="457200" indent="-457200">
              <a:buFont typeface="Arial" panose="020B0604020202020204" pitchFamily="34" charset="0"/>
              <a:buChar char="•"/>
            </a:pPr>
            <a:r>
              <a:rPr lang="en-US" sz="2800" dirty="0"/>
              <a:t>Unique vision: Some desire to see health and growth, others sadly do not</a:t>
            </a:r>
          </a:p>
          <a:p>
            <a:pPr marL="457200" indent="-457200">
              <a:buFont typeface="Arial" panose="020B0604020202020204" pitchFamily="34" charset="0"/>
              <a:buChar char="•"/>
            </a:pPr>
            <a:r>
              <a:rPr lang="en-US" sz="2800" dirty="0"/>
              <a:t>Unique communities: Some can reconnect, others cannot</a:t>
            </a:r>
          </a:p>
          <a:p>
            <a:pPr marL="457200" indent="-457200">
              <a:buFont typeface="Arial" panose="020B0604020202020204" pitchFamily="34" charset="0"/>
              <a:buChar char="•"/>
            </a:pPr>
            <a:r>
              <a:rPr lang="en-US" sz="2800" dirty="0"/>
              <a:t>Unique outcome: Some of the churches that started the process still ended up realizing it was too late</a:t>
            </a:r>
          </a:p>
        </p:txBody>
      </p:sp>
      <p:pic>
        <p:nvPicPr>
          <p:cNvPr id="6" name="Picture 5" descr="Icon&#10;&#10;Description automatically generated">
            <a:extLst>
              <a:ext uri="{FF2B5EF4-FFF2-40B4-BE49-F238E27FC236}">
                <a16:creationId xmlns:a16="http://schemas.microsoft.com/office/drawing/2014/main" id="{C6C3D6AB-8FAB-1843-8519-26CB46662FD2}"/>
              </a:ext>
            </a:extLst>
          </p:cNvPr>
          <p:cNvPicPr>
            <a:picLocks noChangeAspect="1"/>
          </p:cNvPicPr>
          <p:nvPr/>
        </p:nvPicPr>
        <p:blipFill>
          <a:blip r:embed="rId3"/>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1646752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284026" y="2043663"/>
            <a:ext cx="4578895" cy="2031055"/>
          </a:xfrm>
        </p:spPr>
        <p:txBody>
          <a:bodyPr vert="horz" lIns="91440" tIns="45720" rIns="91440" bIns="45720" rtlCol="0" anchor="b">
            <a:normAutofit/>
          </a:bodyPr>
          <a:lstStyle/>
          <a:p>
            <a:pPr algn="ctr" defTabSz="914400">
              <a:lnSpc>
                <a:spcPct val="90000"/>
              </a:lnSpc>
            </a:pPr>
            <a:r>
              <a:rPr lang="en-US" sz="6000" kern="1200">
                <a:solidFill>
                  <a:srgbClr val="FFFFFF"/>
                </a:solidFill>
                <a:latin typeface="+mj-lt"/>
                <a:ea typeface="+mj-ea"/>
                <a:cs typeface="+mj-cs"/>
              </a:rPr>
              <a:t>Question &amp; Answer</a:t>
            </a:r>
          </a:p>
        </p:txBody>
      </p:sp>
      <p:sp>
        <p:nvSpPr>
          <p:cNvPr id="3" name="Text Placeholder 2"/>
          <p:cNvSpPr>
            <a:spLocks noGrp="1"/>
          </p:cNvSpPr>
          <p:nvPr>
            <p:ph type="body" idx="1"/>
          </p:nvPr>
        </p:nvSpPr>
        <p:spPr>
          <a:xfrm>
            <a:off x="2284026" y="4074718"/>
            <a:ext cx="4578895" cy="682079"/>
          </a:xfrm>
        </p:spPr>
        <p:txBody>
          <a:bodyPr vert="horz" lIns="91440" tIns="45720" rIns="91440" bIns="45720" rtlCol="0">
            <a:normAutofit/>
          </a:bodyPr>
          <a:lstStyle/>
          <a:p>
            <a:pPr algn="ctr" defTabSz="914400">
              <a:lnSpc>
                <a:spcPct val="90000"/>
              </a:lnSpc>
              <a:spcBef>
                <a:spcPts val="1000"/>
              </a:spcBef>
            </a:pPr>
            <a:r>
              <a:rPr lang="en-US" sz="2400" kern="1200">
                <a:solidFill>
                  <a:srgbClr val="FFFFFF"/>
                </a:solidFill>
                <a:latin typeface="+mn-lt"/>
                <a:ea typeface="+mn-ea"/>
                <a:cs typeface="+mn-cs"/>
              </a:rPr>
              <a:t>Using NCD with Churches in Crisis</a:t>
            </a:r>
          </a:p>
        </p:txBody>
      </p:sp>
      <p:pic>
        <p:nvPicPr>
          <p:cNvPr id="6" name="Picture 5" descr="Icon&#10;&#10;Description automatically generated">
            <a:extLst>
              <a:ext uri="{FF2B5EF4-FFF2-40B4-BE49-F238E27FC236}">
                <a16:creationId xmlns:a16="http://schemas.microsoft.com/office/drawing/2014/main" id="{1A0FF0FA-97F0-6448-92F6-744FEDF87061}"/>
              </a:ext>
            </a:extLst>
          </p:cNvPr>
          <p:cNvPicPr>
            <a:picLocks noChangeAspect="1"/>
          </p:cNvPicPr>
          <p:nvPr/>
        </p:nvPicPr>
        <p:blipFill>
          <a:blip r:embed="rId4"/>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1871497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1493155-2BD3-0B47-9DB2-A9B48E804524}"/>
              </a:ext>
            </a:extLst>
          </p:cNvPr>
          <p:cNvSpPr>
            <a:spLocks noGrp="1"/>
          </p:cNvSpPr>
          <p:nvPr>
            <p:ph type="title"/>
          </p:nvPr>
        </p:nvSpPr>
        <p:spPr>
          <a:xfrm>
            <a:off x="573712" y="3481557"/>
            <a:ext cx="4540169" cy="1898906"/>
          </a:xfrm>
        </p:spPr>
        <p:txBody>
          <a:bodyPr>
            <a:normAutofit/>
          </a:bodyPr>
          <a:lstStyle/>
          <a:p>
            <a:pPr>
              <a:lnSpc>
                <a:spcPct val="90000"/>
              </a:lnSpc>
            </a:pPr>
            <a:r>
              <a:rPr lang="en-US" sz="4100">
                <a:solidFill>
                  <a:srgbClr val="FFFFFF"/>
                </a:solidFill>
              </a:rPr>
              <a:t>Church Development in the CCCC</a:t>
            </a: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3125" y="2196877"/>
            <a:ext cx="3890875" cy="4661123"/>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2990" y="2336743"/>
            <a:ext cx="3751010" cy="452125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621" y="-3941"/>
            <a:ext cx="4124601" cy="2980208"/>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00961" y="-5576"/>
            <a:ext cx="3815104" cy="2825978"/>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9A53C2FA-313B-C14B-B997-9C4E4D44389F}"/>
              </a:ext>
            </a:extLst>
          </p:cNvPr>
          <p:cNvSpPr>
            <a:spLocks noGrp="1"/>
          </p:cNvSpPr>
          <p:nvPr>
            <p:ph sz="half" idx="1"/>
          </p:nvPr>
        </p:nvSpPr>
        <p:spPr>
          <a:xfrm>
            <a:off x="3205047" y="252504"/>
            <a:ext cx="2832808" cy="1763887"/>
          </a:xfrm>
        </p:spPr>
        <p:txBody>
          <a:bodyPr anchor="ctr">
            <a:normAutofit lnSpcReduction="10000"/>
          </a:bodyPr>
          <a:lstStyle/>
          <a:p>
            <a:pPr marL="0" indent="0">
              <a:lnSpc>
                <a:spcPct val="90000"/>
              </a:lnSpc>
              <a:buNone/>
            </a:pPr>
            <a:r>
              <a:rPr lang="en-US" sz="1300" b="1" dirty="0"/>
              <a:t>Healthy Churches</a:t>
            </a:r>
            <a:r>
              <a:rPr lang="en-US" sz="1300" dirty="0"/>
              <a:t> </a:t>
            </a:r>
          </a:p>
          <a:p>
            <a:pPr marL="0" indent="0">
              <a:lnSpc>
                <a:spcPct val="90000"/>
              </a:lnSpc>
              <a:buNone/>
            </a:pPr>
            <a:r>
              <a:rPr lang="en-US" sz="1300" dirty="0"/>
              <a:t>(Assess and Improve)</a:t>
            </a:r>
          </a:p>
          <a:p>
            <a:pPr>
              <a:lnSpc>
                <a:spcPct val="90000"/>
              </a:lnSpc>
            </a:pPr>
            <a:r>
              <a:rPr lang="en-US" sz="1300" dirty="0"/>
              <a:t>NCD Survey Cycle</a:t>
            </a:r>
          </a:p>
          <a:p>
            <a:pPr>
              <a:lnSpc>
                <a:spcPct val="90000"/>
              </a:lnSpc>
            </a:pPr>
            <a:r>
              <a:rPr lang="en-US" sz="1300" dirty="0"/>
              <a:t>Eight Quality Characteristics &amp; Growth Forces</a:t>
            </a:r>
          </a:p>
          <a:p>
            <a:pPr>
              <a:lnSpc>
                <a:spcPct val="90000"/>
              </a:lnSpc>
            </a:pPr>
            <a:r>
              <a:rPr lang="en-US" sz="1300" dirty="0"/>
              <a:t>Alignment and balance of Three Colors</a:t>
            </a:r>
          </a:p>
          <a:p>
            <a:pPr>
              <a:lnSpc>
                <a:spcPct val="90000"/>
              </a:lnSpc>
            </a:pPr>
            <a:r>
              <a:rPr lang="en-US" sz="1300" dirty="0"/>
              <a:t>Addressing issues exposed by Themes</a:t>
            </a:r>
          </a:p>
        </p:txBody>
      </p:sp>
      <p:sp>
        <p:nvSpPr>
          <p:cNvPr id="5" name="Content Placeholder 4">
            <a:extLst>
              <a:ext uri="{FF2B5EF4-FFF2-40B4-BE49-F238E27FC236}">
                <a16:creationId xmlns:a16="http://schemas.microsoft.com/office/drawing/2014/main" id="{C7B800B1-2CE5-5545-B17A-63F60F35A66B}"/>
              </a:ext>
            </a:extLst>
          </p:cNvPr>
          <p:cNvSpPr>
            <a:spLocks noGrp="1"/>
          </p:cNvSpPr>
          <p:nvPr>
            <p:ph sz="half" idx="2"/>
          </p:nvPr>
        </p:nvSpPr>
        <p:spPr>
          <a:xfrm>
            <a:off x="6266985" y="3000888"/>
            <a:ext cx="2790279" cy="3617361"/>
          </a:xfrm>
        </p:spPr>
        <p:txBody>
          <a:bodyPr anchor="ctr">
            <a:normAutofit lnSpcReduction="10000"/>
          </a:bodyPr>
          <a:lstStyle/>
          <a:p>
            <a:pPr marL="0" indent="0">
              <a:buNone/>
            </a:pPr>
            <a:r>
              <a:rPr lang="en-US" sz="1500" b="1" dirty="0"/>
              <a:t>Plateaued Churches </a:t>
            </a:r>
          </a:p>
          <a:p>
            <a:pPr marL="0" indent="0">
              <a:buNone/>
            </a:pPr>
            <a:r>
              <a:rPr lang="en-US" sz="1500" dirty="0"/>
              <a:t>(Assess and Retool)</a:t>
            </a:r>
          </a:p>
          <a:p>
            <a:r>
              <a:rPr lang="en-US" sz="1500" dirty="0"/>
              <a:t>Full Vista Assessment</a:t>
            </a:r>
          </a:p>
          <a:p>
            <a:r>
              <a:rPr lang="en-US" sz="1500" dirty="0"/>
              <a:t>Biblical Peacemaking</a:t>
            </a:r>
          </a:p>
          <a:p>
            <a:r>
              <a:rPr lang="en-US" sz="1500" dirty="0"/>
              <a:t>Biblical Ecclesiology</a:t>
            </a:r>
          </a:p>
          <a:p>
            <a:r>
              <a:rPr lang="en-US" sz="1500" dirty="0"/>
              <a:t>Disciple Making Pathways</a:t>
            </a:r>
          </a:p>
          <a:p>
            <a:r>
              <a:rPr lang="en-US" sz="1500" dirty="0"/>
              <a:t>Leader Development</a:t>
            </a:r>
          </a:p>
          <a:p>
            <a:r>
              <a:rPr lang="en-US" sz="1500" dirty="0"/>
              <a:t>Values, Vision &amp; Mission</a:t>
            </a:r>
          </a:p>
          <a:p>
            <a:r>
              <a:rPr lang="en-US" sz="1500" dirty="0"/>
              <a:t>Intercession &amp; Evangelism</a:t>
            </a:r>
          </a:p>
          <a:p>
            <a:endParaRPr lang="en-US" sz="1500" dirty="0"/>
          </a:p>
        </p:txBody>
      </p:sp>
      <p:pic>
        <p:nvPicPr>
          <p:cNvPr id="6" name="Picture 5" descr="Icon&#10;&#10;Description automatically generated">
            <a:extLst>
              <a:ext uri="{FF2B5EF4-FFF2-40B4-BE49-F238E27FC236}">
                <a16:creationId xmlns:a16="http://schemas.microsoft.com/office/drawing/2014/main" id="{035B5657-C415-1242-AE3B-664007890074}"/>
              </a:ext>
            </a:extLst>
          </p:cNvPr>
          <p:cNvPicPr>
            <a:picLocks noChangeAspect="1"/>
          </p:cNvPicPr>
          <p:nvPr/>
        </p:nvPicPr>
        <p:blipFill>
          <a:blip r:embed="rId3"/>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3812840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28600"/>
            <a:ext cx="8534400" cy="758825"/>
          </a:xfrm>
        </p:spPr>
        <p:txBody>
          <a:bodyPr>
            <a:normAutofit fontScale="90000"/>
          </a:bodyPr>
          <a:lstStyle/>
          <a:p>
            <a:r>
              <a:rPr lang="en-US" dirty="0"/>
              <a:t>A Church’s Life Cycle</a:t>
            </a:r>
          </a:p>
        </p:txBody>
      </p:sp>
      <p:pic>
        <p:nvPicPr>
          <p:cNvPr id="5" name="Picture 4" descr="Titus Life Cycle Diagr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17" y="228600"/>
            <a:ext cx="7913547" cy="6162675"/>
          </a:xfrm>
          <a:prstGeom prst="rect">
            <a:avLst/>
          </a:prstGeom>
        </p:spPr>
      </p:pic>
      <p:sp>
        <p:nvSpPr>
          <p:cNvPr id="7" name="Arc 6"/>
          <p:cNvSpPr/>
          <p:nvPr/>
        </p:nvSpPr>
        <p:spPr>
          <a:xfrm>
            <a:off x="3330535" y="1341950"/>
            <a:ext cx="2503894" cy="3127207"/>
          </a:xfrm>
          <a:prstGeom prst="arc">
            <a:avLst>
              <a:gd name="adj1" fmla="val 10811706"/>
              <a:gd name="adj2" fmla="val 0"/>
            </a:avLst>
          </a:prstGeom>
          <a:ln w="292100" cap="flat" cmpd="sng">
            <a:solidFill>
              <a:schemeClr val="accent2">
                <a:lumMod val="40000"/>
                <a:lumOff val="60000"/>
                <a:alpha val="43000"/>
              </a:schemeClr>
            </a:solidFill>
            <a:prstDash val="solid"/>
            <a:miter lim="800000"/>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 name="Straight Connector 2"/>
          <p:cNvCxnSpPr/>
          <p:nvPr/>
        </p:nvCxnSpPr>
        <p:spPr>
          <a:xfrm>
            <a:off x="2623696" y="2851640"/>
            <a:ext cx="1425661" cy="0"/>
          </a:xfrm>
          <a:prstGeom prst="line">
            <a:avLst/>
          </a:prstGeom>
          <a:ln w="52705">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8" name="Arc 7"/>
          <p:cNvSpPr/>
          <p:nvPr/>
        </p:nvSpPr>
        <p:spPr>
          <a:xfrm rot="8893819">
            <a:off x="6103245" y="1680352"/>
            <a:ext cx="2657124" cy="4258053"/>
          </a:xfrm>
          <a:prstGeom prst="arc">
            <a:avLst>
              <a:gd name="adj1" fmla="val 1148911"/>
              <a:gd name="adj2" fmla="val 3700612"/>
            </a:avLst>
          </a:prstGeom>
          <a:ln w="292100" cap="flat">
            <a:solidFill>
              <a:srgbClr val="FF6600">
                <a:alpha val="50000"/>
              </a:srgbClr>
            </a:solidFill>
            <a:prstDash val="solid"/>
            <a:miter lim="800000"/>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Arc 8"/>
          <p:cNvSpPr/>
          <p:nvPr/>
        </p:nvSpPr>
        <p:spPr>
          <a:xfrm rot="8893819">
            <a:off x="6139185" y="1752716"/>
            <a:ext cx="2657124" cy="4258053"/>
          </a:xfrm>
          <a:prstGeom prst="arc">
            <a:avLst>
              <a:gd name="adj1" fmla="val 16896567"/>
              <a:gd name="adj2" fmla="val 1368980"/>
            </a:avLst>
          </a:prstGeom>
          <a:ln w="292100">
            <a:solidFill>
              <a:srgbClr val="FF0000">
                <a:alpha val="50000"/>
              </a:srgbClr>
            </a:solidFill>
            <a:prstDash val="solid"/>
            <a:miter lim="800000"/>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203668" y="6415240"/>
            <a:ext cx="251587" cy="258543"/>
          </a:xfrm>
          <a:prstGeom prst="rect">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943823" y="6415240"/>
            <a:ext cx="251587" cy="258543"/>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834429" y="6415240"/>
            <a:ext cx="251587" cy="258543"/>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28357" y="6362253"/>
            <a:ext cx="2198038" cy="369332"/>
          </a:xfrm>
          <a:prstGeom prst="rect">
            <a:avLst/>
          </a:prstGeom>
          <a:noFill/>
        </p:spPr>
        <p:txBody>
          <a:bodyPr wrap="none" rtlCol="0">
            <a:spAutoFit/>
          </a:bodyPr>
          <a:lstStyle/>
          <a:p>
            <a:r>
              <a:rPr lang="en-US" dirty="0"/>
              <a:t>Turn-around Likely</a:t>
            </a:r>
          </a:p>
        </p:txBody>
      </p:sp>
      <p:sp>
        <p:nvSpPr>
          <p:cNvPr id="14" name="TextBox 13"/>
          <p:cNvSpPr txBox="1"/>
          <p:nvPr/>
        </p:nvSpPr>
        <p:spPr>
          <a:xfrm>
            <a:off x="3244477" y="6358887"/>
            <a:ext cx="2429759" cy="369332"/>
          </a:xfrm>
          <a:prstGeom prst="rect">
            <a:avLst/>
          </a:prstGeom>
          <a:noFill/>
        </p:spPr>
        <p:txBody>
          <a:bodyPr wrap="none" rtlCol="0">
            <a:spAutoFit/>
          </a:bodyPr>
          <a:lstStyle/>
          <a:p>
            <a:r>
              <a:rPr lang="en-US" dirty="0"/>
              <a:t>Turn-around Unlikely</a:t>
            </a:r>
          </a:p>
        </p:txBody>
      </p:sp>
      <p:sp>
        <p:nvSpPr>
          <p:cNvPr id="15" name="TextBox 14"/>
          <p:cNvSpPr txBox="1"/>
          <p:nvPr/>
        </p:nvSpPr>
        <p:spPr>
          <a:xfrm>
            <a:off x="6145916" y="6367311"/>
            <a:ext cx="2695077" cy="369332"/>
          </a:xfrm>
          <a:prstGeom prst="rect">
            <a:avLst/>
          </a:prstGeom>
          <a:noFill/>
        </p:spPr>
        <p:txBody>
          <a:bodyPr wrap="square" rtlCol="0">
            <a:spAutoFit/>
          </a:bodyPr>
          <a:lstStyle/>
          <a:p>
            <a:r>
              <a:rPr lang="en-US" dirty="0"/>
              <a:t>Turn-around Impossible</a:t>
            </a:r>
          </a:p>
        </p:txBody>
      </p:sp>
      <p:sp>
        <p:nvSpPr>
          <p:cNvPr id="16" name="TextBox 15"/>
          <p:cNvSpPr txBox="1"/>
          <p:nvPr/>
        </p:nvSpPr>
        <p:spPr>
          <a:xfrm>
            <a:off x="180937" y="156708"/>
            <a:ext cx="3084300" cy="253916"/>
          </a:xfrm>
          <a:prstGeom prst="rect">
            <a:avLst/>
          </a:prstGeom>
          <a:noFill/>
        </p:spPr>
        <p:txBody>
          <a:bodyPr wrap="none" rtlCol="0">
            <a:spAutoFit/>
          </a:bodyPr>
          <a:lstStyle/>
          <a:p>
            <a:r>
              <a:rPr lang="en-US" sz="1050" i="1" dirty="0"/>
              <a:t>© 2007 Titus Ministries. Used with permission.</a:t>
            </a:r>
          </a:p>
        </p:txBody>
      </p:sp>
      <p:sp>
        <p:nvSpPr>
          <p:cNvPr id="2" name="TextBox 1"/>
          <p:cNvSpPr txBox="1"/>
          <p:nvPr/>
        </p:nvSpPr>
        <p:spPr>
          <a:xfrm>
            <a:off x="203668" y="3971129"/>
            <a:ext cx="1884237" cy="646331"/>
          </a:xfrm>
          <a:prstGeom prst="rect">
            <a:avLst/>
          </a:prstGeom>
          <a:noFill/>
        </p:spPr>
        <p:txBody>
          <a:bodyPr wrap="square" rtlCol="0">
            <a:spAutoFit/>
          </a:bodyPr>
          <a:lstStyle/>
          <a:p>
            <a:pPr algn="r"/>
            <a:r>
              <a:rPr lang="en-US" dirty="0"/>
              <a:t>CHURCH MULTIPLICATION</a:t>
            </a:r>
          </a:p>
        </p:txBody>
      </p:sp>
      <p:sp>
        <p:nvSpPr>
          <p:cNvPr id="17" name="TextBox 16"/>
          <p:cNvSpPr txBox="1"/>
          <p:nvPr/>
        </p:nvSpPr>
        <p:spPr>
          <a:xfrm>
            <a:off x="3649361" y="1809728"/>
            <a:ext cx="1884237" cy="646331"/>
          </a:xfrm>
          <a:prstGeom prst="rect">
            <a:avLst/>
          </a:prstGeom>
          <a:noFill/>
        </p:spPr>
        <p:txBody>
          <a:bodyPr wrap="square" rtlCol="0">
            <a:spAutoFit/>
          </a:bodyPr>
          <a:lstStyle/>
          <a:p>
            <a:pPr algn="ctr"/>
            <a:r>
              <a:rPr lang="en-US" dirty="0"/>
              <a:t>CHURCH DEVELOPMENT</a:t>
            </a:r>
          </a:p>
        </p:txBody>
      </p:sp>
      <p:sp>
        <p:nvSpPr>
          <p:cNvPr id="18" name="TextBox 17"/>
          <p:cNvSpPr txBox="1"/>
          <p:nvPr/>
        </p:nvSpPr>
        <p:spPr>
          <a:xfrm>
            <a:off x="7039515" y="4371052"/>
            <a:ext cx="1884237" cy="646331"/>
          </a:xfrm>
          <a:prstGeom prst="rect">
            <a:avLst/>
          </a:prstGeom>
          <a:noFill/>
        </p:spPr>
        <p:txBody>
          <a:bodyPr wrap="square" rtlCol="0">
            <a:spAutoFit/>
          </a:bodyPr>
          <a:lstStyle/>
          <a:p>
            <a:r>
              <a:rPr lang="en-US" dirty="0"/>
              <a:t>CONFERENCE CARE - LEGACY</a:t>
            </a:r>
          </a:p>
        </p:txBody>
      </p:sp>
      <p:sp>
        <p:nvSpPr>
          <p:cNvPr id="6" name="Right Brace 5"/>
          <p:cNvSpPr/>
          <p:nvPr/>
        </p:nvSpPr>
        <p:spPr>
          <a:xfrm rot="20947388">
            <a:off x="6306764" y="2851640"/>
            <a:ext cx="441258" cy="1205584"/>
          </a:xfrm>
          <a:prstGeom prst="rightBrace">
            <a:avLst>
              <a:gd name="adj1" fmla="val 8333"/>
              <a:gd name="adj2" fmla="val 30308"/>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6641312" y="2916213"/>
            <a:ext cx="1884237" cy="369332"/>
          </a:xfrm>
          <a:prstGeom prst="rect">
            <a:avLst/>
          </a:prstGeom>
          <a:noFill/>
        </p:spPr>
        <p:txBody>
          <a:bodyPr wrap="square" rtlCol="0">
            <a:spAutoFit/>
          </a:bodyPr>
          <a:lstStyle/>
          <a:p>
            <a:r>
              <a:rPr lang="en-US" dirty="0">
                <a:solidFill>
                  <a:srgbClr val="FF0000"/>
                </a:solidFill>
              </a:rPr>
              <a:t>TURNING POINT</a:t>
            </a:r>
          </a:p>
        </p:txBody>
      </p:sp>
      <p:pic>
        <p:nvPicPr>
          <p:cNvPr id="20" name="Picture 19" descr="Icon&#10;&#10;Description automatically generated">
            <a:extLst>
              <a:ext uri="{FF2B5EF4-FFF2-40B4-BE49-F238E27FC236}">
                <a16:creationId xmlns:a16="http://schemas.microsoft.com/office/drawing/2014/main" id="{07A011A1-BFBC-8D45-AB20-4CB0BFA5A72D}"/>
              </a:ext>
            </a:extLst>
          </p:cNvPr>
          <p:cNvPicPr>
            <a:picLocks noChangeAspect="1"/>
          </p:cNvPicPr>
          <p:nvPr/>
        </p:nvPicPr>
        <p:blipFill>
          <a:blip r:embed="rId4"/>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2007316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dissolve">
                                      <p:cBhvr>
                                        <p:cTn id="63" dur="500"/>
                                        <p:tgtEl>
                                          <p:spTgt spid="6"/>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dissolv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2" grpId="0"/>
      <p:bldP spid="17" grpId="0"/>
      <p:bldP spid="18" grpId="0"/>
      <p:bldP spid="6"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22 at 9.07.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46633">
            <a:off x="2781300" y="613427"/>
            <a:ext cx="2951940" cy="568495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779406" y="1054664"/>
            <a:ext cx="3034810" cy="1754326"/>
          </a:xfrm>
          <a:prstGeom prst="rect">
            <a:avLst/>
          </a:prstGeom>
          <a:noFill/>
        </p:spPr>
        <p:txBody>
          <a:bodyPr wrap="square" rtlCol="0">
            <a:spAutoFit/>
          </a:bodyPr>
          <a:lstStyle/>
          <a:p>
            <a:r>
              <a:rPr lang="en-US" dirty="0"/>
              <a:t>TURNING POINT: A Strategic Partnership Between the Ministries of Church Development, Church Multiplication and Conference Care</a:t>
            </a:r>
          </a:p>
        </p:txBody>
      </p:sp>
      <p:pic>
        <p:nvPicPr>
          <p:cNvPr id="3" name="Picture 2" descr="Icon&#10;&#10;Description automatically generated">
            <a:extLst>
              <a:ext uri="{FF2B5EF4-FFF2-40B4-BE49-F238E27FC236}">
                <a16:creationId xmlns:a16="http://schemas.microsoft.com/office/drawing/2014/main" id="{724AB58E-E9F2-A344-AFD3-CBA2B29059C2}"/>
              </a:ext>
            </a:extLst>
          </p:cNvPr>
          <p:cNvPicPr>
            <a:picLocks noChangeAspect="1"/>
          </p:cNvPicPr>
          <p:nvPr/>
        </p:nvPicPr>
        <p:blipFill>
          <a:blip r:embed="rId4"/>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2272784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4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F8775-DB50-194A-8D19-0C40E08C5580}"/>
              </a:ext>
            </a:extLst>
          </p:cNvPr>
          <p:cNvSpPr>
            <a:spLocks noGrp="1"/>
          </p:cNvSpPr>
          <p:nvPr>
            <p:ph type="title"/>
          </p:nvPr>
        </p:nvSpPr>
        <p:spPr>
          <a:xfrm>
            <a:off x="6820122" y="618681"/>
            <a:ext cx="1960404" cy="4794567"/>
          </a:xfrm>
        </p:spPr>
        <p:txBody>
          <a:bodyPr vert="horz" lIns="91440" tIns="45720" rIns="91440" bIns="45720" rtlCol="0" anchor="ctr">
            <a:normAutofit/>
          </a:bodyPr>
          <a:lstStyle/>
          <a:p>
            <a:pPr algn="l" defTabSz="914400">
              <a:lnSpc>
                <a:spcPct val="90000"/>
              </a:lnSpc>
            </a:pPr>
            <a:r>
              <a:rPr lang="en-US" sz="3100">
                <a:solidFill>
                  <a:srgbClr val="FFFFFF"/>
                </a:solidFill>
              </a:rPr>
              <a:t>Turning Point</a:t>
            </a:r>
          </a:p>
        </p:txBody>
      </p:sp>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CD104A52-6A5C-4A40-91E7-9DA28C32A151}"/>
              </a:ext>
            </a:extLst>
          </p:cNvPr>
          <p:cNvPicPr>
            <a:picLocks noChangeAspect="1"/>
          </p:cNvPicPr>
          <p:nvPr/>
        </p:nvPicPr>
        <p:blipFill rotWithShape="1">
          <a:blip r:embed="rId3"/>
          <a:srcRect t="-1529" b="-1403"/>
          <a:stretch/>
        </p:blipFill>
        <p:spPr>
          <a:xfrm>
            <a:off x="732188" y="649223"/>
            <a:ext cx="5372416" cy="5405587"/>
          </a:xfrm>
          <a:prstGeom prst="rect">
            <a:avLst/>
          </a:prstGeom>
          <a:effectLst/>
        </p:spPr>
      </p:pic>
      <p:pic>
        <p:nvPicPr>
          <p:cNvPr id="5" name="Picture 4" descr="Icon&#10;&#10;Description automatically generated">
            <a:extLst>
              <a:ext uri="{FF2B5EF4-FFF2-40B4-BE49-F238E27FC236}">
                <a16:creationId xmlns:a16="http://schemas.microsoft.com/office/drawing/2014/main" id="{FD53DC89-CAAC-DA4F-B486-E70DB31D2152}"/>
              </a:ext>
            </a:extLst>
          </p:cNvPr>
          <p:cNvPicPr>
            <a:picLocks noChangeAspect="1"/>
          </p:cNvPicPr>
          <p:nvPr/>
        </p:nvPicPr>
        <p:blipFill>
          <a:blip r:embed="rId4"/>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431556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C306AEE-E29A-3F4F-92BD-602DD04B29DB}"/>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gn="ctr" defTabSz="914400">
              <a:lnSpc>
                <a:spcPct val="90000"/>
              </a:lnSpc>
            </a:pPr>
            <a:r>
              <a:rPr lang="en-US" sz="5100" kern="1200">
                <a:solidFill>
                  <a:srgbClr val="FFFFFF"/>
                </a:solidFill>
                <a:latin typeface="+mj-lt"/>
                <a:ea typeface="+mj-ea"/>
                <a:cs typeface="+mj-cs"/>
              </a:rPr>
              <a:t>“Directed Development”</a:t>
            </a:r>
          </a:p>
        </p:txBody>
      </p:sp>
      <p:sp>
        <p:nvSpPr>
          <p:cNvPr id="3" name="Text Placeholder 2">
            <a:extLst>
              <a:ext uri="{FF2B5EF4-FFF2-40B4-BE49-F238E27FC236}">
                <a16:creationId xmlns:a16="http://schemas.microsoft.com/office/drawing/2014/main" id="{503228CD-C80C-7F47-8E74-F87F8E21F217}"/>
              </a:ext>
            </a:extLst>
          </p:cNvPr>
          <p:cNvSpPr>
            <a:spLocks noGrp="1"/>
          </p:cNvSpPr>
          <p:nvPr>
            <p:ph type="body" idx="1"/>
          </p:nvPr>
        </p:nvSpPr>
        <p:spPr>
          <a:xfrm>
            <a:off x="2284026" y="4074718"/>
            <a:ext cx="4578895" cy="682079"/>
          </a:xfrm>
        </p:spPr>
        <p:txBody>
          <a:bodyPr vert="horz" lIns="91440" tIns="45720" rIns="91440" bIns="45720" rtlCol="0">
            <a:normAutofit/>
          </a:bodyPr>
          <a:lstStyle/>
          <a:p>
            <a:pPr algn="ctr" defTabSz="914400">
              <a:lnSpc>
                <a:spcPct val="90000"/>
              </a:lnSpc>
              <a:spcBef>
                <a:spcPts val="1000"/>
              </a:spcBef>
            </a:pPr>
            <a:r>
              <a:rPr lang="en-US" kern="1200" dirty="0">
                <a:solidFill>
                  <a:srgbClr val="FFFFFF"/>
                </a:solidFill>
                <a:latin typeface="+mn-lt"/>
                <a:ea typeface="+mn-ea"/>
                <a:cs typeface="+mn-cs"/>
              </a:rPr>
              <a:t>Using a limited NCD Approach to Determine the Future of a Church</a:t>
            </a:r>
          </a:p>
        </p:txBody>
      </p:sp>
      <p:pic>
        <p:nvPicPr>
          <p:cNvPr id="6" name="Picture 5" descr="Icon&#10;&#10;Description automatically generated">
            <a:extLst>
              <a:ext uri="{FF2B5EF4-FFF2-40B4-BE49-F238E27FC236}">
                <a16:creationId xmlns:a16="http://schemas.microsoft.com/office/drawing/2014/main" id="{8876AF6E-94C7-EA49-9195-6DD13FA20EA7}"/>
              </a:ext>
            </a:extLst>
          </p:cNvPr>
          <p:cNvPicPr>
            <a:picLocks noChangeAspect="1"/>
          </p:cNvPicPr>
          <p:nvPr/>
        </p:nvPicPr>
        <p:blipFill>
          <a:blip r:embed="rId4"/>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4178174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729AD721-1E84-8144-A3D2-357C47368B2A}"/>
              </a:ext>
            </a:extLst>
          </p:cNvPr>
          <p:cNvSpPr>
            <a:spLocks noGrp="1"/>
          </p:cNvSpPr>
          <p:nvPr>
            <p:ph type="title"/>
          </p:nvPr>
        </p:nvSpPr>
        <p:spPr>
          <a:xfrm>
            <a:off x="480059" y="2053641"/>
            <a:ext cx="2751871" cy="2760098"/>
          </a:xfrm>
        </p:spPr>
        <p:txBody>
          <a:bodyPr>
            <a:normAutofit/>
          </a:bodyPr>
          <a:lstStyle/>
          <a:p>
            <a:r>
              <a:rPr lang="en-US" sz="3400">
                <a:solidFill>
                  <a:srgbClr val="FFFFFF"/>
                </a:solidFill>
              </a:rPr>
              <a:t>“Directed Development”</a:t>
            </a:r>
          </a:p>
        </p:txBody>
      </p:sp>
      <p:sp>
        <p:nvSpPr>
          <p:cNvPr id="5" name="Content Placeholder 4">
            <a:extLst>
              <a:ext uri="{FF2B5EF4-FFF2-40B4-BE49-F238E27FC236}">
                <a16:creationId xmlns:a16="http://schemas.microsoft.com/office/drawing/2014/main" id="{45DDFF0B-A213-6041-9E6E-80E0382E8750}"/>
              </a:ext>
            </a:extLst>
          </p:cNvPr>
          <p:cNvSpPr>
            <a:spLocks noGrp="1"/>
          </p:cNvSpPr>
          <p:nvPr>
            <p:ph idx="1"/>
          </p:nvPr>
        </p:nvSpPr>
        <p:spPr>
          <a:xfrm>
            <a:off x="4567930" y="801866"/>
            <a:ext cx="3979563" cy="5230634"/>
          </a:xfrm>
        </p:spPr>
        <p:txBody>
          <a:bodyPr anchor="ctr">
            <a:normAutofit/>
          </a:bodyPr>
          <a:lstStyle/>
          <a:p>
            <a:r>
              <a:rPr lang="en-US" sz="2100" dirty="0">
                <a:solidFill>
                  <a:srgbClr val="000000"/>
                </a:solidFill>
              </a:rPr>
              <a:t>Initial NCD Survey and Results Guides</a:t>
            </a:r>
          </a:p>
          <a:p>
            <a:r>
              <a:rPr lang="en-US" sz="2100" dirty="0">
                <a:solidFill>
                  <a:srgbClr val="000000"/>
                </a:solidFill>
              </a:rPr>
              <a:t>Trained NCD/Turning Point Directed Development Coach Assigned</a:t>
            </a:r>
          </a:p>
          <a:p>
            <a:r>
              <a:rPr lang="en-US" sz="2100" dirty="0">
                <a:solidFill>
                  <a:srgbClr val="000000"/>
                </a:solidFill>
              </a:rPr>
              <a:t>Review of Results Guides</a:t>
            </a:r>
          </a:p>
          <a:p>
            <a:r>
              <a:rPr lang="en-US" sz="2100" dirty="0">
                <a:solidFill>
                  <a:srgbClr val="000000"/>
                </a:solidFill>
              </a:rPr>
              <a:t>Mutual Discernment of 1 or 2 Primary Action Steps – Keeping it as simple as possible</a:t>
            </a:r>
          </a:p>
          <a:p>
            <a:r>
              <a:rPr lang="en-US" sz="2100" dirty="0">
                <a:solidFill>
                  <a:srgbClr val="000000"/>
                </a:solidFill>
              </a:rPr>
              <a:t>Creation of Appropriate Church Health Team</a:t>
            </a:r>
          </a:p>
          <a:p>
            <a:r>
              <a:rPr lang="en-US" sz="2100" dirty="0">
                <a:solidFill>
                  <a:srgbClr val="000000"/>
                </a:solidFill>
              </a:rPr>
              <a:t>Implementation with Coaching</a:t>
            </a:r>
          </a:p>
          <a:p>
            <a:r>
              <a:rPr lang="en-US" sz="2100" dirty="0">
                <a:solidFill>
                  <a:srgbClr val="000000"/>
                </a:solidFill>
              </a:rPr>
              <a:t>Ongoing Assessment of Fruit</a:t>
            </a:r>
          </a:p>
        </p:txBody>
      </p:sp>
      <p:pic>
        <p:nvPicPr>
          <p:cNvPr id="9" name="Picture 8" descr="Icon&#10;&#10;Description automatically generated">
            <a:extLst>
              <a:ext uri="{FF2B5EF4-FFF2-40B4-BE49-F238E27FC236}">
                <a16:creationId xmlns:a16="http://schemas.microsoft.com/office/drawing/2014/main" id="{2D4FB30B-C9BF-8643-9FB5-50463278F325}"/>
              </a:ext>
            </a:extLst>
          </p:cNvPr>
          <p:cNvPicPr>
            <a:picLocks noChangeAspect="1"/>
          </p:cNvPicPr>
          <p:nvPr/>
        </p:nvPicPr>
        <p:blipFill>
          <a:blip r:embed="rId4"/>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1613448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9144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5127777B-BDC1-C149-84B4-422EBA460BDC}"/>
              </a:ext>
            </a:extLst>
          </p:cNvPr>
          <p:cNvSpPr>
            <a:spLocks noGrp="1"/>
          </p:cNvSpPr>
          <p:nvPr>
            <p:ph type="title"/>
          </p:nvPr>
        </p:nvSpPr>
        <p:spPr>
          <a:xfrm>
            <a:off x="1963827" y="991262"/>
            <a:ext cx="5216343" cy="1066802"/>
          </a:xfrm>
        </p:spPr>
        <p:txBody>
          <a:bodyPr>
            <a:normAutofit/>
          </a:bodyPr>
          <a:lstStyle/>
          <a:p>
            <a:r>
              <a:rPr lang="en-US" sz="3500">
                <a:solidFill>
                  <a:srgbClr val="FFFFFF"/>
                </a:solidFill>
              </a:rPr>
              <a:t>Non-Negotiables</a:t>
            </a:r>
          </a:p>
        </p:txBody>
      </p:sp>
      <p:sp>
        <p:nvSpPr>
          <p:cNvPr id="3" name="Content Placeholder 2">
            <a:extLst>
              <a:ext uri="{FF2B5EF4-FFF2-40B4-BE49-F238E27FC236}">
                <a16:creationId xmlns:a16="http://schemas.microsoft.com/office/drawing/2014/main" id="{50F2ED53-585B-F54F-BF37-F73F8265E5A6}"/>
              </a:ext>
            </a:extLst>
          </p:cNvPr>
          <p:cNvSpPr>
            <a:spLocks noGrp="1"/>
          </p:cNvSpPr>
          <p:nvPr>
            <p:ph idx="1"/>
          </p:nvPr>
        </p:nvSpPr>
        <p:spPr>
          <a:xfrm>
            <a:off x="1963827" y="2371725"/>
            <a:ext cx="5216343" cy="3038475"/>
          </a:xfrm>
        </p:spPr>
        <p:txBody>
          <a:bodyPr anchor="t">
            <a:normAutofit/>
          </a:bodyPr>
          <a:lstStyle/>
          <a:p>
            <a:r>
              <a:rPr lang="en-US" sz="2100" dirty="0">
                <a:solidFill>
                  <a:srgbClr val="FFFFFF"/>
                </a:solidFill>
              </a:rPr>
              <a:t>Full Prayer Participation (emphasizing intercession)</a:t>
            </a:r>
          </a:p>
          <a:p>
            <a:r>
              <a:rPr lang="en-US" sz="2100" dirty="0">
                <a:solidFill>
                  <a:srgbClr val="FFFFFF"/>
                </a:solidFill>
              </a:rPr>
              <a:t>Pastoral and Leadership Demonstration of Engagement</a:t>
            </a:r>
          </a:p>
          <a:p>
            <a:r>
              <a:rPr lang="en-US" sz="2100" dirty="0">
                <a:solidFill>
                  <a:srgbClr val="FFFFFF"/>
                </a:solidFill>
              </a:rPr>
              <a:t>Congregational Involvement</a:t>
            </a:r>
          </a:p>
          <a:p>
            <a:r>
              <a:rPr lang="en-US" sz="2100" dirty="0">
                <a:solidFill>
                  <a:srgbClr val="FFFFFF"/>
                </a:solidFill>
              </a:rPr>
              <a:t>Ministry Partnership</a:t>
            </a:r>
          </a:p>
        </p:txBody>
      </p:sp>
      <p:pic>
        <p:nvPicPr>
          <p:cNvPr id="9" name="Picture 8" descr="Icon&#10;&#10;Description automatically generated">
            <a:extLst>
              <a:ext uri="{FF2B5EF4-FFF2-40B4-BE49-F238E27FC236}">
                <a16:creationId xmlns:a16="http://schemas.microsoft.com/office/drawing/2014/main" id="{9198BF15-D353-C849-B116-C02D4E52489F}"/>
              </a:ext>
            </a:extLst>
          </p:cNvPr>
          <p:cNvPicPr>
            <a:picLocks noChangeAspect="1"/>
          </p:cNvPicPr>
          <p:nvPr/>
        </p:nvPicPr>
        <p:blipFill>
          <a:blip r:embed="rId4"/>
          <a:stretch>
            <a:fillRect/>
          </a:stretch>
        </p:blipFill>
        <p:spPr>
          <a:xfrm>
            <a:off x="8471316" y="6230990"/>
            <a:ext cx="342900" cy="342900"/>
          </a:xfrm>
          <a:prstGeom prst="rect">
            <a:avLst/>
          </a:prstGeom>
        </p:spPr>
      </p:pic>
    </p:spTree>
    <p:extLst>
      <p:ext uri="{BB962C8B-B14F-4D97-AF65-F5344CB8AC3E}">
        <p14:creationId xmlns:p14="http://schemas.microsoft.com/office/powerpoint/2010/main" val="3766946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TotalTime>
  <Words>1123</Words>
  <Application>Microsoft Macintosh PowerPoint</Application>
  <PresentationFormat>On-screen Show (4:3)</PresentationFormat>
  <Paragraphs>151</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Using NCD with Churches in Crisis</vt:lpstr>
      <vt:lpstr>The Conservative Congregational Christian Conference</vt:lpstr>
      <vt:lpstr>Church Development in the CCCC</vt:lpstr>
      <vt:lpstr>A Church’s Life Cycle</vt:lpstr>
      <vt:lpstr>PowerPoint Presentation</vt:lpstr>
      <vt:lpstr>Turning Point</vt:lpstr>
      <vt:lpstr>“Directed Development”</vt:lpstr>
      <vt:lpstr>“Directed Development”</vt:lpstr>
      <vt:lpstr>Non-Negotiables</vt:lpstr>
      <vt:lpstr>Church One</vt:lpstr>
      <vt:lpstr>Church One</vt:lpstr>
      <vt:lpstr>Church One</vt:lpstr>
      <vt:lpstr>Church One</vt:lpstr>
      <vt:lpstr>Church One</vt:lpstr>
      <vt:lpstr>Church One</vt:lpstr>
      <vt:lpstr>Church One</vt:lpstr>
      <vt:lpstr>Church One</vt:lpstr>
      <vt:lpstr>Church Two</vt:lpstr>
      <vt:lpstr>Church Two</vt:lpstr>
      <vt:lpstr>Church Two</vt:lpstr>
      <vt:lpstr>Church Two</vt:lpstr>
      <vt:lpstr>Church Two</vt:lpstr>
      <vt:lpstr>Each Church is Unique</vt:lpstr>
      <vt:lpstr>Question &amp;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NCD with Churches in Crisis</dc:title>
  <dc:creator>John Kimball</dc:creator>
  <cp:lastModifiedBy>John Kimball</cp:lastModifiedBy>
  <cp:revision>6</cp:revision>
  <cp:lastPrinted>2020-11-11T01:48:36Z</cp:lastPrinted>
  <dcterms:created xsi:type="dcterms:W3CDTF">2020-11-11T00:37:12Z</dcterms:created>
  <dcterms:modified xsi:type="dcterms:W3CDTF">2020-11-11T18:31:40Z</dcterms:modified>
</cp:coreProperties>
</file>