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37"/>
  </p:normalViewPr>
  <p:slideViewPr>
    <p:cSldViewPr snapToGrid="0" snapToObjects="1">
      <p:cViewPr varScale="1">
        <p:scale>
          <a:sx n="76" d="100"/>
          <a:sy n="76" d="100"/>
        </p:scale>
        <p:origin x="5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516098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April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dPt>
            <c:idx val="0"/>
            <c:bubble3D val="0"/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2">
                      <a:hueOff val="-2473793"/>
                      <a:satOff val="-50209"/>
                      <a:lumOff val="23543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3">
                      <a:hueOff val="136527"/>
                      <a:satOff val="23858"/>
                      <a:lumOff val="7773"/>
                    </a:schemeClr>
                  </a:gs>
                  <a:gs pos="100000">
                    <a:schemeClr val="accent3">
                      <a:hueOff val="-192295"/>
                      <a:satOff val="2884"/>
                      <a:lumOff val="-756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3"/>
            <c:bubble3D val="0"/>
            <c:spPr>
              <a:gradFill flip="none" rotWithShape="1">
                <a:gsLst>
                  <a:gs pos="0">
                    <a:schemeClr val="accent4">
                      <a:hueOff val="495547"/>
                      <a:lumOff val="5161"/>
                    </a:schemeClr>
                  </a:gs>
                  <a:gs pos="100000">
                    <a:schemeClr val="accent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4"/>
            <c:bubble3D val="0"/>
            <c:spPr>
              <a:gradFill flip="none" rotWithShape="1">
                <a:gsLst>
                  <a:gs pos="0">
                    <a:schemeClr val="accent5">
                      <a:hueOff val="260291"/>
                      <a:satOff val="1998"/>
                      <a:lumOff val="12368"/>
                    </a:schemeClr>
                  </a:gs>
                  <a:gs pos="100000">
                    <a:schemeClr val="accent5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5"/>
            <c:bubble3D val="0"/>
            <c:spPr>
              <a:gradFill flip="none" rotWithShape="1">
                <a:gsLst>
                  <a:gs pos="0">
                    <a:schemeClr val="accent6">
                      <a:hueOff val="-337441"/>
                      <a:satOff val="-6596"/>
                      <a:lumOff val="10008"/>
                    </a:schemeClr>
                  </a:gs>
                  <a:gs pos="100000">
                    <a:schemeClr val="accent6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6"/>
            <c:bubble3D val="0"/>
          </c:dPt>
          <c:dPt>
            <c:idx val="7"/>
            <c:bubble3D val="0"/>
            <c:spPr>
              <a:gradFill flip="none" rotWithShape="1">
                <a:gsLst>
                  <a:gs pos="0">
                    <a:schemeClr val="accent2">
                      <a:hueOff val="-2473793"/>
                      <a:satOff val="-50209"/>
                      <a:lumOff val="23543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8"/>
            <c:bubble3D val="0"/>
            <c:spPr>
              <a:gradFill flip="none" rotWithShape="1">
                <a:gsLst>
                  <a:gs pos="0">
                    <a:schemeClr val="accent3">
                      <a:hueOff val="136527"/>
                      <a:satOff val="23858"/>
                      <a:lumOff val="7773"/>
                    </a:schemeClr>
                  </a:gs>
                  <a:gs pos="100000">
                    <a:schemeClr val="accent3">
                      <a:hueOff val="-192295"/>
                      <a:satOff val="2884"/>
                      <a:lumOff val="-756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50800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Sheet1!$B$1:$B$1</c:f>
              <c:strCache>
                <c:ptCount val="9"/>
                <c:pt idx="0">
                  <c:v>Methodist</c:v>
                </c:pt>
                <c:pt idx="1">
                  <c:v>Lutheran</c:v>
                </c:pt>
                <c:pt idx="2">
                  <c:v>Other Mainline</c:v>
                </c:pt>
                <c:pt idx="3">
                  <c:v>Baptist</c:v>
                </c:pt>
                <c:pt idx="4">
                  <c:v>Seventh-day Adventist</c:v>
                </c:pt>
                <c:pt idx="5">
                  <c:v>Nazarene</c:v>
                </c:pt>
                <c:pt idx="6">
                  <c:v>Other Evangelical</c:v>
                </c:pt>
                <c:pt idx="7">
                  <c:v>Interdenominational‎/independent</c:v>
                </c:pt>
                <c:pt idx="8">
                  <c:v>Other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1863.0</c:v>
                </c:pt>
                <c:pt idx="1">
                  <c:v>568.0</c:v>
                </c:pt>
                <c:pt idx="2">
                  <c:v>808.0</c:v>
                </c:pt>
                <c:pt idx="3">
                  <c:v>930.0</c:v>
                </c:pt>
                <c:pt idx="4">
                  <c:v>767.0</c:v>
                </c:pt>
                <c:pt idx="5">
                  <c:v>429.0</c:v>
                </c:pt>
                <c:pt idx="6">
                  <c:v>1809.0</c:v>
                </c:pt>
                <c:pt idx="7">
                  <c:v>720.0</c:v>
                </c:pt>
                <c:pt idx="8">
                  <c:v>355.0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2"/>
                <c:pt idx="1">
                  <c:v>May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dPt>
            <c:idx val="0"/>
            <c:bubble3D val="0"/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2">
                      <a:hueOff val="-2473793"/>
                      <a:satOff val="-50209"/>
                      <a:lumOff val="23543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3">
                      <a:hueOff val="136527"/>
                      <a:satOff val="23858"/>
                      <a:lumOff val="7773"/>
                    </a:schemeClr>
                  </a:gs>
                  <a:gs pos="100000">
                    <a:schemeClr val="accent3">
                      <a:hueOff val="-192295"/>
                      <a:satOff val="2884"/>
                      <a:lumOff val="-756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3"/>
            <c:bubble3D val="0"/>
            <c:spPr>
              <a:gradFill flip="none" rotWithShape="1">
                <a:gsLst>
                  <a:gs pos="0">
                    <a:schemeClr val="accent4">
                      <a:hueOff val="495547"/>
                      <a:lumOff val="5161"/>
                    </a:schemeClr>
                  </a:gs>
                  <a:gs pos="100000">
                    <a:schemeClr val="accent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4"/>
            <c:bubble3D val="0"/>
            <c:spPr>
              <a:gradFill flip="none" rotWithShape="1">
                <a:gsLst>
                  <a:gs pos="0">
                    <a:schemeClr val="accent5">
                      <a:hueOff val="260291"/>
                      <a:satOff val="1998"/>
                      <a:lumOff val="12368"/>
                    </a:schemeClr>
                  </a:gs>
                  <a:gs pos="100000">
                    <a:schemeClr val="accent5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5"/>
            <c:bubble3D val="0"/>
            <c:spPr>
              <a:gradFill flip="none" rotWithShape="1">
                <a:gsLst>
                  <a:gs pos="0">
                    <a:schemeClr val="accent6">
                      <a:hueOff val="-337441"/>
                      <a:satOff val="-6596"/>
                      <a:lumOff val="10008"/>
                    </a:schemeClr>
                  </a:gs>
                  <a:gs pos="100000">
                    <a:schemeClr val="accent6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6"/>
            <c:bubble3D val="0"/>
          </c:dPt>
          <c:dPt>
            <c:idx val="7"/>
            <c:bubble3D val="0"/>
            <c:spPr>
              <a:gradFill flip="none" rotWithShape="1">
                <a:gsLst>
                  <a:gs pos="0">
                    <a:schemeClr val="accent2">
                      <a:hueOff val="-2473793"/>
                      <a:satOff val="-50209"/>
                      <a:lumOff val="23543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8"/>
            <c:bubble3D val="0"/>
            <c:spPr>
              <a:gradFill flip="none" rotWithShape="1">
                <a:gsLst>
                  <a:gs pos="0">
                    <a:schemeClr val="accent3">
                      <a:hueOff val="136527"/>
                      <a:satOff val="23858"/>
                      <a:lumOff val="7773"/>
                    </a:schemeClr>
                  </a:gs>
                  <a:gs pos="100000">
                    <a:schemeClr val="accent3">
                      <a:hueOff val="-192295"/>
                      <a:satOff val="2884"/>
                      <a:lumOff val="-756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50800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Sheet1!$B$1:$B$1</c:f>
              <c:strCache>
                <c:ptCount val="9"/>
                <c:pt idx="0">
                  <c:v>Methodist</c:v>
                </c:pt>
                <c:pt idx="1">
                  <c:v>Lutheran</c:v>
                </c:pt>
                <c:pt idx="2">
                  <c:v>Other Mainline</c:v>
                </c:pt>
                <c:pt idx="3">
                  <c:v>Baptist</c:v>
                </c:pt>
                <c:pt idx="4">
                  <c:v>Seventh-day Adventist</c:v>
                </c:pt>
                <c:pt idx="5">
                  <c:v>Nazarene</c:v>
                </c:pt>
                <c:pt idx="6">
                  <c:v>Other Evangelical</c:v>
                </c:pt>
                <c:pt idx="7">
                  <c:v>Interdenominational‎/independent</c:v>
                </c:pt>
                <c:pt idx="8">
                  <c:v>Other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76.0</c:v>
                </c:pt>
              </c:numCache>
            </c:numRef>
          </c:val>
        </c:ser>
        <c:ser>
          <c:idx val="0"/>
          <c:order val="2"/>
          <c:tx>
            <c:strRef>
              <c:f>Sheet1!$A$4</c:f>
              <c:strCache>
                <c:ptCount val="3"/>
                <c:pt idx="2">
                  <c:v>June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dPt>
            <c:idx val="0"/>
            <c:bubble3D val="0"/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2">
                      <a:hueOff val="-2473793"/>
                      <a:satOff val="-50209"/>
                      <a:lumOff val="23543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3">
                      <a:hueOff val="136527"/>
                      <a:satOff val="23858"/>
                      <a:lumOff val="7773"/>
                    </a:schemeClr>
                  </a:gs>
                  <a:gs pos="100000">
                    <a:schemeClr val="accent3">
                      <a:hueOff val="-192295"/>
                      <a:satOff val="2884"/>
                      <a:lumOff val="-756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3"/>
            <c:bubble3D val="0"/>
            <c:spPr>
              <a:gradFill flip="none" rotWithShape="1">
                <a:gsLst>
                  <a:gs pos="0">
                    <a:schemeClr val="accent4">
                      <a:hueOff val="495547"/>
                      <a:lumOff val="5161"/>
                    </a:schemeClr>
                  </a:gs>
                  <a:gs pos="100000">
                    <a:schemeClr val="accent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4"/>
            <c:bubble3D val="0"/>
            <c:spPr>
              <a:gradFill flip="none" rotWithShape="1">
                <a:gsLst>
                  <a:gs pos="0">
                    <a:schemeClr val="accent5">
                      <a:hueOff val="260291"/>
                      <a:satOff val="1998"/>
                      <a:lumOff val="12368"/>
                    </a:schemeClr>
                  </a:gs>
                  <a:gs pos="100000">
                    <a:schemeClr val="accent5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5"/>
            <c:bubble3D val="0"/>
            <c:spPr>
              <a:gradFill flip="none" rotWithShape="1">
                <a:gsLst>
                  <a:gs pos="0">
                    <a:schemeClr val="accent6">
                      <a:hueOff val="-337441"/>
                      <a:satOff val="-6596"/>
                      <a:lumOff val="10008"/>
                    </a:schemeClr>
                  </a:gs>
                  <a:gs pos="100000">
                    <a:schemeClr val="accent6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6"/>
            <c:bubble3D val="0"/>
          </c:dPt>
          <c:dPt>
            <c:idx val="7"/>
            <c:bubble3D val="0"/>
            <c:spPr>
              <a:gradFill flip="none" rotWithShape="1">
                <a:gsLst>
                  <a:gs pos="0">
                    <a:schemeClr val="accent2">
                      <a:hueOff val="-2473793"/>
                      <a:satOff val="-50209"/>
                      <a:lumOff val="23543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8"/>
            <c:bubble3D val="0"/>
            <c:spPr>
              <a:gradFill flip="none" rotWithShape="1">
                <a:gsLst>
                  <a:gs pos="0">
                    <a:schemeClr val="accent3">
                      <a:hueOff val="136527"/>
                      <a:satOff val="23858"/>
                      <a:lumOff val="7773"/>
                    </a:schemeClr>
                  </a:gs>
                  <a:gs pos="100000">
                    <a:schemeClr val="accent3">
                      <a:hueOff val="-192295"/>
                      <a:satOff val="2884"/>
                      <a:lumOff val="-756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50800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Sheet1!$B$1:$B$1</c:f>
              <c:strCache>
                <c:ptCount val="9"/>
                <c:pt idx="0">
                  <c:v>Methodist</c:v>
                </c:pt>
                <c:pt idx="1">
                  <c:v>Lutheran</c:v>
                </c:pt>
                <c:pt idx="2">
                  <c:v>Other Mainline</c:v>
                </c:pt>
                <c:pt idx="3">
                  <c:v>Baptist</c:v>
                </c:pt>
                <c:pt idx="4">
                  <c:v>Seventh-day Adventist</c:v>
                </c:pt>
                <c:pt idx="5">
                  <c:v>Nazarene</c:v>
                </c:pt>
                <c:pt idx="6">
                  <c:v>Other Evangelical</c:v>
                </c:pt>
                <c:pt idx="7">
                  <c:v>Interdenominational‎/independent</c:v>
                </c:pt>
                <c:pt idx="8">
                  <c:v>Other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28.0</c:v>
                </c:pt>
              </c:numCache>
            </c:numRef>
          </c:val>
        </c:ser>
        <c:ser>
          <c:idx val="0"/>
          <c:order val="3"/>
          <c:tx>
            <c:strRef>
              <c:f>Sheet1!$A$5</c:f>
              <c:strCache>
                <c:ptCount val="4"/>
                <c:pt idx="3">
                  <c:v>July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dPt>
            <c:idx val="0"/>
            <c:bubble3D val="0"/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2">
                      <a:hueOff val="-2473793"/>
                      <a:satOff val="-50209"/>
                      <a:lumOff val="23543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3">
                      <a:hueOff val="136527"/>
                      <a:satOff val="23858"/>
                      <a:lumOff val="7773"/>
                    </a:schemeClr>
                  </a:gs>
                  <a:gs pos="100000">
                    <a:schemeClr val="accent3">
                      <a:hueOff val="-192295"/>
                      <a:satOff val="2884"/>
                      <a:lumOff val="-756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3"/>
            <c:bubble3D val="0"/>
            <c:spPr>
              <a:gradFill flip="none" rotWithShape="1">
                <a:gsLst>
                  <a:gs pos="0">
                    <a:schemeClr val="accent4">
                      <a:hueOff val="495547"/>
                      <a:lumOff val="5161"/>
                    </a:schemeClr>
                  </a:gs>
                  <a:gs pos="100000">
                    <a:schemeClr val="accent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4"/>
            <c:bubble3D val="0"/>
            <c:spPr>
              <a:gradFill flip="none" rotWithShape="1">
                <a:gsLst>
                  <a:gs pos="0">
                    <a:schemeClr val="accent5">
                      <a:hueOff val="260291"/>
                      <a:satOff val="1998"/>
                      <a:lumOff val="12368"/>
                    </a:schemeClr>
                  </a:gs>
                  <a:gs pos="100000">
                    <a:schemeClr val="accent5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5"/>
            <c:bubble3D val="0"/>
            <c:spPr>
              <a:gradFill flip="none" rotWithShape="1">
                <a:gsLst>
                  <a:gs pos="0">
                    <a:schemeClr val="accent6">
                      <a:hueOff val="-337441"/>
                      <a:satOff val="-6596"/>
                      <a:lumOff val="10008"/>
                    </a:schemeClr>
                  </a:gs>
                  <a:gs pos="100000">
                    <a:schemeClr val="accent6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6"/>
            <c:bubble3D val="0"/>
          </c:dPt>
          <c:dPt>
            <c:idx val="7"/>
            <c:bubble3D val="0"/>
            <c:spPr>
              <a:gradFill flip="none" rotWithShape="1">
                <a:gsLst>
                  <a:gs pos="0">
                    <a:schemeClr val="accent2">
                      <a:hueOff val="-2473793"/>
                      <a:satOff val="-50209"/>
                      <a:lumOff val="23543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8"/>
            <c:bubble3D val="0"/>
            <c:spPr>
              <a:gradFill flip="none" rotWithShape="1">
                <a:gsLst>
                  <a:gs pos="0">
                    <a:schemeClr val="accent3">
                      <a:hueOff val="136527"/>
                      <a:satOff val="23858"/>
                      <a:lumOff val="7773"/>
                    </a:schemeClr>
                  </a:gs>
                  <a:gs pos="100000">
                    <a:schemeClr val="accent3">
                      <a:hueOff val="-192295"/>
                      <a:satOff val="2884"/>
                      <a:lumOff val="-756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50800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Sheet1!$B$1:$B$1</c:f>
              <c:strCache>
                <c:ptCount val="9"/>
                <c:pt idx="0">
                  <c:v>Methodist</c:v>
                </c:pt>
                <c:pt idx="1">
                  <c:v>Lutheran</c:v>
                </c:pt>
                <c:pt idx="2">
                  <c:v>Other Mainline</c:v>
                </c:pt>
                <c:pt idx="3">
                  <c:v>Baptist</c:v>
                </c:pt>
                <c:pt idx="4">
                  <c:v>Seventh-day Adventist</c:v>
                </c:pt>
                <c:pt idx="5">
                  <c:v>Nazarene</c:v>
                </c:pt>
                <c:pt idx="6">
                  <c:v>Other Evangelical</c:v>
                </c:pt>
                <c:pt idx="7">
                  <c:v>Interdenominational‎/independent</c:v>
                </c:pt>
                <c:pt idx="8">
                  <c:v>Other</c:v>
                </c:pt>
              </c:strCache>
            </c:strRef>
          </c:cat>
          <c:val>
            <c:numRef>
              <c:f>Sheet1!$B$5:$B$5</c:f>
              <c:numCache>
                <c:formatCode>General</c:formatCode>
                <c:ptCount val="1"/>
                <c:pt idx="0">
                  <c:v>26.0</c:v>
                </c:pt>
              </c:numCache>
            </c:numRef>
          </c:val>
        </c:ser>
        <c:ser>
          <c:idx val="0"/>
          <c:order val="4"/>
          <c:tx>
            <c:strRef>
              <c:f>Sheet1!$A$6</c:f>
              <c:strCache>
                <c:ptCount val="5"/>
                <c:pt idx="4">
                  <c:v>August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dPt>
            <c:idx val="0"/>
            <c:bubble3D val="0"/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2">
                      <a:hueOff val="-2473793"/>
                      <a:satOff val="-50209"/>
                      <a:lumOff val="23543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3">
                      <a:hueOff val="136527"/>
                      <a:satOff val="23858"/>
                      <a:lumOff val="7773"/>
                    </a:schemeClr>
                  </a:gs>
                  <a:gs pos="100000">
                    <a:schemeClr val="accent3">
                      <a:hueOff val="-192295"/>
                      <a:satOff val="2884"/>
                      <a:lumOff val="-756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3"/>
            <c:bubble3D val="0"/>
            <c:spPr>
              <a:gradFill flip="none" rotWithShape="1">
                <a:gsLst>
                  <a:gs pos="0">
                    <a:schemeClr val="accent4">
                      <a:hueOff val="495547"/>
                      <a:lumOff val="5161"/>
                    </a:schemeClr>
                  </a:gs>
                  <a:gs pos="100000">
                    <a:schemeClr val="accent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4"/>
            <c:bubble3D val="0"/>
            <c:spPr>
              <a:gradFill flip="none" rotWithShape="1">
                <a:gsLst>
                  <a:gs pos="0">
                    <a:schemeClr val="accent5">
                      <a:hueOff val="260291"/>
                      <a:satOff val="1998"/>
                      <a:lumOff val="12368"/>
                    </a:schemeClr>
                  </a:gs>
                  <a:gs pos="100000">
                    <a:schemeClr val="accent5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5"/>
            <c:bubble3D val="0"/>
            <c:spPr>
              <a:gradFill flip="none" rotWithShape="1">
                <a:gsLst>
                  <a:gs pos="0">
                    <a:schemeClr val="accent6">
                      <a:hueOff val="-337441"/>
                      <a:satOff val="-6596"/>
                      <a:lumOff val="10008"/>
                    </a:schemeClr>
                  </a:gs>
                  <a:gs pos="100000">
                    <a:schemeClr val="accent6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6"/>
            <c:bubble3D val="0"/>
          </c:dPt>
          <c:dPt>
            <c:idx val="7"/>
            <c:bubble3D val="0"/>
            <c:spPr>
              <a:gradFill flip="none" rotWithShape="1">
                <a:gsLst>
                  <a:gs pos="0">
                    <a:schemeClr val="accent2">
                      <a:hueOff val="-2473793"/>
                      <a:satOff val="-50209"/>
                      <a:lumOff val="23543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8"/>
            <c:bubble3D val="0"/>
            <c:spPr>
              <a:gradFill flip="none" rotWithShape="1">
                <a:gsLst>
                  <a:gs pos="0">
                    <a:schemeClr val="accent3">
                      <a:hueOff val="136527"/>
                      <a:satOff val="23858"/>
                      <a:lumOff val="7773"/>
                    </a:schemeClr>
                  </a:gs>
                  <a:gs pos="100000">
                    <a:schemeClr val="accent3">
                      <a:hueOff val="-192295"/>
                      <a:satOff val="2884"/>
                      <a:lumOff val="-756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50800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Sheet1!$B$1:$B$1</c:f>
              <c:strCache>
                <c:ptCount val="9"/>
                <c:pt idx="0">
                  <c:v>Methodist</c:v>
                </c:pt>
                <c:pt idx="1">
                  <c:v>Lutheran</c:v>
                </c:pt>
                <c:pt idx="2">
                  <c:v>Other Mainline</c:v>
                </c:pt>
                <c:pt idx="3">
                  <c:v>Baptist</c:v>
                </c:pt>
                <c:pt idx="4">
                  <c:v>Seventh-day Adventist</c:v>
                </c:pt>
                <c:pt idx="5">
                  <c:v>Nazarene</c:v>
                </c:pt>
                <c:pt idx="6">
                  <c:v>Other Evangelical</c:v>
                </c:pt>
                <c:pt idx="7">
                  <c:v>Interdenominational‎/independent</c:v>
                </c:pt>
                <c:pt idx="8">
                  <c:v>Other</c:v>
                </c:pt>
              </c:strCache>
            </c:strRef>
          </c:cat>
          <c:val>
            <c:numRef>
              <c:f>Sheet1!$B$6:$B$6</c:f>
              <c:numCache>
                <c:formatCode>General</c:formatCode>
                <c:ptCount val="1"/>
                <c:pt idx="0">
                  <c:v>21.0</c:v>
                </c:pt>
              </c:numCache>
            </c:numRef>
          </c:val>
        </c:ser>
        <c:ser>
          <c:idx val="0"/>
          <c:order val="5"/>
          <c:tx>
            <c:strRef>
              <c:f>Sheet1!$A$7</c:f>
              <c:strCache>
                <c:ptCount val="6"/>
                <c:pt idx="5">
                  <c:v>September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dPt>
            <c:idx val="0"/>
            <c:bubble3D val="0"/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2">
                      <a:hueOff val="-2473793"/>
                      <a:satOff val="-50209"/>
                      <a:lumOff val="23543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3">
                      <a:hueOff val="136527"/>
                      <a:satOff val="23858"/>
                      <a:lumOff val="7773"/>
                    </a:schemeClr>
                  </a:gs>
                  <a:gs pos="100000">
                    <a:schemeClr val="accent3">
                      <a:hueOff val="-192295"/>
                      <a:satOff val="2884"/>
                      <a:lumOff val="-756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3"/>
            <c:bubble3D val="0"/>
            <c:spPr>
              <a:gradFill flip="none" rotWithShape="1">
                <a:gsLst>
                  <a:gs pos="0">
                    <a:schemeClr val="accent4">
                      <a:hueOff val="495547"/>
                      <a:lumOff val="5161"/>
                    </a:schemeClr>
                  </a:gs>
                  <a:gs pos="100000">
                    <a:schemeClr val="accent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4"/>
            <c:bubble3D val="0"/>
            <c:spPr>
              <a:gradFill flip="none" rotWithShape="1">
                <a:gsLst>
                  <a:gs pos="0">
                    <a:schemeClr val="accent5">
                      <a:hueOff val="260291"/>
                      <a:satOff val="1998"/>
                      <a:lumOff val="12368"/>
                    </a:schemeClr>
                  </a:gs>
                  <a:gs pos="100000">
                    <a:schemeClr val="accent5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5"/>
            <c:bubble3D val="0"/>
            <c:spPr>
              <a:gradFill flip="none" rotWithShape="1">
                <a:gsLst>
                  <a:gs pos="0">
                    <a:schemeClr val="accent6">
                      <a:hueOff val="-337441"/>
                      <a:satOff val="-6596"/>
                      <a:lumOff val="10008"/>
                    </a:schemeClr>
                  </a:gs>
                  <a:gs pos="100000">
                    <a:schemeClr val="accent6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6"/>
            <c:bubble3D val="0"/>
          </c:dPt>
          <c:dPt>
            <c:idx val="7"/>
            <c:bubble3D val="0"/>
            <c:spPr>
              <a:gradFill flip="none" rotWithShape="1">
                <a:gsLst>
                  <a:gs pos="0">
                    <a:schemeClr val="accent2">
                      <a:hueOff val="-2473793"/>
                      <a:satOff val="-50209"/>
                      <a:lumOff val="23543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8"/>
            <c:bubble3D val="0"/>
            <c:spPr>
              <a:gradFill flip="none" rotWithShape="1">
                <a:gsLst>
                  <a:gs pos="0">
                    <a:schemeClr val="accent3">
                      <a:hueOff val="136527"/>
                      <a:satOff val="23858"/>
                      <a:lumOff val="7773"/>
                    </a:schemeClr>
                  </a:gs>
                  <a:gs pos="100000">
                    <a:schemeClr val="accent3">
                      <a:hueOff val="-192295"/>
                      <a:satOff val="2884"/>
                      <a:lumOff val="-756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50800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Sheet1!$B$1:$B$1</c:f>
              <c:strCache>
                <c:ptCount val="9"/>
                <c:pt idx="0">
                  <c:v>Methodist</c:v>
                </c:pt>
                <c:pt idx="1">
                  <c:v>Lutheran</c:v>
                </c:pt>
                <c:pt idx="2">
                  <c:v>Other Mainline</c:v>
                </c:pt>
                <c:pt idx="3">
                  <c:v>Baptist</c:v>
                </c:pt>
                <c:pt idx="4">
                  <c:v>Seventh-day Adventist</c:v>
                </c:pt>
                <c:pt idx="5">
                  <c:v>Nazarene</c:v>
                </c:pt>
                <c:pt idx="6">
                  <c:v>Other Evangelical</c:v>
                </c:pt>
                <c:pt idx="7">
                  <c:v>Interdenominational‎/independent</c:v>
                </c:pt>
                <c:pt idx="8">
                  <c:v>Other</c:v>
                </c:pt>
              </c:strCache>
            </c:strRef>
          </c:cat>
          <c:val>
            <c:numRef>
              <c:f>Sheet1!$B$7:$B$7</c:f>
              <c:numCache>
                <c:formatCode>General</c:formatCode>
                <c:ptCount val="1"/>
                <c:pt idx="0">
                  <c:v>18.0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540532"/>
          <c:y val="0.219463"/>
          <c:w val="0.459468"/>
          <c:h val="0.5732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200" b="0" i="0" u="none" strike="noStrike">
              <a:solidFill>
                <a:srgbClr val="000000"/>
              </a:solidFill>
              <a:latin typeface="Helvetica Light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0.0986375"/>
          <c:y val="0.005"/>
          <c:w val="0.669385"/>
          <c:h val="0.98259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8 qualities  below 65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25433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Small</c:v>
                </c:pt>
                <c:pt idx="1">
                  <c:v>Mid-size</c:v>
                </c:pt>
                <c:pt idx="2">
                  <c:v>Large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0.648</c:v>
                </c:pt>
                <c:pt idx="1">
                  <c:v>0.595</c:v>
                </c:pt>
                <c:pt idx="2">
                  <c:v>0.343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 65+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hueOff val="-2473793"/>
                    <a:satOff val="-50209"/>
                    <a:lumOff val="23543"/>
                  </a:schemeClr>
                </a:gs>
                <a:gs pos="100000">
                  <a:schemeClr val="accent2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25433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Small</c:v>
                </c:pt>
                <c:pt idx="1">
                  <c:v>Mid-size</c:v>
                </c:pt>
                <c:pt idx="2">
                  <c:v>Large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0.213</c:v>
                </c:pt>
                <c:pt idx="1">
                  <c:v>0.237</c:v>
                </c:pt>
                <c:pt idx="2">
                  <c:v>0.32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Average 65+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hueOff val="136527"/>
                    <a:satOff val="23858"/>
                    <a:lumOff val="7773"/>
                  </a:schemeClr>
                </a:gs>
                <a:gs pos="100000">
                  <a:schemeClr val="accent3">
                    <a:hueOff val="-192295"/>
                    <a:satOff val="2884"/>
                    <a:lumOff val="-7566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25433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Small</c:v>
                </c:pt>
                <c:pt idx="1">
                  <c:v>Mid-size</c:v>
                </c:pt>
                <c:pt idx="2">
                  <c:v>Large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0.101</c:v>
                </c:pt>
                <c:pt idx="1">
                  <c:v>0.121</c:v>
                </c:pt>
                <c:pt idx="2">
                  <c:v>0.208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All 8 qualities 65+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hueOff val="495547"/>
                    <a:lumOff val="5161"/>
                  </a:schemeClr>
                </a:gs>
                <a:gs pos="100000">
                  <a:schemeClr val="accent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25433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Small</c:v>
                </c:pt>
                <c:pt idx="1">
                  <c:v>Mid-size</c:v>
                </c:pt>
                <c:pt idx="2">
                  <c:v>Large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0.038</c:v>
                </c:pt>
                <c:pt idx="1">
                  <c:v>0.048</c:v>
                </c:pt>
                <c:pt idx="2">
                  <c:v>0.13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-2127290176"/>
        <c:axId val="-2127287408"/>
      </c:barChart>
      <c:catAx>
        <c:axId val="-212729017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21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-2127287408"/>
        <c:crosses val="autoZero"/>
        <c:auto val="1"/>
        <c:lblAlgn val="ctr"/>
        <c:lblOffset val="100"/>
        <c:noMultiLvlLbl val="1"/>
      </c:catAx>
      <c:valAx>
        <c:axId val="-2127287408"/>
        <c:scaling>
          <c:orientation val="minMax"/>
        </c:scaling>
        <c:delete val="0"/>
        <c:axPos val="t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-2127290176"/>
        <c:crosses val="autoZero"/>
        <c:crossBetween val="between"/>
        <c:majorUnit val="0.3"/>
        <c:minorUnit val="0.15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657147"/>
          <c:y val="0.329289"/>
          <c:w val="0.342853"/>
          <c:h val="0.535566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200" b="0" i="0" u="none" strike="noStrike">
              <a:solidFill>
                <a:srgbClr val="000000"/>
              </a:solidFill>
              <a:latin typeface="Helvetica Light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18"/>
  <c:chart>
    <c:title>
      <c:tx>
        <c:rich>
          <a:bodyPr rot="0"/>
          <a:lstStyle/>
          <a:p>
            <a:pPr>
              <a:defRPr sz="4600" b="0" i="0" u="none" strike="noStrike">
                <a:solidFill>
                  <a:srgbClr val="000000"/>
                </a:solidFill>
                <a:latin typeface="Gill Sans"/>
              </a:defRPr>
            </a:pPr>
            <a:r>
              <a:rPr lang="en-US" sz="4600" b="0" i="0" u="none" strike="noStrike">
                <a:solidFill>
                  <a:srgbClr val="000000"/>
                </a:solidFill>
                <a:latin typeface="Gill Sans"/>
              </a:rPr>
              <a:t>in Congregations</a:t>
            </a:r>
          </a:p>
        </c:rich>
      </c:tx>
      <c:layout>
        <c:manualLayout>
          <c:xMode val="edge"/>
          <c:yMode val="edge"/>
          <c:x val="0.313349"/>
          <c:y val="0.0"/>
          <c:w val="0.373302"/>
          <c:h val="0.117292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0.179648"/>
          <c:y val="0.117292"/>
          <c:w val="0.815352"/>
          <c:h val="0.8680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AAGR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25433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Children</c:v>
                </c:pt>
                <c:pt idx="1">
                  <c:v>Youth</c:v>
                </c:pt>
                <c:pt idx="2">
                  <c:v>Young adults</c:v>
                </c:pt>
                <c:pt idx="3">
                  <c:v>Young families</c:v>
                </c:pt>
                <c:pt idx="4">
                  <c:v>Middle aged</c:v>
                </c:pt>
                <c:pt idx="5">
                  <c:v>Seniors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1"/>
                <c:pt idx="0">
                  <c:v>0.443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Untitled 1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hueOff val="-2473793"/>
                    <a:satOff val="-50209"/>
                    <a:lumOff val="23543"/>
                  </a:schemeClr>
                </a:gs>
                <a:gs pos="100000">
                  <a:schemeClr val="accent2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25433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Children</c:v>
                </c:pt>
                <c:pt idx="1">
                  <c:v>Youth</c:v>
                </c:pt>
                <c:pt idx="2">
                  <c:v>Young adults</c:v>
                </c:pt>
                <c:pt idx="3">
                  <c:v>Young families</c:v>
                </c:pt>
                <c:pt idx="4">
                  <c:v>Middle aged</c:v>
                </c:pt>
                <c:pt idx="5">
                  <c:v>Seniors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2"/>
                <c:pt idx="1">
                  <c:v>0.295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Untitled 2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hueOff val="136527"/>
                    <a:satOff val="23858"/>
                    <a:lumOff val="7773"/>
                  </a:schemeClr>
                </a:gs>
                <a:gs pos="100000">
                  <a:schemeClr val="accent3">
                    <a:hueOff val="-192295"/>
                    <a:satOff val="2884"/>
                    <a:lumOff val="-7566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25433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Children</c:v>
                </c:pt>
                <c:pt idx="1">
                  <c:v>Youth</c:v>
                </c:pt>
                <c:pt idx="2">
                  <c:v>Young adults</c:v>
                </c:pt>
                <c:pt idx="3">
                  <c:v>Young families</c:v>
                </c:pt>
                <c:pt idx="4">
                  <c:v>Middle aged</c:v>
                </c:pt>
                <c:pt idx="5">
                  <c:v>Seniors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3"/>
                <c:pt idx="2">
                  <c:v>0.17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Untitled 3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hueOff val="495547"/>
                    <a:lumOff val="5161"/>
                  </a:schemeClr>
                </a:gs>
                <a:gs pos="100000">
                  <a:schemeClr val="accent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25433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Children</c:v>
                </c:pt>
                <c:pt idx="1">
                  <c:v>Youth</c:v>
                </c:pt>
                <c:pt idx="2">
                  <c:v>Young adults</c:v>
                </c:pt>
                <c:pt idx="3">
                  <c:v>Young families</c:v>
                </c:pt>
                <c:pt idx="4">
                  <c:v>Middle aged</c:v>
                </c:pt>
                <c:pt idx="5">
                  <c:v>Seniors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4"/>
                <c:pt idx="3">
                  <c:v>0.41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Untitled 4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hueOff val="260291"/>
                    <a:satOff val="1998"/>
                    <a:lumOff val="12368"/>
                  </a:schemeClr>
                </a:gs>
                <a:gs pos="100000">
                  <a:schemeClr val="accent5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25433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Children</c:v>
                </c:pt>
                <c:pt idx="1">
                  <c:v>Youth</c:v>
                </c:pt>
                <c:pt idx="2">
                  <c:v>Young adults</c:v>
                </c:pt>
                <c:pt idx="3">
                  <c:v>Young families</c:v>
                </c:pt>
                <c:pt idx="4">
                  <c:v>Middle aged</c:v>
                </c:pt>
                <c:pt idx="5">
                  <c:v>Seniors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5"/>
                <c:pt idx="4">
                  <c:v>0.803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Untitled 5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hueOff val="-337441"/>
                    <a:satOff val="-6596"/>
                    <a:lumOff val="10008"/>
                  </a:schemeClr>
                </a:gs>
                <a:gs pos="100000">
                  <a:schemeClr val="accent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25433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Children</c:v>
                </c:pt>
                <c:pt idx="1">
                  <c:v>Youth</c:v>
                </c:pt>
                <c:pt idx="2">
                  <c:v>Young adults</c:v>
                </c:pt>
                <c:pt idx="3">
                  <c:v>Young families</c:v>
                </c:pt>
                <c:pt idx="4">
                  <c:v>Middle aged</c:v>
                </c:pt>
                <c:pt idx="5">
                  <c:v>Seniors</c:v>
                </c:pt>
              </c:strCache>
            </c:strRef>
          </c:cat>
          <c:val>
            <c:numRef>
              <c:f>Sheet1!$G$2:$G$7</c:f>
              <c:numCache>
                <c:formatCode>General</c:formatCode>
                <c:ptCount val="6"/>
                <c:pt idx="5">
                  <c:v>0.59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-2131026304"/>
        <c:axId val="-2131023536"/>
      </c:barChart>
      <c:catAx>
        <c:axId val="-213102630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21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-2131023536"/>
        <c:crosses val="autoZero"/>
        <c:auto val="1"/>
        <c:lblAlgn val="ctr"/>
        <c:lblOffset val="100"/>
        <c:noMultiLvlLbl val="1"/>
      </c:catAx>
      <c:valAx>
        <c:axId val="-2131023536"/>
        <c:scaling>
          <c:orientation val="minMax"/>
        </c:scaling>
        <c:delete val="0"/>
        <c:axPos val="t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-2131026304"/>
        <c:crosses val="autoZero"/>
        <c:crossBetween val="between"/>
        <c:majorUnit val="0.225"/>
        <c:minorUnit val="0.11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18"/>
  <c:chart>
    <c:title>
      <c:tx>
        <c:rich>
          <a:bodyPr rot="0"/>
          <a:lstStyle/>
          <a:p>
            <a:pPr>
              <a:defRPr sz="4600" b="0" i="0" u="none" strike="noStrike">
                <a:solidFill>
                  <a:srgbClr val="000000"/>
                </a:solidFill>
                <a:latin typeface="Gill Sans"/>
              </a:defRPr>
            </a:pPr>
            <a:r>
              <a:rPr lang="en-US" sz="4600" b="0" i="0" u="none" strike="noStrike">
                <a:solidFill>
                  <a:srgbClr val="000000"/>
                </a:solidFill>
                <a:latin typeface="Gill Sans"/>
              </a:rPr>
              <a:t>in Congregations by Size</a:t>
            </a:r>
          </a:p>
        </c:rich>
      </c:tx>
      <c:layout>
        <c:manualLayout>
          <c:xMode val="edge"/>
          <c:yMode val="edge"/>
          <c:x val="0.224399"/>
          <c:y val="0.0"/>
          <c:w val="0.525168"/>
          <c:h val="0.117292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0.174971"/>
          <c:y val="0.117292"/>
          <c:w val="0.797626"/>
          <c:h val="0.8680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Small Congregation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25433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Children</c:v>
                </c:pt>
                <c:pt idx="1">
                  <c:v>Youth</c:v>
                </c:pt>
                <c:pt idx="2">
                  <c:v>Young adults</c:v>
                </c:pt>
                <c:pt idx="3">
                  <c:v>Young families</c:v>
                </c:pt>
                <c:pt idx="4">
                  <c:v>Middle aged</c:v>
                </c:pt>
                <c:pt idx="5">
                  <c:v>Seniors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0.206</c:v>
                </c:pt>
                <c:pt idx="1">
                  <c:v>0.119</c:v>
                </c:pt>
                <c:pt idx="2">
                  <c:v>0.075</c:v>
                </c:pt>
                <c:pt idx="3">
                  <c:v>0.17</c:v>
                </c:pt>
                <c:pt idx="4">
                  <c:v>0.418</c:v>
                </c:pt>
                <c:pt idx="5">
                  <c:v>0.328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Med-size Congregation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hueOff val="-2473793"/>
                    <a:satOff val="-50209"/>
                    <a:lumOff val="23543"/>
                  </a:schemeClr>
                </a:gs>
                <a:gs pos="100000">
                  <a:schemeClr val="accent2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25433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Children</c:v>
                </c:pt>
                <c:pt idx="1">
                  <c:v>Youth</c:v>
                </c:pt>
                <c:pt idx="2">
                  <c:v>Young adults</c:v>
                </c:pt>
                <c:pt idx="3">
                  <c:v>Young families</c:v>
                </c:pt>
                <c:pt idx="4">
                  <c:v>Middle aged</c:v>
                </c:pt>
                <c:pt idx="5">
                  <c:v>Seniors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0.148</c:v>
                </c:pt>
                <c:pt idx="1">
                  <c:v>0.105</c:v>
                </c:pt>
                <c:pt idx="2">
                  <c:v>0.054</c:v>
                </c:pt>
                <c:pt idx="3">
                  <c:v>0.146</c:v>
                </c:pt>
                <c:pt idx="4">
                  <c:v>0.26</c:v>
                </c:pt>
                <c:pt idx="5">
                  <c:v>0.188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Large Congregation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hueOff val="136527"/>
                    <a:satOff val="23858"/>
                    <a:lumOff val="7773"/>
                  </a:schemeClr>
                </a:gs>
                <a:gs pos="100000">
                  <a:schemeClr val="accent3">
                    <a:hueOff val="-192295"/>
                    <a:satOff val="2884"/>
                    <a:lumOff val="-7566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25433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Children</c:v>
                </c:pt>
                <c:pt idx="1">
                  <c:v>Youth</c:v>
                </c:pt>
                <c:pt idx="2">
                  <c:v>Young adults</c:v>
                </c:pt>
                <c:pt idx="3">
                  <c:v>Young families</c:v>
                </c:pt>
                <c:pt idx="4">
                  <c:v>Middle aged</c:v>
                </c:pt>
                <c:pt idx="5">
                  <c:v>Seniors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0.096</c:v>
                </c:pt>
                <c:pt idx="1">
                  <c:v>0.076</c:v>
                </c:pt>
                <c:pt idx="2">
                  <c:v>0.044</c:v>
                </c:pt>
                <c:pt idx="3">
                  <c:v>0.099</c:v>
                </c:pt>
                <c:pt idx="4">
                  <c:v>0.135</c:v>
                </c:pt>
                <c:pt idx="5">
                  <c:v>0.081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-2127224192"/>
        <c:axId val="-2127221360"/>
      </c:barChart>
      <c:catAx>
        <c:axId val="-212722419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21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-2127221360"/>
        <c:crosses val="autoZero"/>
        <c:auto val="1"/>
        <c:lblAlgn val="ctr"/>
        <c:lblOffset val="100"/>
        <c:noMultiLvlLbl val="1"/>
      </c:catAx>
      <c:valAx>
        <c:axId val="-2127221360"/>
        <c:scaling>
          <c:orientation val="minMax"/>
        </c:scaling>
        <c:delete val="0"/>
        <c:axPos val="t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-2127224192"/>
        <c:crosses val="autoZero"/>
        <c:crossBetween val="between"/>
        <c:majorUnit val="0.225"/>
        <c:minorUnit val="0.1125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672427"/>
          <c:y val="0.383925"/>
          <c:w val="0.327573"/>
          <c:h val="0.194421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200" b="0" i="0" u="none" strike="noStrike">
              <a:solidFill>
                <a:srgbClr val="000000"/>
              </a:solidFill>
              <a:latin typeface="Helvetica Light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18"/>
  <c:chart>
    <c:title>
      <c:tx>
        <c:rich>
          <a:bodyPr rot="0"/>
          <a:lstStyle/>
          <a:p>
            <a:pPr>
              <a:defRPr sz="2600" b="0" i="0" u="none" strike="noStrike">
                <a:solidFill>
                  <a:srgbClr val="000000"/>
                </a:solidFill>
                <a:latin typeface="Gill Sans"/>
              </a:defRPr>
            </a:pPr>
            <a:r>
              <a:rPr lang="en-US" sz="2600" b="0" i="0" u="none" strike="noStrike">
                <a:solidFill>
                  <a:srgbClr val="000000"/>
                </a:solidFill>
                <a:latin typeface="Gill Sans"/>
              </a:rPr>
              <a:t>Average Annual Growth Rate (5 years)</a:t>
            </a:r>
          </a:p>
        </c:rich>
      </c:tx>
      <c:layout>
        <c:manualLayout>
          <c:xMode val="edge"/>
          <c:yMode val="edge"/>
          <c:x val="0.257484"/>
          <c:y val="0.0"/>
          <c:w val="0.485031"/>
          <c:h val="0.0708749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0.179589"/>
          <c:y val="0.0708749"/>
          <c:w val="0.815411"/>
          <c:h val="0.9143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AAGR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25433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Children</c:v>
                </c:pt>
                <c:pt idx="1">
                  <c:v>Youth</c:v>
                </c:pt>
                <c:pt idx="2">
                  <c:v>Young adults</c:v>
                </c:pt>
                <c:pt idx="3">
                  <c:v>Young families</c:v>
                </c:pt>
                <c:pt idx="4">
                  <c:v>Middle aged</c:v>
                </c:pt>
                <c:pt idx="5">
                  <c:v>Seniors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0.02</c:v>
                </c:pt>
                <c:pt idx="1">
                  <c:v>0.016</c:v>
                </c:pt>
                <c:pt idx="2">
                  <c:v>0.043</c:v>
                </c:pt>
                <c:pt idx="3">
                  <c:v>0.032</c:v>
                </c:pt>
                <c:pt idx="4">
                  <c:v>0.005</c:v>
                </c:pt>
                <c:pt idx="5">
                  <c:v>-0.012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-2130537472"/>
        <c:axId val="-2128771392"/>
      </c:barChart>
      <c:catAx>
        <c:axId val="-213053747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21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-2128771392"/>
        <c:crosses val="autoZero"/>
        <c:auto val="1"/>
        <c:lblAlgn val="ctr"/>
        <c:lblOffset val="100"/>
        <c:noMultiLvlLbl val="1"/>
      </c:catAx>
      <c:valAx>
        <c:axId val="-2128771392"/>
        <c:scaling>
          <c:orientation val="minMax"/>
        </c:scaling>
        <c:delete val="0"/>
        <c:axPos val="t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-2130537472"/>
        <c:crosses val="autoZero"/>
        <c:crossBetween val="between"/>
        <c:majorUnit val="0.015625"/>
        <c:minorUnit val="0.00781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18"/>
  <c:chart>
    <c:title>
      <c:tx>
        <c:rich>
          <a:bodyPr rot="0"/>
          <a:lstStyle/>
          <a:p>
            <a:pPr>
              <a:defRPr sz="2600" b="0" i="0" u="none" strike="noStrike">
                <a:solidFill>
                  <a:srgbClr val="000000"/>
                </a:solidFill>
                <a:latin typeface="Gill Sans"/>
              </a:defRPr>
            </a:pPr>
            <a:r>
              <a:rPr lang="en-US" sz="2600" b="0" i="0" u="none" strike="noStrike">
                <a:solidFill>
                  <a:srgbClr val="000000"/>
                </a:solidFill>
                <a:latin typeface="Gill Sans"/>
              </a:rPr>
              <a:t>Average Score of all 8 Qualities</a:t>
            </a:r>
          </a:p>
        </c:rich>
      </c:tx>
      <c:layout>
        <c:manualLayout>
          <c:xMode val="edge"/>
          <c:yMode val="edge"/>
          <c:x val="0.304348"/>
          <c:y val="0.0"/>
          <c:w val="0.391303"/>
          <c:h val="0.0708749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0.179677"/>
          <c:y val="0.0708749"/>
          <c:w val="0.815323"/>
          <c:h val="0.9143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AAGR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0" i="0" u="none" strike="noStrike">
                    <a:solidFill>
                      <a:srgbClr val="FFFFFF"/>
                    </a:solidFill>
                    <a:effectLst>
                      <a:outerShdw blurRad="127000" dist="25433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Children</c:v>
                </c:pt>
                <c:pt idx="1">
                  <c:v>Youth</c:v>
                </c:pt>
                <c:pt idx="2">
                  <c:v>Young adults</c:v>
                </c:pt>
                <c:pt idx="3">
                  <c:v>Young families</c:v>
                </c:pt>
                <c:pt idx="4">
                  <c:v>Middle aged</c:v>
                </c:pt>
                <c:pt idx="5">
                  <c:v>Seniors</c:v>
                </c:pt>
              </c:strCache>
            </c:strRef>
          </c:cat>
          <c:val>
            <c:numRef>
              <c:f>Sheet1!$B$2:$B$7</c:f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Untitled 1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hueOff val="-2473793"/>
                    <a:satOff val="-50209"/>
                    <a:lumOff val="23543"/>
                  </a:schemeClr>
                </a:gs>
                <a:gs pos="100000">
                  <a:schemeClr val="accent2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25433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Children</c:v>
                </c:pt>
                <c:pt idx="1">
                  <c:v>Youth</c:v>
                </c:pt>
                <c:pt idx="2">
                  <c:v>Young adults</c:v>
                </c:pt>
                <c:pt idx="3">
                  <c:v>Young families</c:v>
                </c:pt>
                <c:pt idx="4">
                  <c:v>Middle aged</c:v>
                </c:pt>
                <c:pt idx="5">
                  <c:v>Seniors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54.9</c:v>
                </c:pt>
                <c:pt idx="1">
                  <c:v>55.3</c:v>
                </c:pt>
                <c:pt idx="2">
                  <c:v>57.6</c:v>
                </c:pt>
                <c:pt idx="3">
                  <c:v>56.4</c:v>
                </c:pt>
                <c:pt idx="4">
                  <c:v>53.3</c:v>
                </c:pt>
                <c:pt idx="5">
                  <c:v>50.8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-2130950896"/>
        <c:axId val="-2130948128"/>
      </c:barChart>
      <c:catAx>
        <c:axId val="-213095089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21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-2130948128"/>
        <c:crosses val="autoZero"/>
        <c:auto val="1"/>
        <c:lblAlgn val="ctr"/>
        <c:lblOffset val="100"/>
        <c:noMultiLvlLbl val="1"/>
      </c:catAx>
      <c:valAx>
        <c:axId val="-2130948128"/>
        <c:scaling>
          <c:orientation val="minMax"/>
        </c:scaling>
        <c:delete val="0"/>
        <c:axPos val="t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-2130950896"/>
        <c:crosses val="autoZero"/>
        <c:crossBetween val="between"/>
        <c:majorUnit val="15.0"/>
        <c:minorUnit val="7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18"/>
  <c:chart>
    <c:title>
      <c:tx>
        <c:rich>
          <a:bodyPr rot="0"/>
          <a:lstStyle/>
          <a:p>
            <a:pPr>
              <a:defRPr sz="2600" b="0" i="0" u="none" strike="noStrike">
                <a:solidFill>
                  <a:srgbClr val="000000"/>
                </a:solidFill>
                <a:latin typeface="Helvetica Light"/>
              </a:defRPr>
            </a:pPr>
            <a:r>
              <a:rPr lang="en-US" sz="2600" b="0" i="0" u="none" strike="noStrike">
                <a:solidFill>
                  <a:srgbClr val="000000"/>
                </a:solidFill>
                <a:latin typeface="Helvetica Light"/>
              </a:rPr>
              <a:t>8 Quality Characteristics</a:t>
            </a:r>
          </a:p>
        </c:rich>
      </c:tx>
      <c:layout>
        <c:manualLayout>
          <c:xMode val="edge"/>
          <c:yMode val="edge"/>
          <c:x val="0.318059"/>
          <c:y val="0.0"/>
          <c:w val="0.363883"/>
          <c:h val="0.129717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0.00973088"/>
          <c:y val="0.129717"/>
          <c:w val="0.985269"/>
          <c:h val="0.78113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Sheet1!$B$1:$J$1</c:f>
              <c:strCache>
                <c:ptCount val="9"/>
                <c:pt idx="0">
                  <c:v>EL</c:v>
                </c:pt>
                <c:pt idx="1">
                  <c:v>GbM</c:v>
                </c:pt>
                <c:pt idx="2">
                  <c:v>PS</c:v>
                </c:pt>
                <c:pt idx="3">
                  <c:v>ES</c:v>
                </c:pt>
                <c:pt idx="4">
                  <c:v>IWS</c:v>
                </c:pt>
                <c:pt idx="5">
                  <c:v>HSG</c:v>
                </c:pt>
                <c:pt idx="6">
                  <c:v>NoE</c:v>
                </c:pt>
                <c:pt idx="7">
                  <c:v>LR</c:v>
                </c:pt>
                <c:pt idx="8">
                  <c:v>Ave</c:v>
                </c:pt>
              </c:strCache>
            </c:strRef>
          </c:cat>
          <c:val>
            <c:numRef>
              <c:f>Sheet1!$B$2:$J$2</c:f>
            </c:numRef>
          </c:val>
        </c:ser>
        <c:ser>
          <c:idx val="1"/>
          <c:order val="1"/>
          <c:tx>
            <c:strRef>
              <c:f>Sheet1!$A$3</c:f>
            </c:strRef>
          </c:tx>
          <c:spPr>
            <a:gradFill flip="none" rotWithShape="1">
              <a:gsLst>
                <a:gs pos="0">
                  <a:schemeClr val="accent2">
                    <a:hueOff val="-2473793"/>
                    <a:satOff val="-50209"/>
                    <a:lumOff val="23543"/>
                  </a:schemeClr>
                </a:gs>
                <a:gs pos="100000">
                  <a:schemeClr val="accent2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Sheet1!$B$1:$J$1</c:f>
              <c:strCache>
                <c:ptCount val="9"/>
                <c:pt idx="0">
                  <c:v>EL</c:v>
                </c:pt>
                <c:pt idx="1">
                  <c:v>GbM</c:v>
                </c:pt>
                <c:pt idx="2">
                  <c:v>PS</c:v>
                </c:pt>
                <c:pt idx="3">
                  <c:v>ES</c:v>
                </c:pt>
                <c:pt idx="4">
                  <c:v>IWS</c:v>
                </c:pt>
                <c:pt idx="5">
                  <c:v>HSG</c:v>
                </c:pt>
                <c:pt idx="6">
                  <c:v>NoE</c:v>
                </c:pt>
                <c:pt idx="7">
                  <c:v>LR</c:v>
                </c:pt>
                <c:pt idx="8">
                  <c:v>Ave</c:v>
                </c:pt>
              </c:strCache>
            </c:strRef>
          </c:cat>
          <c:val>
            <c:numRef>
              <c:f>Sheet1!$B$3:$J$3</c:f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Untitled 1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hueOff val="136527"/>
                    <a:satOff val="23858"/>
                    <a:lumOff val="7773"/>
                  </a:schemeClr>
                </a:gs>
                <a:gs pos="100000">
                  <a:schemeClr val="accent3">
                    <a:hueOff val="-192295"/>
                    <a:satOff val="2884"/>
                    <a:lumOff val="-7566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.0_);\(#,##0.0\)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010101"/>
                    </a:solidFill>
                    <a:effectLst>
                      <a:outerShdw blurRad="127000" dist="25433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EL</c:v>
                </c:pt>
                <c:pt idx="1">
                  <c:v>GbM</c:v>
                </c:pt>
                <c:pt idx="2">
                  <c:v>PS</c:v>
                </c:pt>
                <c:pt idx="3">
                  <c:v>ES</c:v>
                </c:pt>
                <c:pt idx="4">
                  <c:v>IWS</c:v>
                </c:pt>
                <c:pt idx="5">
                  <c:v>HSG</c:v>
                </c:pt>
                <c:pt idx="6">
                  <c:v>NoE</c:v>
                </c:pt>
                <c:pt idx="7">
                  <c:v>LR</c:v>
                </c:pt>
                <c:pt idx="8">
                  <c:v>Ave</c:v>
                </c:pt>
              </c:strCache>
            </c:strRef>
          </c:cat>
          <c:val>
            <c:numRef>
              <c:f>Sheet1!$B$4:$J$4</c:f>
              <c:numCache>
                <c:formatCode>General</c:formatCode>
                <c:ptCount val="9"/>
                <c:pt idx="0">
                  <c:v>58.4</c:v>
                </c:pt>
                <c:pt idx="1">
                  <c:v>59.1</c:v>
                </c:pt>
                <c:pt idx="2">
                  <c:v>57.7</c:v>
                </c:pt>
                <c:pt idx="3">
                  <c:v>57.1</c:v>
                </c:pt>
                <c:pt idx="4">
                  <c:v>56.2</c:v>
                </c:pt>
                <c:pt idx="5">
                  <c:v>55.5</c:v>
                </c:pt>
                <c:pt idx="6">
                  <c:v>59.1</c:v>
                </c:pt>
                <c:pt idx="7">
                  <c:v>58.0</c:v>
                </c:pt>
                <c:pt idx="8">
                  <c:v>57.6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-2130887568"/>
        <c:axId val="-2130884704"/>
      </c:barChart>
      <c:catAx>
        <c:axId val="-21308875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20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-2130884704"/>
        <c:crosses val="autoZero"/>
        <c:auto val="1"/>
        <c:lblAlgn val="ctr"/>
        <c:lblOffset val="100"/>
        <c:noMultiLvlLbl val="1"/>
      </c:catAx>
      <c:valAx>
        <c:axId val="-2130884704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-2130887568"/>
        <c:crosses val="autoZero"/>
        <c:crossBetween val="between"/>
        <c:majorUnit val="15.0"/>
        <c:minorUnit val="7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18"/>
  <c:chart>
    <c:title>
      <c:tx>
        <c:rich>
          <a:bodyPr rot="0"/>
          <a:lstStyle/>
          <a:p>
            <a:pPr>
              <a:defRPr sz="2600" b="0" i="0" u="none" strike="noStrike">
                <a:solidFill>
                  <a:srgbClr val="000000"/>
                </a:solidFill>
                <a:latin typeface="Gill Sans"/>
              </a:defRPr>
            </a:pPr>
            <a:r>
              <a:rPr lang="en-US" sz="2600" b="0" i="0" u="none" strike="noStrike">
                <a:solidFill>
                  <a:srgbClr val="000000"/>
                </a:solidFill>
                <a:latin typeface="Gill Sans"/>
              </a:rPr>
              <a:t>Average Adult Attendance</a:t>
            </a:r>
          </a:p>
        </c:rich>
      </c:tx>
      <c:layout>
        <c:manualLayout>
          <c:xMode val="edge"/>
          <c:yMode val="edge"/>
          <c:x val="0.33549"/>
          <c:y val="0.0"/>
          <c:w val="0.32902"/>
          <c:h val="0.0708749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0.179619"/>
          <c:y val="0.0708749"/>
          <c:w val="0.815381"/>
          <c:h val="0.9143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AAGR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0" i="0" u="none" strike="noStrike">
                    <a:solidFill>
                      <a:srgbClr val="FFFFFF"/>
                    </a:solidFill>
                    <a:effectLst>
                      <a:outerShdw blurRad="127000" dist="25433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Children</c:v>
                </c:pt>
                <c:pt idx="1">
                  <c:v>Youth</c:v>
                </c:pt>
                <c:pt idx="2">
                  <c:v>Young adults</c:v>
                </c:pt>
                <c:pt idx="3">
                  <c:v>Young families</c:v>
                </c:pt>
                <c:pt idx="4">
                  <c:v>Middle aged</c:v>
                </c:pt>
                <c:pt idx="5">
                  <c:v>Seniors</c:v>
                </c:pt>
              </c:strCache>
            </c:strRef>
          </c:cat>
          <c:val>
            <c:numRef>
              <c:f>Sheet1!$B$2:$B$7</c:f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Untitled 1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hueOff val="-2473793"/>
                    <a:satOff val="-50209"/>
                    <a:lumOff val="23543"/>
                  </a:schemeClr>
                </a:gs>
                <a:gs pos="100000">
                  <a:schemeClr val="accent2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25433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Children</c:v>
                </c:pt>
                <c:pt idx="1">
                  <c:v>Youth</c:v>
                </c:pt>
                <c:pt idx="2">
                  <c:v>Young adults</c:v>
                </c:pt>
                <c:pt idx="3">
                  <c:v>Young families</c:v>
                </c:pt>
                <c:pt idx="4">
                  <c:v>Middle aged</c:v>
                </c:pt>
                <c:pt idx="5">
                  <c:v>Seniors</c:v>
                </c:pt>
              </c:strCache>
            </c:strRef>
          </c:cat>
          <c:val>
            <c:numRef>
              <c:f>Sheet1!$C$2:$C$7</c:f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Untitled 2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hueOff val="136527"/>
                    <a:satOff val="23858"/>
                    <a:lumOff val="7773"/>
                  </a:schemeClr>
                </a:gs>
                <a:gs pos="100000">
                  <a:schemeClr val="accent3">
                    <a:hueOff val="-192295"/>
                    <a:satOff val="2884"/>
                    <a:lumOff val="-7566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0" i="0" u="none" strike="noStrike">
                    <a:solidFill>
                      <a:srgbClr val="FFFFFF"/>
                    </a:solidFill>
                    <a:effectLst>
                      <a:outerShdw blurRad="127000" dist="25433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 Light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Children</c:v>
                </c:pt>
                <c:pt idx="1">
                  <c:v>Youth</c:v>
                </c:pt>
                <c:pt idx="2">
                  <c:v>Young adults</c:v>
                </c:pt>
                <c:pt idx="3">
                  <c:v>Young families</c:v>
                </c:pt>
                <c:pt idx="4">
                  <c:v>Middle aged</c:v>
                </c:pt>
                <c:pt idx="5">
                  <c:v>Seniors</c:v>
                </c:pt>
              </c:strCache>
            </c:strRef>
          </c:cat>
          <c:val>
            <c:numRef>
              <c:f>Sheet1!$D$2:$D$7</c:f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Untitled 3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hueOff val="495547"/>
                    <a:lumOff val="5161"/>
                  </a:schemeClr>
                </a:gs>
                <a:gs pos="100000">
                  <a:schemeClr val="accent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25433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Children</c:v>
                </c:pt>
                <c:pt idx="1">
                  <c:v>Youth</c:v>
                </c:pt>
                <c:pt idx="2">
                  <c:v>Young adults</c:v>
                </c:pt>
                <c:pt idx="3">
                  <c:v>Young families</c:v>
                </c:pt>
                <c:pt idx="4">
                  <c:v>Middle aged</c:v>
                </c:pt>
                <c:pt idx="5">
                  <c:v>Seniors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204.0</c:v>
                </c:pt>
                <c:pt idx="1">
                  <c:v>230.0</c:v>
                </c:pt>
                <c:pt idx="2">
                  <c:v>249.0</c:v>
                </c:pt>
                <c:pt idx="3">
                  <c:v>226.0</c:v>
                </c:pt>
                <c:pt idx="4">
                  <c:v>175.0</c:v>
                </c:pt>
                <c:pt idx="5">
                  <c:v>151.0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axId val="-2130814800"/>
        <c:axId val="-2130812032"/>
      </c:barChart>
      <c:catAx>
        <c:axId val="-213081480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21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-2130812032"/>
        <c:crosses val="autoZero"/>
        <c:auto val="1"/>
        <c:lblAlgn val="ctr"/>
        <c:lblOffset val="100"/>
        <c:noMultiLvlLbl val="1"/>
      </c:catAx>
      <c:valAx>
        <c:axId val="-2130812032"/>
        <c:scaling>
          <c:orientation val="minMax"/>
        </c:scaling>
        <c:delete val="0"/>
        <c:axPos val="t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-2130814800"/>
        <c:crosses val="autoZero"/>
        <c:crossBetween val="between"/>
        <c:majorUnit val="75.0"/>
        <c:minorUnit val="37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59263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April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dPt>
            <c:idx val="0"/>
            <c:bubble3D val="0"/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2">
                      <a:hueOff val="-2473793"/>
                      <a:satOff val="-50209"/>
                      <a:lumOff val="23543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3">
                      <a:hueOff val="136527"/>
                      <a:satOff val="23858"/>
                      <a:lumOff val="7773"/>
                    </a:schemeClr>
                  </a:gs>
                  <a:gs pos="100000">
                    <a:schemeClr val="accent3">
                      <a:hueOff val="-192295"/>
                      <a:satOff val="2884"/>
                      <a:lumOff val="-756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3"/>
            <c:bubble3D val="0"/>
            <c:spPr>
              <a:gradFill flip="none" rotWithShape="1">
                <a:gsLst>
                  <a:gs pos="0">
                    <a:schemeClr val="accent4">
                      <a:hueOff val="495547"/>
                      <a:lumOff val="5161"/>
                    </a:schemeClr>
                  </a:gs>
                  <a:gs pos="100000">
                    <a:schemeClr val="accent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50800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Sheet1!$B$1:$B$1</c:f>
              <c:strCache>
                <c:ptCount val="4"/>
                <c:pt idx="0">
                  <c:v>40  years and less</c:v>
                </c:pt>
                <c:pt idx="1">
                  <c:v>41 to 50 years</c:v>
                </c:pt>
                <c:pt idx="2">
                  <c:v>51 to 60 years</c:v>
                </c:pt>
                <c:pt idx="3">
                  <c:v>60+ years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1536.0</c:v>
                </c:pt>
                <c:pt idx="1">
                  <c:v>2084.0</c:v>
                </c:pt>
                <c:pt idx="2">
                  <c:v>2841.0</c:v>
                </c:pt>
                <c:pt idx="3">
                  <c:v>1616.0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2"/>
                <c:pt idx="1">
                  <c:v>May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dPt>
            <c:idx val="0"/>
            <c:bubble3D val="0"/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2">
                      <a:hueOff val="-2473793"/>
                      <a:satOff val="-50209"/>
                      <a:lumOff val="23543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3">
                      <a:hueOff val="136527"/>
                      <a:satOff val="23858"/>
                      <a:lumOff val="7773"/>
                    </a:schemeClr>
                  </a:gs>
                  <a:gs pos="100000">
                    <a:schemeClr val="accent3">
                      <a:hueOff val="-192295"/>
                      <a:satOff val="2884"/>
                      <a:lumOff val="-756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3"/>
            <c:bubble3D val="0"/>
            <c:spPr>
              <a:gradFill flip="none" rotWithShape="1">
                <a:gsLst>
                  <a:gs pos="0">
                    <a:schemeClr val="accent4">
                      <a:hueOff val="495547"/>
                      <a:lumOff val="5161"/>
                    </a:schemeClr>
                  </a:gs>
                  <a:gs pos="100000">
                    <a:schemeClr val="accent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50800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Sheet1!$B$1:$B$1</c:f>
              <c:strCache>
                <c:ptCount val="4"/>
                <c:pt idx="0">
                  <c:v>40  years and less</c:v>
                </c:pt>
                <c:pt idx="1">
                  <c:v>41 to 50 years</c:v>
                </c:pt>
                <c:pt idx="2">
                  <c:v>51 to 60 years</c:v>
                </c:pt>
                <c:pt idx="3">
                  <c:v>60+ years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76.0</c:v>
                </c:pt>
              </c:numCache>
            </c:numRef>
          </c:val>
        </c:ser>
        <c:ser>
          <c:idx val="0"/>
          <c:order val="2"/>
          <c:tx>
            <c:strRef>
              <c:f>Sheet1!$A$4</c:f>
              <c:strCache>
                <c:ptCount val="3"/>
                <c:pt idx="2">
                  <c:v>June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dPt>
            <c:idx val="0"/>
            <c:bubble3D val="0"/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2">
                      <a:hueOff val="-2473793"/>
                      <a:satOff val="-50209"/>
                      <a:lumOff val="23543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3">
                      <a:hueOff val="136527"/>
                      <a:satOff val="23858"/>
                      <a:lumOff val="7773"/>
                    </a:schemeClr>
                  </a:gs>
                  <a:gs pos="100000">
                    <a:schemeClr val="accent3">
                      <a:hueOff val="-192295"/>
                      <a:satOff val="2884"/>
                      <a:lumOff val="-756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3"/>
            <c:bubble3D val="0"/>
            <c:spPr>
              <a:gradFill flip="none" rotWithShape="1">
                <a:gsLst>
                  <a:gs pos="0">
                    <a:schemeClr val="accent4">
                      <a:hueOff val="495547"/>
                      <a:lumOff val="5161"/>
                    </a:schemeClr>
                  </a:gs>
                  <a:gs pos="100000">
                    <a:schemeClr val="accent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50800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Sheet1!$B$1:$B$1</c:f>
              <c:strCache>
                <c:ptCount val="4"/>
                <c:pt idx="0">
                  <c:v>40  years and less</c:v>
                </c:pt>
                <c:pt idx="1">
                  <c:v>41 to 50 years</c:v>
                </c:pt>
                <c:pt idx="2">
                  <c:v>51 to 60 years</c:v>
                </c:pt>
                <c:pt idx="3">
                  <c:v>60+ years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28.0</c:v>
                </c:pt>
              </c:numCache>
            </c:numRef>
          </c:val>
        </c:ser>
        <c:ser>
          <c:idx val="0"/>
          <c:order val="3"/>
          <c:tx>
            <c:strRef>
              <c:f>Sheet1!$A$5</c:f>
              <c:strCache>
                <c:ptCount val="4"/>
                <c:pt idx="3">
                  <c:v>July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dPt>
            <c:idx val="0"/>
            <c:bubble3D val="0"/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2">
                      <a:hueOff val="-2473793"/>
                      <a:satOff val="-50209"/>
                      <a:lumOff val="23543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3">
                      <a:hueOff val="136527"/>
                      <a:satOff val="23858"/>
                      <a:lumOff val="7773"/>
                    </a:schemeClr>
                  </a:gs>
                  <a:gs pos="100000">
                    <a:schemeClr val="accent3">
                      <a:hueOff val="-192295"/>
                      <a:satOff val="2884"/>
                      <a:lumOff val="-756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3"/>
            <c:bubble3D val="0"/>
            <c:spPr>
              <a:gradFill flip="none" rotWithShape="1">
                <a:gsLst>
                  <a:gs pos="0">
                    <a:schemeClr val="accent4">
                      <a:hueOff val="495547"/>
                      <a:lumOff val="5161"/>
                    </a:schemeClr>
                  </a:gs>
                  <a:gs pos="100000">
                    <a:schemeClr val="accent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50800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Sheet1!$B$1:$B$1</c:f>
              <c:strCache>
                <c:ptCount val="4"/>
                <c:pt idx="0">
                  <c:v>40  years and less</c:v>
                </c:pt>
                <c:pt idx="1">
                  <c:v>41 to 50 years</c:v>
                </c:pt>
                <c:pt idx="2">
                  <c:v>51 to 60 years</c:v>
                </c:pt>
                <c:pt idx="3">
                  <c:v>60+ years</c:v>
                </c:pt>
              </c:strCache>
            </c:strRef>
          </c:cat>
          <c:val>
            <c:numRef>
              <c:f>Sheet1!$B$5:$B$5</c:f>
              <c:numCache>
                <c:formatCode>General</c:formatCode>
                <c:ptCount val="1"/>
                <c:pt idx="0">
                  <c:v>26.0</c:v>
                </c:pt>
              </c:numCache>
            </c:numRef>
          </c:val>
        </c:ser>
        <c:ser>
          <c:idx val="0"/>
          <c:order val="4"/>
          <c:tx>
            <c:strRef>
              <c:f>Sheet1!$A$6</c:f>
              <c:strCache>
                <c:ptCount val="5"/>
                <c:pt idx="4">
                  <c:v>August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dPt>
            <c:idx val="0"/>
            <c:bubble3D val="0"/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2">
                      <a:hueOff val="-2473793"/>
                      <a:satOff val="-50209"/>
                      <a:lumOff val="23543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3">
                      <a:hueOff val="136527"/>
                      <a:satOff val="23858"/>
                      <a:lumOff val="7773"/>
                    </a:schemeClr>
                  </a:gs>
                  <a:gs pos="100000">
                    <a:schemeClr val="accent3">
                      <a:hueOff val="-192295"/>
                      <a:satOff val="2884"/>
                      <a:lumOff val="-756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3"/>
            <c:bubble3D val="0"/>
            <c:spPr>
              <a:gradFill flip="none" rotWithShape="1">
                <a:gsLst>
                  <a:gs pos="0">
                    <a:schemeClr val="accent4">
                      <a:hueOff val="495547"/>
                      <a:lumOff val="5161"/>
                    </a:schemeClr>
                  </a:gs>
                  <a:gs pos="100000">
                    <a:schemeClr val="accent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50800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Sheet1!$B$1:$B$1</c:f>
              <c:strCache>
                <c:ptCount val="4"/>
                <c:pt idx="0">
                  <c:v>40  years and less</c:v>
                </c:pt>
                <c:pt idx="1">
                  <c:v>41 to 50 years</c:v>
                </c:pt>
                <c:pt idx="2">
                  <c:v>51 to 60 years</c:v>
                </c:pt>
                <c:pt idx="3">
                  <c:v>60+ years</c:v>
                </c:pt>
              </c:strCache>
            </c:strRef>
          </c:cat>
          <c:val>
            <c:numRef>
              <c:f>Sheet1!$B$6:$B$6</c:f>
              <c:numCache>
                <c:formatCode>General</c:formatCode>
                <c:ptCount val="1"/>
                <c:pt idx="0">
                  <c:v>21.0</c:v>
                </c:pt>
              </c:numCache>
            </c:numRef>
          </c:val>
        </c:ser>
        <c:ser>
          <c:idx val="0"/>
          <c:order val="5"/>
          <c:tx>
            <c:strRef>
              <c:f>Sheet1!$A$7</c:f>
              <c:strCache>
                <c:ptCount val="6"/>
                <c:pt idx="5">
                  <c:v>September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dPt>
            <c:idx val="0"/>
            <c:bubble3D val="0"/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2">
                      <a:hueOff val="-2473793"/>
                      <a:satOff val="-50209"/>
                      <a:lumOff val="23543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3">
                      <a:hueOff val="136527"/>
                      <a:satOff val="23858"/>
                      <a:lumOff val="7773"/>
                    </a:schemeClr>
                  </a:gs>
                  <a:gs pos="100000">
                    <a:schemeClr val="accent3">
                      <a:hueOff val="-192295"/>
                      <a:satOff val="2884"/>
                      <a:lumOff val="-756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3"/>
            <c:bubble3D val="0"/>
            <c:spPr>
              <a:gradFill flip="none" rotWithShape="1">
                <a:gsLst>
                  <a:gs pos="0">
                    <a:schemeClr val="accent4">
                      <a:hueOff val="495547"/>
                      <a:lumOff val="5161"/>
                    </a:schemeClr>
                  </a:gs>
                  <a:gs pos="100000">
                    <a:schemeClr val="accent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50800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Sheet1!$B$1:$B$1</c:f>
              <c:strCache>
                <c:ptCount val="4"/>
                <c:pt idx="0">
                  <c:v>40  years and less</c:v>
                </c:pt>
                <c:pt idx="1">
                  <c:v>41 to 50 years</c:v>
                </c:pt>
                <c:pt idx="2">
                  <c:v>51 to 60 years</c:v>
                </c:pt>
                <c:pt idx="3">
                  <c:v>60+ years</c:v>
                </c:pt>
              </c:strCache>
            </c:strRef>
          </c:cat>
          <c:val>
            <c:numRef>
              <c:f>Sheet1!$B$7:$B$7</c:f>
              <c:numCache>
                <c:formatCode>General</c:formatCode>
                <c:ptCount val="1"/>
                <c:pt idx="0">
                  <c:v>18.0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673715"/>
          <c:y val="0.223746"/>
          <c:w val="0.326285"/>
          <c:h val="0.268653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200" b="0" i="0" u="none" strike="noStrike">
              <a:solidFill>
                <a:srgbClr val="000000"/>
              </a:solidFill>
              <a:latin typeface="Helvetica Light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18"/>
  <c:chart>
    <c:title>
      <c:tx>
        <c:rich>
          <a:bodyPr rot="0"/>
          <a:lstStyle/>
          <a:p>
            <a:pPr>
              <a:defRPr sz="2600" b="0" i="0" u="none" strike="noStrike">
                <a:solidFill>
                  <a:srgbClr val="000000"/>
                </a:solidFill>
                <a:latin typeface="Gill Sans"/>
              </a:defRPr>
            </a:pPr>
            <a:r>
              <a:rPr lang="en-US" sz="2600" b="0" i="0" u="none" strike="noStrike">
                <a:solidFill>
                  <a:srgbClr val="000000"/>
                </a:solidFill>
                <a:latin typeface="Gill Sans"/>
              </a:rPr>
              <a:t>Average Annual Growth Rate (5 years)</a:t>
            </a:r>
          </a:p>
        </c:rich>
      </c:tx>
      <c:layout>
        <c:manualLayout>
          <c:xMode val="edge"/>
          <c:yMode val="edge"/>
          <c:x val="0.26728"/>
          <c:y val="0.0"/>
          <c:w val="0.46544"/>
          <c:h val="0.0708749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0.212727"/>
          <c:y val="0.0708749"/>
          <c:w val="0.782273"/>
          <c:h val="0.9143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AAGR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25433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40  years and less</c:v>
                </c:pt>
                <c:pt idx="1">
                  <c:v>41 to 50 years</c:v>
                </c:pt>
                <c:pt idx="2">
                  <c:v>51 to 60 years</c:v>
                </c:pt>
                <c:pt idx="3">
                  <c:v>60+ years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0.04</c:v>
                </c:pt>
                <c:pt idx="1">
                  <c:v>0.023</c:v>
                </c:pt>
                <c:pt idx="2">
                  <c:v>-0.003</c:v>
                </c:pt>
                <c:pt idx="3">
                  <c:v>-0.019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-2127170592"/>
        <c:axId val="-2126974128"/>
      </c:barChart>
      <c:catAx>
        <c:axId val="-212717059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21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-2126974128"/>
        <c:crosses val="autoZero"/>
        <c:auto val="1"/>
        <c:lblAlgn val="ctr"/>
        <c:lblOffset val="100"/>
        <c:noMultiLvlLbl val="1"/>
      </c:catAx>
      <c:valAx>
        <c:axId val="-2126974128"/>
        <c:scaling>
          <c:orientation val="minMax"/>
        </c:scaling>
        <c:delete val="0"/>
        <c:axPos val="t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-2127170592"/>
        <c:crosses val="autoZero"/>
        <c:crossBetween val="between"/>
        <c:majorUnit val="0.0175"/>
        <c:minorUnit val="0.0087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18"/>
  <c:chart>
    <c:title>
      <c:tx>
        <c:rich>
          <a:bodyPr rot="0"/>
          <a:lstStyle/>
          <a:p>
            <a:pPr>
              <a:defRPr sz="2600" b="0" i="0" u="none" strike="noStrike">
                <a:solidFill>
                  <a:srgbClr val="000000"/>
                </a:solidFill>
                <a:latin typeface="Gill Sans"/>
              </a:defRPr>
            </a:pPr>
            <a:r>
              <a:rPr lang="en-US" sz="2600" b="0" i="0" u="none" strike="noStrike">
                <a:solidFill>
                  <a:srgbClr val="000000"/>
                </a:solidFill>
                <a:latin typeface="Gill Sans"/>
              </a:rPr>
              <a:t>Average Score of all 8 Qualities</a:t>
            </a:r>
          </a:p>
        </c:rich>
      </c:tx>
      <c:layout>
        <c:manualLayout>
          <c:xMode val="edge"/>
          <c:yMode val="edge"/>
          <c:x val="0.312255"/>
          <c:y val="0.0"/>
          <c:w val="0.37549"/>
          <c:h val="0.0708749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0.212827"/>
          <c:y val="0.0708749"/>
          <c:w val="0.782173"/>
          <c:h val="0.9143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AAGR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0" i="0" u="none" strike="noStrike">
                    <a:solidFill>
                      <a:srgbClr val="FFFFFF"/>
                    </a:solidFill>
                    <a:effectLst>
                      <a:outerShdw blurRad="127000" dist="25433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40  years and less</c:v>
                </c:pt>
                <c:pt idx="1">
                  <c:v>41 to 50 years</c:v>
                </c:pt>
                <c:pt idx="2">
                  <c:v>51 to 60 years</c:v>
                </c:pt>
                <c:pt idx="3">
                  <c:v>60+ years</c:v>
                </c:pt>
              </c:strCache>
            </c:strRef>
          </c:cat>
          <c:val>
            <c:numRef>
              <c:f>Sheet1!$B$2:$B$5</c:f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Untitled 1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hueOff val="-2473793"/>
                    <a:satOff val="-50209"/>
                    <a:lumOff val="23543"/>
                  </a:schemeClr>
                </a:gs>
                <a:gs pos="100000">
                  <a:schemeClr val="accent2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25433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40  years and less</c:v>
                </c:pt>
                <c:pt idx="1">
                  <c:v>41 to 50 years</c:v>
                </c:pt>
                <c:pt idx="2">
                  <c:v>51 to 60 years</c:v>
                </c:pt>
                <c:pt idx="3">
                  <c:v>60+ years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55.0</c:v>
                </c:pt>
                <c:pt idx="1">
                  <c:v>54.8</c:v>
                </c:pt>
                <c:pt idx="2">
                  <c:v>53.3</c:v>
                </c:pt>
                <c:pt idx="3">
                  <c:v>50.7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-2130774512"/>
        <c:axId val="-2130771760"/>
      </c:barChart>
      <c:catAx>
        <c:axId val="-213077451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21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-2130771760"/>
        <c:crosses val="autoZero"/>
        <c:auto val="1"/>
        <c:lblAlgn val="ctr"/>
        <c:lblOffset val="100"/>
        <c:noMultiLvlLbl val="1"/>
      </c:catAx>
      <c:valAx>
        <c:axId val="-2130771760"/>
        <c:scaling>
          <c:orientation val="minMax"/>
        </c:scaling>
        <c:delete val="0"/>
        <c:axPos val="t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-2130774512"/>
        <c:crosses val="autoZero"/>
        <c:crossBetween val="between"/>
        <c:majorUnit val="15.0"/>
        <c:minorUnit val="7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0.0753127"/>
          <c:y val="0.005"/>
          <c:w val="0.919687"/>
          <c:h val="0.9830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April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0" i="0" u="none" strike="noStrike">
                    <a:solidFill>
                      <a:srgbClr val="FFFFFF"/>
                    </a:solidFill>
                    <a:effectLst>
                      <a:outerShdw blurRad="127000" dist="25433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 Light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1687.0</c:v>
                </c:pt>
                <c:pt idx="1">
                  <c:v>1502.0</c:v>
                </c:pt>
                <c:pt idx="2">
                  <c:v>1203.0</c:v>
                </c:pt>
                <c:pt idx="3">
                  <c:v>1085.0</c:v>
                </c:pt>
                <c:pt idx="4">
                  <c:v>991.0</c:v>
                </c:pt>
                <c:pt idx="5">
                  <c:v>803.0</c:v>
                </c:pt>
                <c:pt idx="6">
                  <c:v>719.0</c:v>
                </c:pt>
                <c:pt idx="7">
                  <c:v>666.0</c:v>
                </c:pt>
                <c:pt idx="8">
                  <c:v>608.0</c:v>
                </c:pt>
                <c:pt idx="9">
                  <c:v>529.0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</c:strRef>
          </c:tx>
          <c:spPr>
            <a:gradFill flip="none" rotWithShape="1">
              <a:gsLst>
                <a:gs pos="0">
                  <a:schemeClr val="accent2">
                    <a:hueOff val="-2473793"/>
                    <a:satOff val="-50209"/>
                    <a:lumOff val="23543"/>
                  </a:schemeClr>
                </a:gs>
                <a:gs pos="100000">
                  <a:schemeClr val="accent2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strCache>
            </c:strRef>
          </c:cat>
          <c:val>
            <c:numRef>
              <c:f>Sheet1!$C$2:$C$11</c:f>
            </c:numRef>
          </c:val>
        </c:ser>
        <c:ser>
          <c:idx val="2"/>
          <c:order val="2"/>
          <c:tx>
            <c:strRef>
              <c:f>Sheet1!$D$1</c:f>
            </c:strRef>
          </c:tx>
          <c:spPr>
            <a:gradFill flip="none" rotWithShape="1">
              <a:gsLst>
                <a:gs pos="0">
                  <a:schemeClr val="accent3">
                    <a:hueOff val="136527"/>
                    <a:satOff val="23858"/>
                    <a:lumOff val="7773"/>
                  </a:schemeClr>
                </a:gs>
                <a:gs pos="100000">
                  <a:schemeClr val="accent3">
                    <a:hueOff val="-192295"/>
                    <a:satOff val="2884"/>
                    <a:lumOff val="-7566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strCache>
            </c:strRef>
          </c:cat>
          <c:val>
            <c:numRef>
              <c:f>Sheet1!$D$2:$D$11</c:f>
            </c:numRef>
          </c:val>
        </c:ser>
        <c:ser>
          <c:idx val="3"/>
          <c:order val="3"/>
          <c:tx>
            <c:strRef>
              <c:f>Sheet1!$E$1</c:f>
            </c:strRef>
          </c:tx>
          <c:spPr>
            <a:gradFill flip="none" rotWithShape="1">
              <a:gsLst>
                <a:gs pos="0">
                  <a:schemeClr val="accent4">
                    <a:hueOff val="495547"/>
                    <a:lumOff val="5161"/>
                  </a:schemeClr>
                </a:gs>
                <a:gs pos="100000">
                  <a:schemeClr val="accent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strCache>
            </c:strRef>
          </c:cat>
          <c:val>
            <c:numRef>
              <c:f>Sheet1!$E$2:$E$11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073111440"/>
        <c:axId val="-2138403296"/>
      </c:barChart>
      <c:catAx>
        <c:axId val="207311144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20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-2138403296"/>
        <c:crosses val="autoZero"/>
        <c:auto val="1"/>
        <c:lblAlgn val="ctr"/>
        <c:lblOffset val="100"/>
        <c:noMultiLvlLbl val="1"/>
      </c:catAx>
      <c:valAx>
        <c:axId val="-2138403296"/>
        <c:scaling>
          <c:orientation val="minMax"/>
        </c:scaling>
        <c:delete val="0"/>
        <c:axPos val="t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#,##0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2073111440"/>
        <c:crosses val="autoZero"/>
        <c:crossBetween val="between"/>
        <c:majorUnit val="450.0"/>
        <c:minorUnit val="225.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18"/>
  <c:chart>
    <c:title>
      <c:tx>
        <c:rich>
          <a:bodyPr rot="0"/>
          <a:lstStyle/>
          <a:p>
            <a:pPr>
              <a:defRPr sz="2600" b="0" i="0" u="none" strike="noStrike">
                <a:solidFill>
                  <a:srgbClr val="000000"/>
                </a:solidFill>
                <a:latin typeface="Gill Sans"/>
              </a:defRPr>
            </a:pPr>
            <a:r>
              <a:rPr lang="en-US" sz="2600" b="0" i="0" u="none" strike="noStrike">
                <a:solidFill>
                  <a:srgbClr val="000000"/>
                </a:solidFill>
                <a:latin typeface="Gill Sans"/>
              </a:rPr>
              <a:t>Average Adult Attendance</a:t>
            </a:r>
          </a:p>
        </c:rich>
      </c:tx>
      <c:layout>
        <c:manualLayout>
          <c:xMode val="edge"/>
          <c:yMode val="edge"/>
          <c:x val="0.342136"/>
          <c:y val="0.0"/>
          <c:w val="0.315728"/>
          <c:h val="0.0708749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0.212761"/>
          <c:y val="0.0708749"/>
          <c:w val="0.782239"/>
          <c:h val="0.9143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AAGR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0" i="0" u="none" strike="noStrike">
                    <a:solidFill>
                      <a:srgbClr val="FFFFFF"/>
                    </a:solidFill>
                    <a:effectLst>
                      <a:outerShdw blurRad="127000" dist="25433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40  years and less</c:v>
                </c:pt>
                <c:pt idx="1">
                  <c:v>41 to 50 years</c:v>
                </c:pt>
                <c:pt idx="2">
                  <c:v>51 to 60 years</c:v>
                </c:pt>
                <c:pt idx="3">
                  <c:v>60+ years</c:v>
                </c:pt>
              </c:strCache>
            </c:strRef>
          </c:cat>
          <c:val>
            <c:numRef>
              <c:f>Sheet1!$B$2:$B$5</c:f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Untitled 1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hueOff val="-2473793"/>
                    <a:satOff val="-50209"/>
                    <a:lumOff val="23543"/>
                  </a:schemeClr>
                </a:gs>
                <a:gs pos="100000">
                  <a:schemeClr val="accent2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25433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40  years and less</c:v>
                </c:pt>
                <c:pt idx="1">
                  <c:v>41 to 50 years</c:v>
                </c:pt>
                <c:pt idx="2">
                  <c:v>51 to 60 years</c:v>
                </c:pt>
                <c:pt idx="3">
                  <c:v>60+ years</c:v>
                </c:pt>
              </c:strCache>
            </c:strRef>
          </c:cat>
          <c:val>
            <c:numRef>
              <c:f>Sheet1!$C$2:$C$5</c:f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Untitled 2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hueOff val="136527"/>
                    <a:satOff val="23858"/>
                    <a:lumOff val="7773"/>
                  </a:schemeClr>
                </a:gs>
                <a:gs pos="100000">
                  <a:schemeClr val="accent3">
                    <a:hueOff val="-192295"/>
                    <a:satOff val="2884"/>
                    <a:lumOff val="-7566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0" i="0" u="none" strike="noStrike">
                    <a:solidFill>
                      <a:srgbClr val="FFFFFF"/>
                    </a:solidFill>
                    <a:effectLst>
                      <a:outerShdw blurRad="127000" dist="25433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 Light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40  years and less</c:v>
                </c:pt>
                <c:pt idx="1">
                  <c:v>41 to 50 years</c:v>
                </c:pt>
                <c:pt idx="2">
                  <c:v>51 to 60 years</c:v>
                </c:pt>
                <c:pt idx="3">
                  <c:v>60+ years</c:v>
                </c:pt>
              </c:strCache>
            </c:strRef>
          </c:cat>
          <c:val>
            <c:numRef>
              <c:f>Sheet1!$D$2:$D$5</c:f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Untitled 3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hueOff val="495547"/>
                    <a:lumOff val="5161"/>
                  </a:schemeClr>
                </a:gs>
                <a:gs pos="100000">
                  <a:schemeClr val="accent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25433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40  years and less</c:v>
                </c:pt>
                <c:pt idx="1">
                  <c:v>41 to 50 years</c:v>
                </c:pt>
                <c:pt idx="2">
                  <c:v>51 to 60 years</c:v>
                </c:pt>
                <c:pt idx="3">
                  <c:v>60+ years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158.0</c:v>
                </c:pt>
                <c:pt idx="1">
                  <c:v>194.0</c:v>
                </c:pt>
                <c:pt idx="2">
                  <c:v>183.0</c:v>
                </c:pt>
                <c:pt idx="3">
                  <c:v>145.0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-2126473680"/>
        <c:axId val="-2126470928"/>
      </c:barChart>
      <c:catAx>
        <c:axId val="-212647368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21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-2126470928"/>
        <c:crosses val="autoZero"/>
        <c:auto val="1"/>
        <c:lblAlgn val="ctr"/>
        <c:lblOffset val="100"/>
        <c:noMultiLvlLbl val="1"/>
      </c:catAx>
      <c:valAx>
        <c:axId val="-2126470928"/>
        <c:scaling>
          <c:orientation val="minMax"/>
        </c:scaling>
        <c:delete val="0"/>
        <c:axPos val="t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-2126473680"/>
        <c:crosses val="autoZero"/>
        <c:crossBetween val="between"/>
        <c:majorUnit val="50.0"/>
        <c:minorUnit val="25.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18"/>
  <c:chart>
    <c:title>
      <c:tx>
        <c:rich>
          <a:bodyPr rot="0"/>
          <a:lstStyle/>
          <a:p>
            <a:pPr>
              <a:defRPr sz="2600" b="0" i="0" u="none" strike="noStrike">
                <a:solidFill>
                  <a:srgbClr val="000000"/>
                </a:solidFill>
                <a:latin typeface="Gill Sans"/>
              </a:defRPr>
            </a:pPr>
            <a:r>
              <a:rPr lang="en-US" sz="2600" b="0" i="0" u="none" strike="noStrike">
                <a:solidFill>
                  <a:srgbClr val="000000"/>
                </a:solidFill>
                <a:latin typeface="Gill Sans"/>
              </a:rPr>
              <a:t>Congregations by Self-perceived Leadership Style of the Pastor</a:t>
            </a:r>
          </a:p>
        </c:rich>
      </c:tx>
      <c:layout>
        <c:manualLayout>
          <c:xMode val="edge"/>
          <c:yMode val="edge"/>
          <c:x val="0.106922"/>
          <c:y val="0.0"/>
          <c:w val="0.786156"/>
          <c:h val="0.0598143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0.197418"/>
          <c:y val="0.0598143"/>
          <c:w val="0.797582"/>
          <c:h val="0.92575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AAGR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25433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Team-oriented</c:v>
                </c:pt>
                <c:pt idx="1">
                  <c:v>Relational</c:v>
                </c:pt>
                <c:pt idx="2">
                  <c:v>Partnership</c:v>
                </c:pt>
                <c:pt idx="3">
                  <c:v>People-oriented</c:v>
                </c:pt>
                <c:pt idx="4">
                  <c:v>Serving</c:v>
                </c:pt>
                <c:pt idx="5">
                  <c:v>Goal-oriented</c:v>
                </c:pt>
                <c:pt idx="6">
                  <c:v>Task-oriented</c:v>
                </c:pt>
                <c:pt idx="7">
                  <c:v>Democratic</c:v>
                </c:pt>
                <c:pt idx="8">
                  <c:v>Authoritarian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1"/>
                <c:pt idx="0">
                  <c:v>0.579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Untitled 1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hueOff val="-2473793"/>
                    <a:satOff val="-50209"/>
                    <a:lumOff val="23543"/>
                  </a:schemeClr>
                </a:gs>
                <a:gs pos="100000">
                  <a:schemeClr val="accent2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25433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Team-oriented</c:v>
                </c:pt>
                <c:pt idx="1">
                  <c:v>Relational</c:v>
                </c:pt>
                <c:pt idx="2">
                  <c:v>Partnership</c:v>
                </c:pt>
                <c:pt idx="3">
                  <c:v>People-oriented</c:v>
                </c:pt>
                <c:pt idx="4">
                  <c:v>Serving</c:v>
                </c:pt>
                <c:pt idx="5">
                  <c:v>Goal-oriented</c:v>
                </c:pt>
                <c:pt idx="6">
                  <c:v>Task-oriented</c:v>
                </c:pt>
                <c:pt idx="7">
                  <c:v>Democratic</c:v>
                </c:pt>
                <c:pt idx="8">
                  <c:v>Authoritarian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2"/>
                <c:pt idx="1">
                  <c:v>0.53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Untitled 2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hueOff val="136527"/>
                    <a:satOff val="23858"/>
                    <a:lumOff val="7773"/>
                  </a:schemeClr>
                </a:gs>
                <a:gs pos="100000">
                  <a:schemeClr val="accent3">
                    <a:hueOff val="-192295"/>
                    <a:satOff val="2884"/>
                    <a:lumOff val="-7566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25433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Team-oriented</c:v>
                </c:pt>
                <c:pt idx="1">
                  <c:v>Relational</c:v>
                </c:pt>
                <c:pt idx="2">
                  <c:v>Partnership</c:v>
                </c:pt>
                <c:pt idx="3">
                  <c:v>People-oriented</c:v>
                </c:pt>
                <c:pt idx="4">
                  <c:v>Serving</c:v>
                </c:pt>
                <c:pt idx="5">
                  <c:v>Goal-oriented</c:v>
                </c:pt>
                <c:pt idx="6">
                  <c:v>Task-oriented</c:v>
                </c:pt>
                <c:pt idx="7">
                  <c:v>Democratic</c:v>
                </c:pt>
                <c:pt idx="8">
                  <c:v>Authoritarian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3"/>
                <c:pt idx="2">
                  <c:v>0.491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Untitled 3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hueOff val="495547"/>
                    <a:lumOff val="5161"/>
                  </a:schemeClr>
                </a:gs>
                <a:gs pos="100000">
                  <a:schemeClr val="accent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25433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Team-oriented</c:v>
                </c:pt>
                <c:pt idx="1">
                  <c:v>Relational</c:v>
                </c:pt>
                <c:pt idx="2">
                  <c:v>Partnership</c:v>
                </c:pt>
                <c:pt idx="3">
                  <c:v>People-oriented</c:v>
                </c:pt>
                <c:pt idx="4">
                  <c:v>Serving</c:v>
                </c:pt>
                <c:pt idx="5">
                  <c:v>Goal-oriented</c:v>
                </c:pt>
                <c:pt idx="6">
                  <c:v>Task-oriented</c:v>
                </c:pt>
                <c:pt idx="7">
                  <c:v>Democratic</c:v>
                </c:pt>
                <c:pt idx="8">
                  <c:v>Authoritarian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4"/>
                <c:pt idx="3">
                  <c:v>0.486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Untitled 4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hueOff val="260291"/>
                    <a:satOff val="1998"/>
                    <a:lumOff val="12368"/>
                  </a:schemeClr>
                </a:gs>
                <a:gs pos="100000">
                  <a:schemeClr val="accent5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25433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Team-oriented</c:v>
                </c:pt>
                <c:pt idx="1">
                  <c:v>Relational</c:v>
                </c:pt>
                <c:pt idx="2">
                  <c:v>Partnership</c:v>
                </c:pt>
                <c:pt idx="3">
                  <c:v>People-oriented</c:v>
                </c:pt>
                <c:pt idx="4">
                  <c:v>Serving</c:v>
                </c:pt>
                <c:pt idx="5">
                  <c:v>Goal-oriented</c:v>
                </c:pt>
                <c:pt idx="6">
                  <c:v>Task-oriented</c:v>
                </c:pt>
                <c:pt idx="7">
                  <c:v>Democratic</c:v>
                </c:pt>
                <c:pt idx="8">
                  <c:v>Authoritarian</c:v>
                </c:pt>
              </c:strCache>
            </c:strRef>
          </c:cat>
          <c:val>
            <c:numRef>
              <c:f>Sheet1!$F$2:$F$10</c:f>
              <c:numCache>
                <c:formatCode>General</c:formatCode>
                <c:ptCount val="5"/>
                <c:pt idx="4">
                  <c:v>0.447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Untitled 5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hueOff val="-337441"/>
                    <a:satOff val="-6596"/>
                    <a:lumOff val="10008"/>
                  </a:schemeClr>
                </a:gs>
                <a:gs pos="100000">
                  <a:schemeClr val="accent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25433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Team-oriented</c:v>
                </c:pt>
                <c:pt idx="1">
                  <c:v>Relational</c:v>
                </c:pt>
                <c:pt idx="2">
                  <c:v>Partnership</c:v>
                </c:pt>
                <c:pt idx="3">
                  <c:v>People-oriented</c:v>
                </c:pt>
                <c:pt idx="4">
                  <c:v>Serving</c:v>
                </c:pt>
                <c:pt idx="5">
                  <c:v>Goal-oriented</c:v>
                </c:pt>
                <c:pt idx="6">
                  <c:v>Task-oriented</c:v>
                </c:pt>
                <c:pt idx="7">
                  <c:v>Democratic</c:v>
                </c:pt>
                <c:pt idx="8">
                  <c:v>Authoritarian</c:v>
                </c:pt>
              </c:strCache>
            </c:strRef>
          </c:cat>
          <c:val>
            <c:numRef>
              <c:f>Sheet1!$G$2:$G$10</c:f>
              <c:numCache>
                <c:formatCode>General</c:formatCode>
                <c:ptCount val="6"/>
                <c:pt idx="5">
                  <c:v>0.416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Untitled 6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25433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Team-oriented</c:v>
                </c:pt>
                <c:pt idx="1">
                  <c:v>Relational</c:v>
                </c:pt>
                <c:pt idx="2">
                  <c:v>Partnership</c:v>
                </c:pt>
                <c:pt idx="3">
                  <c:v>People-oriented</c:v>
                </c:pt>
                <c:pt idx="4">
                  <c:v>Serving</c:v>
                </c:pt>
                <c:pt idx="5">
                  <c:v>Goal-oriented</c:v>
                </c:pt>
                <c:pt idx="6">
                  <c:v>Task-oriented</c:v>
                </c:pt>
                <c:pt idx="7">
                  <c:v>Democratic</c:v>
                </c:pt>
                <c:pt idx="8">
                  <c:v>Authoritarian</c:v>
                </c:pt>
              </c:strCache>
            </c:strRef>
          </c:cat>
          <c:val>
            <c:numRef>
              <c:f>Sheet1!$H$2:$H$10</c:f>
              <c:numCache>
                <c:formatCode>General</c:formatCode>
                <c:ptCount val="7"/>
                <c:pt idx="6">
                  <c:v>0.277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Untitled 7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hueOff val="-2473793"/>
                    <a:satOff val="-50209"/>
                    <a:lumOff val="23543"/>
                  </a:schemeClr>
                </a:gs>
                <a:gs pos="100000">
                  <a:schemeClr val="accent2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25433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Team-oriented</c:v>
                </c:pt>
                <c:pt idx="1">
                  <c:v>Relational</c:v>
                </c:pt>
                <c:pt idx="2">
                  <c:v>Partnership</c:v>
                </c:pt>
                <c:pt idx="3">
                  <c:v>People-oriented</c:v>
                </c:pt>
                <c:pt idx="4">
                  <c:v>Serving</c:v>
                </c:pt>
                <c:pt idx="5">
                  <c:v>Goal-oriented</c:v>
                </c:pt>
                <c:pt idx="6">
                  <c:v>Task-oriented</c:v>
                </c:pt>
                <c:pt idx="7">
                  <c:v>Democratic</c:v>
                </c:pt>
                <c:pt idx="8">
                  <c:v>Authoritarian</c:v>
                </c:pt>
              </c:strCache>
            </c:strRef>
          </c:cat>
          <c:val>
            <c:numRef>
              <c:f>Sheet1!$I$2:$I$10</c:f>
              <c:numCache>
                <c:formatCode>General</c:formatCode>
                <c:ptCount val="8"/>
                <c:pt idx="7">
                  <c:v>0.194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Untitled 8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hueOff val="136527"/>
                    <a:satOff val="23858"/>
                    <a:lumOff val="7773"/>
                  </a:schemeClr>
                </a:gs>
                <a:gs pos="100000">
                  <a:schemeClr val="accent3">
                    <a:hueOff val="-192295"/>
                    <a:satOff val="2884"/>
                    <a:lumOff val="-7566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25433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Team-oriented</c:v>
                </c:pt>
                <c:pt idx="1">
                  <c:v>Relational</c:v>
                </c:pt>
                <c:pt idx="2">
                  <c:v>Partnership</c:v>
                </c:pt>
                <c:pt idx="3">
                  <c:v>People-oriented</c:v>
                </c:pt>
                <c:pt idx="4">
                  <c:v>Serving</c:v>
                </c:pt>
                <c:pt idx="5">
                  <c:v>Goal-oriented</c:v>
                </c:pt>
                <c:pt idx="6">
                  <c:v>Task-oriented</c:v>
                </c:pt>
                <c:pt idx="7">
                  <c:v>Democratic</c:v>
                </c:pt>
                <c:pt idx="8">
                  <c:v>Authoritarian</c:v>
                </c:pt>
              </c:strCache>
            </c:strRef>
          </c:cat>
          <c:val>
            <c:numRef>
              <c:f>Sheet1!$J$2:$J$10</c:f>
              <c:numCache>
                <c:formatCode>General</c:formatCode>
                <c:ptCount val="9"/>
                <c:pt idx="8">
                  <c:v>0.031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-2126349696"/>
        <c:axId val="-2126346928"/>
      </c:barChart>
      <c:catAx>
        <c:axId val="-212634969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21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-2126346928"/>
        <c:crosses val="autoZero"/>
        <c:auto val="1"/>
        <c:lblAlgn val="ctr"/>
        <c:lblOffset val="100"/>
        <c:noMultiLvlLbl val="1"/>
      </c:catAx>
      <c:valAx>
        <c:axId val="-2126346928"/>
        <c:scaling>
          <c:orientation val="minMax"/>
        </c:scaling>
        <c:delete val="0"/>
        <c:axPos val="t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-2126349696"/>
        <c:crosses val="autoZero"/>
        <c:crossBetween val="between"/>
        <c:majorUnit val="0.15"/>
        <c:minorUnit val="0.07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18"/>
  <c:chart>
    <c:title>
      <c:tx>
        <c:rich>
          <a:bodyPr rot="0"/>
          <a:lstStyle/>
          <a:p>
            <a:pPr>
              <a:defRPr sz="2600" b="0" i="0" u="none" strike="noStrike">
                <a:solidFill>
                  <a:srgbClr val="000000"/>
                </a:solidFill>
                <a:latin typeface="Gill Sans"/>
              </a:defRPr>
            </a:pPr>
            <a:r>
              <a:rPr lang="en-US" sz="2600" b="0" i="0" u="none" strike="noStrike">
                <a:solidFill>
                  <a:srgbClr val="000000"/>
                </a:solidFill>
                <a:latin typeface="Gill Sans"/>
              </a:rPr>
              <a:t>Congregations by Self-perceived Leadership Style of the Pastor</a:t>
            </a:r>
          </a:p>
        </c:rich>
      </c:tx>
      <c:layout>
        <c:manualLayout>
          <c:xMode val="edge"/>
          <c:yMode val="edge"/>
          <c:x val="0.106922"/>
          <c:y val="0.0"/>
          <c:w val="0.786156"/>
          <c:h val="0.0598143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0.197418"/>
          <c:y val="0.0598143"/>
          <c:w val="0.797582"/>
          <c:h val="0.92575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Small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25433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Team-oriented</c:v>
                </c:pt>
                <c:pt idx="1">
                  <c:v>Relational</c:v>
                </c:pt>
                <c:pt idx="2">
                  <c:v>Partnership</c:v>
                </c:pt>
                <c:pt idx="3">
                  <c:v>People-oriented</c:v>
                </c:pt>
                <c:pt idx="4">
                  <c:v>Serving</c:v>
                </c:pt>
                <c:pt idx="5">
                  <c:v>Goal-oriented</c:v>
                </c:pt>
                <c:pt idx="6">
                  <c:v>Task-oriented</c:v>
                </c:pt>
                <c:pt idx="7">
                  <c:v>Democratic</c:v>
                </c:pt>
                <c:pt idx="8">
                  <c:v>Authoritarian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0.286</c:v>
                </c:pt>
                <c:pt idx="1">
                  <c:v>0.291</c:v>
                </c:pt>
                <c:pt idx="2">
                  <c:v>0.253</c:v>
                </c:pt>
                <c:pt idx="3">
                  <c:v>0.266</c:v>
                </c:pt>
                <c:pt idx="4">
                  <c:v>0.261</c:v>
                </c:pt>
                <c:pt idx="5">
                  <c:v>0.203</c:v>
                </c:pt>
                <c:pt idx="6">
                  <c:v>0.15</c:v>
                </c:pt>
                <c:pt idx="7">
                  <c:v>0.122</c:v>
                </c:pt>
                <c:pt idx="8">
                  <c:v>0.019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Mid-size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hueOff val="-2473793"/>
                    <a:satOff val="-50209"/>
                    <a:lumOff val="23543"/>
                  </a:schemeClr>
                </a:gs>
                <a:gs pos="100000">
                  <a:schemeClr val="accent2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25433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Team-oriented</c:v>
                </c:pt>
                <c:pt idx="1">
                  <c:v>Relational</c:v>
                </c:pt>
                <c:pt idx="2">
                  <c:v>Partnership</c:v>
                </c:pt>
                <c:pt idx="3">
                  <c:v>People-oriented</c:v>
                </c:pt>
                <c:pt idx="4">
                  <c:v>Serving</c:v>
                </c:pt>
                <c:pt idx="5">
                  <c:v>Goal-oriented</c:v>
                </c:pt>
                <c:pt idx="6">
                  <c:v>Task-oriented</c:v>
                </c:pt>
                <c:pt idx="7">
                  <c:v>Democratic</c:v>
                </c:pt>
                <c:pt idx="8">
                  <c:v>Authoritarian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0.194</c:v>
                </c:pt>
                <c:pt idx="1">
                  <c:v>0.168</c:v>
                </c:pt>
                <c:pt idx="2">
                  <c:v>0.164</c:v>
                </c:pt>
                <c:pt idx="3">
                  <c:v>0.151</c:v>
                </c:pt>
                <c:pt idx="4">
                  <c:v>0.135</c:v>
                </c:pt>
                <c:pt idx="5">
                  <c:v>0.138</c:v>
                </c:pt>
                <c:pt idx="6">
                  <c:v>0.091</c:v>
                </c:pt>
                <c:pt idx="7">
                  <c:v>0.056</c:v>
                </c:pt>
                <c:pt idx="8">
                  <c:v>0.008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Large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hueOff val="136527"/>
                    <a:satOff val="23858"/>
                    <a:lumOff val="7773"/>
                  </a:schemeClr>
                </a:gs>
                <a:gs pos="100000">
                  <a:schemeClr val="accent3">
                    <a:hueOff val="-192295"/>
                    <a:satOff val="2884"/>
                    <a:lumOff val="-7566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25433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Team-oriented</c:v>
                </c:pt>
                <c:pt idx="1">
                  <c:v>Relational</c:v>
                </c:pt>
                <c:pt idx="2">
                  <c:v>Partnership</c:v>
                </c:pt>
                <c:pt idx="3">
                  <c:v>People-oriented</c:v>
                </c:pt>
                <c:pt idx="4">
                  <c:v>Serving</c:v>
                </c:pt>
                <c:pt idx="5">
                  <c:v>Goal-oriented</c:v>
                </c:pt>
                <c:pt idx="6">
                  <c:v>Task-oriented</c:v>
                </c:pt>
                <c:pt idx="7">
                  <c:v>Democratic</c:v>
                </c:pt>
                <c:pt idx="8">
                  <c:v>Authoritarian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0.108</c:v>
                </c:pt>
                <c:pt idx="1">
                  <c:v>0.077</c:v>
                </c:pt>
                <c:pt idx="2">
                  <c:v>0.081</c:v>
                </c:pt>
                <c:pt idx="3">
                  <c:v>0.075</c:v>
                </c:pt>
                <c:pt idx="4">
                  <c:v>0.057</c:v>
                </c:pt>
                <c:pt idx="5">
                  <c:v>0.082</c:v>
                </c:pt>
                <c:pt idx="6">
                  <c:v>0.041</c:v>
                </c:pt>
                <c:pt idx="7">
                  <c:v>0.019</c:v>
                </c:pt>
                <c:pt idx="8">
                  <c:v>0.005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-2126298752"/>
        <c:axId val="-2126295888"/>
      </c:barChart>
      <c:catAx>
        <c:axId val="-21262987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21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-2126295888"/>
        <c:crosses val="autoZero"/>
        <c:auto val="1"/>
        <c:lblAlgn val="ctr"/>
        <c:lblOffset val="100"/>
        <c:noMultiLvlLbl val="1"/>
      </c:catAx>
      <c:valAx>
        <c:axId val="-2126295888"/>
        <c:scaling>
          <c:orientation val="minMax"/>
        </c:scaling>
        <c:delete val="0"/>
        <c:axPos val="t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-2126298752"/>
        <c:crosses val="autoZero"/>
        <c:crossBetween val="between"/>
        <c:majorUnit val="0.15"/>
        <c:minorUnit val="0.075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764969"/>
          <c:y val="0.680051"/>
          <c:w val="0.224339"/>
          <c:h val="0.1755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200" b="0" i="0" u="none" strike="noStrike">
              <a:solidFill>
                <a:srgbClr val="000000"/>
              </a:solidFill>
              <a:latin typeface="Helvetica Light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18"/>
  <c:chart>
    <c:title>
      <c:tx>
        <c:rich>
          <a:bodyPr rot="0"/>
          <a:lstStyle/>
          <a:p>
            <a:pPr>
              <a:defRPr sz="2600" b="0" i="0" u="none" strike="noStrike">
                <a:solidFill>
                  <a:srgbClr val="000000"/>
                </a:solidFill>
                <a:latin typeface="Gill Sans"/>
              </a:defRPr>
            </a:pPr>
            <a:r>
              <a:rPr lang="en-US" sz="2600" b="0" i="0" u="none" strike="noStrike">
                <a:solidFill>
                  <a:srgbClr val="000000"/>
                </a:solidFill>
                <a:latin typeface="Gill Sans"/>
              </a:rPr>
              <a:t>Average Annual Growth Rate (5 years)</a:t>
            </a:r>
          </a:p>
        </c:rich>
      </c:tx>
      <c:layout>
        <c:manualLayout>
          <c:xMode val="edge"/>
          <c:yMode val="edge"/>
          <c:x val="0.261303"/>
          <c:y val="0.0"/>
          <c:w val="0.477394"/>
          <c:h val="0.0708749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0.192507"/>
          <c:y val="0.0708749"/>
          <c:w val="0.802493"/>
          <c:h val="0.9143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AAGR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25433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Authoritarian</c:v>
                </c:pt>
                <c:pt idx="1">
                  <c:v>Goal-oriented</c:v>
                </c:pt>
                <c:pt idx="2">
                  <c:v>Relational</c:v>
                </c:pt>
                <c:pt idx="3">
                  <c:v>People-oriented</c:v>
                </c:pt>
                <c:pt idx="4">
                  <c:v>Team-oriented</c:v>
                </c:pt>
                <c:pt idx="5">
                  <c:v>Serving</c:v>
                </c:pt>
                <c:pt idx="6">
                  <c:v>Task-oriented</c:v>
                </c:pt>
                <c:pt idx="7">
                  <c:v>Democratic</c:v>
                </c:pt>
                <c:pt idx="8">
                  <c:v>Partnership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0.025</c:v>
                </c:pt>
                <c:pt idx="5">
                  <c:v>0.004</c:v>
                </c:pt>
                <c:pt idx="6">
                  <c:v>0.0</c:v>
                </c:pt>
                <c:pt idx="7">
                  <c:v>-0.001</c:v>
                </c:pt>
                <c:pt idx="8">
                  <c:v>-0.001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Untitled 1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hueOff val="-2473793"/>
                    <a:satOff val="-50209"/>
                    <a:lumOff val="23543"/>
                  </a:schemeClr>
                </a:gs>
                <a:gs pos="100000">
                  <a:schemeClr val="accent2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25433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Authoritarian</c:v>
                </c:pt>
                <c:pt idx="1">
                  <c:v>Goal-oriented</c:v>
                </c:pt>
                <c:pt idx="2">
                  <c:v>Relational</c:v>
                </c:pt>
                <c:pt idx="3">
                  <c:v>People-oriented</c:v>
                </c:pt>
                <c:pt idx="4">
                  <c:v>Team-oriented</c:v>
                </c:pt>
                <c:pt idx="5">
                  <c:v>Serving</c:v>
                </c:pt>
                <c:pt idx="6">
                  <c:v>Task-oriented</c:v>
                </c:pt>
                <c:pt idx="7">
                  <c:v>Democratic</c:v>
                </c:pt>
                <c:pt idx="8">
                  <c:v>Partnership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5"/>
                <c:pt idx="1">
                  <c:v>0.013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-2126607984"/>
        <c:axId val="-2126605136"/>
      </c:barChart>
      <c:catAx>
        <c:axId val="-212660798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21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-2126605136"/>
        <c:crosses val="autoZero"/>
        <c:auto val="1"/>
        <c:lblAlgn val="ctr"/>
        <c:lblOffset val="100"/>
        <c:noMultiLvlLbl val="1"/>
      </c:catAx>
      <c:valAx>
        <c:axId val="-2126605136"/>
        <c:scaling>
          <c:orientation val="minMax"/>
        </c:scaling>
        <c:delete val="0"/>
        <c:axPos val="t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-2126607984"/>
        <c:crosses val="autoZero"/>
        <c:crossBetween val="between"/>
        <c:majorUnit val="0.009375"/>
        <c:minorUnit val="0.004687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18"/>
  <c:chart>
    <c:title>
      <c:tx>
        <c:rich>
          <a:bodyPr rot="0"/>
          <a:lstStyle/>
          <a:p>
            <a:pPr>
              <a:defRPr sz="2600" b="0" i="0" u="none" strike="noStrike">
                <a:solidFill>
                  <a:srgbClr val="000000"/>
                </a:solidFill>
                <a:latin typeface="Gill Sans"/>
              </a:defRPr>
            </a:pPr>
            <a:r>
              <a:rPr lang="en-US" sz="2600" b="0" i="0" u="none" strike="noStrike">
                <a:solidFill>
                  <a:srgbClr val="000000"/>
                </a:solidFill>
                <a:latin typeface="Gill Sans"/>
              </a:rPr>
              <a:t>Average Score of all 8 Qualities</a:t>
            </a:r>
          </a:p>
        </c:rich>
      </c:tx>
      <c:layout>
        <c:manualLayout>
          <c:xMode val="edge"/>
          <c:yMode val="edge"/>
          <c:x val="0.295222"/>
          <c:y val="0.0"/>
          <c:w val="0.409556"/>
          <c:h val="0.0708749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0.20481"/>
          <c:y val="0.0708749"/>
          <c:w val="0.79019"/>
          <c:h val="0.9143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AAGR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0" i="0" u="none" strike="noStrike">
                    <a:solidFill>
                      <a:srgbClr val="FFFFFF"/>
                    </a:solidFill>
                    <a:effectLst>
                      <a:outerShdw blurRad="127000" dist="25433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Authoritarian</c:v>
                </c:pt>
                <c:pt idx="1">
                  <c:v>Goal-oriented</c:v>
                </c:pt>
                <c:pt idx="2">
                  <c:v>Team-oriented</c:v>
                </c:pt>
                <c:pt idx="3">
                  <c:v>Relational</c:v>
                </c:pt>
                <c:pt idx="4">
                  <c:v>People-oriented</c:v>
                </c:pt>
                <c:pt idx="5">
                  <c:v>Task-oriented</c:v>
                </c:pt>
                <c:pt idx="6">
                  <c:v>Partnership</c:v>
                </c:pt>
                <c:pt idx="7">
                  <c:v>Serving</c:v>
                </c:pt>
                <c:pt idx="8">
                  <c:v>Democratic</c:v>
                </c:pt>
              </c:strCache>
            </c:strRef>
          </c:cat>
          <c:val>
            <c:numRef>
              <c:f>Sheet1!$B$2:$B$10</c:f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Untitled 1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hueOff val="-2473793"/>
                    <a:satOff val="-50209"/>
                    <a:lumOff val="23543"/>
                  </a:schemeClr>
                </a:gs>
                <a:gs pos="100000">
                  <a:schemeClr val="accent2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25433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Authoritarian</c:v>
                </c:pt>
                <c:pt idx="1">
                  <c:v>Goal-oriented</c:v>
                </c:pt>
                <c:pt idx="2">
                  <c:v>Team-oriented</c:v>
                </c:pt>
                <c:pt idx="3">
                  <c:v>Relational</c:v>
                </c:pt>
                <c:pt idx="4">
                  <c:v>People-oriented</c:v>
                </c:pt>
                <c:pt idx="5">
                  <c:v>Task-oriented</c:v>
                </c:pt>
                <c:pt idx="6">
                  <c:v>Partnership</c:v>
                </c:pt>
                <c:pt idx="7">
                  <c:v>Serving</c:v>
                </c:pt>
                <c:pt idx="8">
                  <c:v>Democratic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56.3</c:v>
                </c:pt>
                <c:pt idx="1">
                  <c:v>55.2</c:v>
                </c:pt>
                <c:pt idx="2">
                  <c:v>54.3</c:v>
                </c:pt>
                <c:pt idx="3">
                  <c:v>53.9</c:v>
                </c:pt>
                <c:pt idx="4">
                  <c:v>53.8</c:v>
                </c:pt>
                <c:pt idx="5">
                  <c:v>53.1</c:v>
                </c:pt>
                <c:pt idx="6">
                  <c:v>53.0</c:v>
                </c:pt>
                <c:pt idx="7">
                  <c:v>53.0</c:v>
                </c:pt>
                <c:pt idx="8">
                  <c:v>51.2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-2141442496"/>
        <c:axId val="-2141441088"/>
      </c:barChart>
      <c:catAx>
        <c:axId val="-214144249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21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-2141441088"/>
        <c:crosses val="autoZero"/>
        <c:auto val="1"/>
        <c:lblAlgn val="ctr"/>
        <c:lblOffset val="100"/>
        <c:noMultiLvlLbl val="1"/>
      </c:catAx>
      <c:valAx>
        <c:axId val="-2141441088"/>
        <c:scaling>
          <c:orientation val="minMax"/>
        </c:scaling>
        <c:delete val="0"/>
        <c:axPos val="t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-2141442496"/>
        <c:crosses val="autoZero"/>
        <c:crossBetween val="between"/>
        <c:majorUnit val="15.0"/>
        <c:minorUnit val="7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18"/>
  <c:chart>
    <c:title>
      <c:tx>
        <c:rich>
          <a:bodyPr rot="0"/>
          <a:lstStyle/>
          <a:p>
            <a:pPr>
              <a:defRPr sz="2600" b="0" i="0" u="none" strike="noStrike">
                <a:solidFill>
                  <a:srgbClr val="000000"/>
                </a:solidFill>
                <a:latin typeface="Gill Sans"/>
              </a:defRPr>
            </a:pPr>
            <a:r>
              <a:rPr lang="en-US" sz="2600" b="0" i="0" u="none" strike="noStrike">
                <a:solidFill>
                  <a:srgbClr val="000000"/>
                </a:solidFill>
                <a:latin typeface="Gill Sans"/>
              </a:rPr>
              <a:t>Average Adult Attendance</a:t>
            </a:r>
          </a:p>
        </c:rich>
      </c:tx>
      <c:layout>
        <c:manualLayout>
          <c:xMode val="edge"/>
          <c:yMode val="edge"/>
          <c:x val="0.328515"/>
          <c:y val="0.0"/>
          <c:w val="0.34297"/>
          <c:h val="0.0708749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0.203913"/>
          <c:y val="0.0708749"/>
          <c:w val="0.791087"/>
          <c:h val="0.9143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AAGR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0" i="0" u="none" strike="noStrike">
                    <a:solidFill>
                      <a:srgbClr val="FFFFFF"/>
                    </a:solidFill>
                    <a:effectLst>
                      <a:outerShdw blurRad="127000" dist="25433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Goal-oriented</c:v>
                </c:pt>
                <c:pt idx="1">
                  <c:v>Team-oriented</c:v>
                </c:pt>
                <c:pt idx="2">
                  <c:v>Authoritarian</c:v>
                </c:pt>
                <c:pt idx="3">
                  <c:v>Partnership</c:v>
                </c:pt>
                <c:pt idx="4">
                  <c:v>People-oriented</c:v>
                </c:pt>
                <c:pt idx="5">
                  <c:v>Relational</c:v>
                </c:pt>
                <c:pt idx="6">
                  <c:v>Task-oriented</c:v>
                </c:pt>
                <c:pt idx="7">
                  <c:v>Serving</c:v>
                </c:pt>
                <c:pt idx="8">
                  <c:v>Democratic</c:v>
                </c:pt>
              </c:strCache>
            </c:strRef>
          </c:cat>
          <c:val>
            <c:numRef>
              <c:f>Sheet1!$B$2:$B$10</c:f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Untitled 1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hueOff val="-2473793"/>
                    <a:satOff val="-50209"/>
                    <a:lumOff val="23543"/>
                  </a:schemeClr>
                </a:gs>
                <a:gs pos="100000">
                  <a:schemeClr val="accent2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25433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Goal-oriented</c:v>
                </c:pt>
                <c:pt idx="1">
                  <c:v>Team-oriented</c:v>
                </c:pt>
                <c:pt idx="2">
                  <c:v>Authoritarian</c:v>
                </c:pt>
                <c:pt idx="3">
                  <c:v>Partnership</c:v>
                </c:pt>
                <c:pt idx="4">
                  <c:v>People-oriented</c:v>
                </c:pt>
                <c:pt idx="5">
                  <c:v>Relational</c:v>
                </c:pt>
                <c:pt idx="6">
                  <c:v>Task-oriented</c:v>
                </c:pt>
                <c:pt idx="7">
                  <c:v>Serving</c:v>
                </c:pt>
                <c:pt idx="8">
                  <c:v>Democratic</c:v>
                </c:pt>
              </c:strCache>
            </c:strRef>
          </c:cat>
          <c:val>
            <c:numRef>
              <c:f>Sheet1!$C$2:$C$10</c:f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Untitled 2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hueOff val="136527"/>
                    <a:satOff val="23858"/>
                    <a:lumOff val="7773"/>
                  </a:schemeClr>
                </a:gs>
                <a:gs pos="100000">
                  <a:schemeClr val="accent3">
                    <a:hueOff val="-192295"/>
                    <a:satOff val="2884"/>
                    <a:lumOff val="-7566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0" i="0" u="none" strike="noStrike">
                    <a:solidFill>
                      <a:srgbClr val="FFFFFF"/>
                    </a:solidFill>
                    <a:effectLst>
                      <a:outerShdw blurRad="127000" dist="25433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 Light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Goal-oriented</c:v>
                </c:pt>
                <c:pt idx="1">
                  <c:v>Team-oriented</c:v>
                </c:pt>
                <c:pt idx="2">
                  <c:v>Authoritarian</c:v>
                </c:pt>
                <c:pt idx="3">
                  <c:v>Partnership</c:v>
                </c:pt>
                <c:pt idx="4">
                  <c:v>People-oriented</c:v>
                </c:pt>
                <c:pt idx="5">
                  <c:v>Relational</c:v>
                </c:pt>
                <c:pt idx="6">
                  <c:v>Task-oriented</c:v>
                </c:pt>
                <c:pt idx="7">
                  <c:v>Serving</c:v>
                </c:pt>
                <c:pt idx="8">
                  <c:v>Democratic</c:v>
                </c:pt>
              </c:strCache>
            </c:strRef>
          </c:cat>
          <c:val>
            <c:numRef>
              <c:f>Sheet1!$D$2:$D$10</c:f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Untitled 3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hueOff val="495547"/>
                    <a:lumOff val="5161"/>
                  </a:schemeClr>
                </a:gs>
                <a:gs pos="100000">
                  <a:schemeClr val="accent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25433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Goal-oriented</c:v>
                </c:pt>
                <c:pt idx="1">
                  <c:v>Team-oriented</c:v>
                </c:pt>
                <c:pt idx="2">
                  <c:v>Authoritarian</c:v>
                </c:pt>
                <c:pt idx="3">
                  <c:v>Partnership</c:v>
                </c:pt>
                <c:pt idx="4">
                  <c:v>People-oriented</c:v>
                </c:pt>
                <c:pt idx="5">
                  <c:v>Relational</c:v>
                </c:pt>
                <c:pt idx="6">
                  <c:v>Task-oriented</c:v>
                </c:pt>
                <c:pt idx="7">
                  <c:v>Serving</c:v>
                </c:pt>
                <c:pt idx="8">
                  <c:v>Democratic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0">
                  <c:v>194.0</c:v>
                </c:pt>
                <c:pt idx="1">
                  <c:v>185.0</c:v>
                </c:pt>
                <c:pt idx="2">
                  <c:v>177.0</c:v>
                </c:pt>
                <c:pt idx="3">
                  <c:v>168.0</c:v>
                </c:pt>
                <c:pt idx="4">
                  <c:v>166.0</c:v>
                </c:pt>
                <c:pt idx="5">
                  <c:v>162.0</c:v>
                </c:pt>
                <c:pt idx="6">
                  <c:v>161.0</c:v>
                </c:pt>
                <c:pt idx="7">
                  <c:v>147.0</c:v>
                </c:pt>
                <c:pt idx="8">
                  <c:v>119.0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-2141283296"/>
        <c:axId val="-2141273696"/>
      </c:barChart>
      <c:catAx>
        <c:axId val="-214128329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21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-2141273696"/>
        <c:crosses val="autoZero"/>
        <c:auto val="1"/>
        <c:lblAlgn val="ctr"/>
        <c:lblOffset val="100"/>
        <c:noMultiLvlLbl val="1"/>
      </c:catAx>
      <c:valAx>
        <c:axId val="-2141273696"/>
        <c:scaling>
          <c:orientation val="minMax"/>
        </c:scaling>
        <c:delete val="0"/>
        <c:axPos val="t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-2141283296"/>
        <c:crosses val="autoZero"/>
        <c:crossBetween val="between"/>
        <c:majorUnit val="50.0"/>
        <c:minorUnit val="25.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633547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April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dPt>
            <c:idx val="0"/>
            <c:bubble3D val="0"/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2">
                      <a:hueOff val="-2473793"/>
                      <a:satOff val="-50209"/>
                      <a:lumOff val="23543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3">
                      <a:hueOff val="136527"/>
                      <a:satOff val="23858"/>
                      <a:lumOff val="7773"/>
                    </a:schemeClr>
                  </a:gs>
                  <a:gs pos="100000">
                    <a:schemeClr val="accent3">
                      <a:hueOff val="-192295"/>
                      <a:satOff val="2884"/>
                      <a:lumOff val="-756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3"/>
            <c:bubble3D val="0"/>
            <c:spPr>
              <a:gradFill flip="none" rotWithShape="1">
                <a:gsLst>
                  <a:gs pos="0">
                    <a:schemeClr val="accent4">
                      <a:hueOff val="495547"/>
                      <a:lumOff val="5161"/>
                    </a:schemeClr>
                  </a:gs>
                  <a:gs pos="100000">
                    <a:schemeClr val="accent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4"/>
            <c:bubble3D val="0"/>
            <c:spPr>
              <a:gradFill flip="none" rotWithShape="1">
                <a:gsLst>
                  <a:gs pos="0">
                    <a:schemeClr val="accent5">
                      <a:hueOff val="260291"/>
                      <a:satOff val="1998"/>
                      <a:lumOff val="12368"/>
                    </a:schemeClr>
                  </a:gs>
                  <a:gs pos="100000">
                    <a:schemeClr val="accent5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50800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Sheet1!$B$1:$B$1</c:f>
              <c:strCache>
                <c:ptCount val="5"/>
                <c:pt idx="0">
                  <c:v>Below 35</c:v>
                </c:pt>
                <c:pt idx="1">
                  <c:v>35 to 50</c:v>
                </c:pt>
                <c:pt idx="2">
                  <c:v>51 to 64</c:v>
                </c:pt>
                <c:pt idx="3">
                  <c:v>65 to 79</c:v>
                </c:pt>
                <c:pt idx="4">
                  <c:v>80+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852.0</c:v>
                </c:pt>
                <c:pt idx="1">
                  <c:v>3270.0</c:v>
                </c:pt>
                <c:pt idx="2">
                  <c:v>4408.0</c:v>
                </c:pt>
                <c:pt idx="3">
                  <c:v>1763.0</c:v>
                </c:pt>
                <c:pt idx="4">
                  <c:v>297.0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2"/>
                <c:pt idx="1">
                  <c:v>May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dPt>
            <c:idx val="0"/>
            <c:bubble3D val="0"/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2">
                      <a:hueOff val="-2473793"/>
                      <a:satOff val="-50209"/>
                      <a:lumOff val="23543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3">
                      <a:hueOff val="136527"/>
                      <a:satOff val="23858"/>
                      <a:lumOff val="7773"/>
                    </a:schemeClr>
                  </a:gs>
                  <a:gs pos="100000">
                    <a:schemeClr val="accent3">
                      <a:hueOff val="-192295"/>
                      <a:satOff val="2884"/>
                      <a:lumOff val="-756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3"/>
            <c:bubble3D val="0"/>
            <c:spPr>
              <a:gradFill flip="none" rotWithShape="1">
                <a:gsLst>
                  <a:gs pos="0">
                    <a:schemeClr val="accent4">
                      <a:hueOff val="495547"/>
                      <a:lumOff val="5161"/>
                    </a:schemeClr>
                  </a:gs>
                  <a:gs pos="100000">
                    <a:schemeClr val="accent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4"/>
            <c:bubble3D val="0"/>
            <c:spPr>
              <a:gradFill flip="none" rotWithShape="1">
                <a:gsLst>
                  <a:gs pos="0">
                    <a:schemeClr val="accent5">
                      <a:hueOff val="260291"/>
                      <a:satOff val="1998"/>
                      <a:lumOff val="12368"/>
                    </a:schemeClr>
                  </a:gs>
                  <a:gs pos="100000">
                    <a:schemeClr val="accent5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50800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Sheet1!$B$1:$B$1</c:f>
              <c:strCache>
                <c:ptCount val="5"/>
                <c:pt idx="0">
                  <c:v>Below 35</c:v>
                </c:pt>
                <c:pt idx="1">
                  <c:v>35 to 50</c:v>
                </c:pt>
                <c:pt idx="2">
                  <c:v>51 to 64</c:v>
                </c:pt>
                <c:pt idx="3">
                  <c:v>65 to 79</c:v>
                </c:pt>
                <c:pt idx="4">
                  <c:v>80+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76.0</c:v>
                </c:pt>
              </c:numCache>
            </c:numRef>
          </c:val>
        </c:ser>
        <c:ser>
          <c:idx val="0"/>
          <c:order val="2"/>
          <c:tx>
            <c:strRef>
              <c:f>Sheet1!$A$4</c:f>
              <c:strCache>
                <c:ptCount val="3"/>
                <c:pt idx="2">
                  <c:v>June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dPt>
            <c:idx val="0"/>
            <c:bubble3D val="0"/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2">
                      <a:hueOff val="-2473793"/>
                      <a:satOff val="-50209"/>
                      <a:lumOff val="23543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3">
                      <a:hueOff val="136527"/>
                      <a:satOff val="23858"/>
                      <a:lumOff val="7773"/>
                    </a:schemeClr>
                  </a:gs>
                  <a:gs pos="100000">
                    <a:schemeClr val="accent3">
                      <a:hueOff val="-192295"/>
                      <a:satOff val="2884"/>
                      <a:lumOff val="-756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3"/>
            <c:bubble3D val="0"/>
            <c:spPr>
              <a:gradFill flip="none" rotWithShape="1">
                <a:gsLst>
                  <a:gs pos="0">
                    <a:schemeClr val="accent4">
                      <a:hueOff val="495547"/>
                      <a:lumOff val="5161"/>
                    </a:schemeClr>
                  </a:gs>
                  <a:gs pos="100000">
                    <a:schemeClr val="accent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4"/>
            <c:bubble3D val="0"/>
            <c:spPr>
              <a:gradFill flip="none" rotWithShape="1">
                <a:gsLst>
                  <a:gs pos="0">
                    <a:schemeClr val="accent5">
                      <a:hueOff val="260291"/>
                      <a:satOff val="1998"/>
                      <a:lumOff val="12368"/>
                    </a:schemeClr>
                  </a:gs>
                  <a:gs pos="100000">
                    <a:schemeClr val="accent5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50800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Sheet1!$B$1:$B$1</c:f>
              <c:strCache>
                <c:ptCount val="5"/>
                <c:pt idx="0">
                  <c:v>Below 35</c:v>
                </c:pt>
                <c:pt idx="1">
                  <c:v>35 to 50</c:v>
                </c:pt>
                <c:pt idx="2">
                  <c:v>51 to 64</c:v>
                </c:pt>
                <c:pt idx="3">
                  <c:v>65 to 79</c:v>
                </c:pt>
                <c:pt idx="4">
                  <c:v>80+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28.0</c:v>
                </c:pt>
              </c:numCache>
            </c:numRef>
          </c:val>
        </c:ser>
        <c:ser>
          <c:idx val="0"/>
          <c:order val="3"/>
          <c:tx>
            <c:strRef>
              <c:f>Sheet1!$A$5</c:f>
              <c:strCache>
                <c:ptCount val="4"/>
                <c:pt idx="3">
                  <c:v>July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dPt>
            <c:idx val="0"/>
            <c:bubble3D val="0"/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2">
                      <a:hueOff val="-2473793"/>
                      <a:satOff val="-50209"/>
                      <a:lumOff val="23543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3">
                      <a:hueOff val="136527"/>
                      <a:satOff val="23858"/>
                      <a:lumOff val="7773"/>
                    </a:schemeClr>
                  </a:gs>
                  <a:gs pos="100000">
                    <a:schemeClr val="accent3">
                      <a:hueOff val="-192295"/>
                      <a:satOff val="2884"/>
                      <a:lumOff val="-756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3"/>
            <c:bubble3D val="0"/>
            <c:spPr>
              <a:gradFill flip="none" rotWithShape="1">
                <a:gsLst>
                  <a:gs pos="0">
                    <a:schemeClr val="accent4">
                      <a:hueOff val="495547"/>
                      <a:lumOff val="5161"/>
                    </a:schemeClr>
                  </a:gs>
                  <a:gs pos="100000">
                    <a:schemeClr val="accent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4"/>
            <c:bubble3D val="0"/>
            <c:spPr>
              <a:gradFill flip="none" rotWithShape="1">
                <a:gsLst>
                  <a:gs pos="0">
                    <a:schemeClr val="accent5">
                      <a:hueOff val="260291"/>
                      <a:satOff val="1998"/>
                      <a:lumOff val="12368"/>
                    </a:schemeClr>
                  </a:gs>
                  <a:gs pos="100000">
                    <a:schemeClr val="accent5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50800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Sheet1!$B$1:$B$1</c:f>
              <c:strCache>
                <c:ptCount val="5"/>
                <c:pt idx="0">
                  <c:v>Below 35</c:v>
                </c:pt>
                <c:pt idx="1">
                  <c:v>35 to 50</c:v>
                </c:pt>
                <c:pt idx="2">
                  <c:v>51 to 64</c:v>
                </c:pt>
                <c:pt idx="3">
                  <c:v>65 to 79</c:v>
                </c:pt>
                <c:pt idx="4">
                  <c:v>80+</c:v>
                </c:pt>
              </c:strCache>
            </c:strRef>
          </c:cat>
          <c:val>
            <c:numRef>
              <c:f>Sheet1!$B$5:$B$5</c:f>
              <c:numCache>
                <c:formatCode>General</c:formatCode>
                <c:ptCount val="1"/>
                <c:pt idx="0">
                  <c:v>26.0</c:v>
                </c:pt>
              </c:numCache>
            </c:numRef>
          </c:val>
        </c:ser>
        <c:ser>
          <c:idx val="0"/>
          <c:order val="4"/>
          <c:tx>
            <c:strRef>
              <c:f>Sheet1!$A$6</c:f>
              <c:strCache>
                <c:ptCount val="5"/>
                <c:pt idx="4">
                  <c:v>August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dPt>
            <c:idx val="0"/>
            <c:bubble3D val="0"/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2">
                      <a:hueOff val="-2473793"/>
                      <a:satOff val="-50209"/>
                      <a:lumOff val="23543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3">
                      <a:hueOff val="136527"/>
                      <a:satOff val="23858"/>
                      <a:lumOff val="7773"/>
                    </a:schemeClr>
                  </a:gs>
                  <a:gs pos="100000">
                    <a:schemeClr val="accent3">
                      <a:hueOff val="-192295"/>
                      <a:satOff val="2884"/>
                      <a:lumOff val="-756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3"/>
            <c:bubble3D val="0"/>
            <c:spPr>
              <a:gradFill flip="none" rotWithShape="1">
                <a:gsLst>
                  <a:gs pos="0">
                    <a:schemeClr val="accent4">
                      <a:hueOff val="495547"/>
                      <a:lumOff val="5161"/>
                    </a:schemeClr>
                  </a:gs>
                  <a:gs pos="100000">
                    <a:schemeClr val="accent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4"/>
            <c:bubble3D val="0"/>
            <c:spPr>
              <a:gradFill flip="none" rotWithShape="1">
                <a:gsLst>
                  <a:gs pos="0">
                    <a:schemeClr val="accent5">
                      <a:hueOff val="260291"/>
                      <a:satOff val="1998"/>
                      <a:lumOff val="12368"/>
                    </a:schemeClr>
                  </a:gs>
                  <a:gs pos="100000">
                    <a:schemeClr val="accent5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50800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Sheet1!$B$1:$B$1</c:f>
              <c:strCache>
                <c:ptCount val="5"/>
                <c:pt idx="0">
                  <c:v>Below 35</c:v>
                </c:pt>
                <c:pt idx="1">
                  <c:v>35 to 50</c:v>
                </c:pt>
                <c:pt idx="2">
                  <c:v>51 to 64</c:v>
                </c:pt>
                <c:pt idx="3">
                  <c:v>65 to 79</c:v>
                </c:pt>
                <c:pt idx="4">
                  <c:v>80+</c:v>
                </c:pt>
              </c:strCache>
            </c:strRef>
          </c:cat>
          <c:val>
            <c:numRef>
              <c:f>Sheet1!$B$6:$B$6</c:f>
              <c:numCache>
                <c:formatCode>General</c:formatCode>
                <c:ptCount val="1"/>
                <c:pt idx="0">
                  <c:v>21.0</c:v>
                </c:pt>
              </c:numCache>
            </c:numRef>
          </c:val>
        </c:ser>
        <c:ser>
          <c:idx val="0"/>
          <c:order val="5"/>
          <c:tx>
            <c:strRef>
              <c:f>Sheet1!$A$7</c:f>
              <c:strCache>
                <c:ptCount val="6"/>
                <c:pt idx="5">
                  <c:v>September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dPt>
            <c:idx val="0"/>
            <c:bubble3D val="0"/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2">
                      <a:hueOff val="-2473793"/>
                      <a:satOff val="-50209"/>
                      <a:lumOff val="23543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3">
                      <a:hueOff val="136527"/>
                      <a:satOff val="23858"/>
                      <a:lumOff val="7773"/>
                    </a:schemeClr>
                  </a:gs>
                  <a:gs pos="100000">
                    <a:schemeClr val="accent3">
                      <a:hueOff val="-192295"/>
                      <a:satOff val="2884"/>
                      <a:lumOff val="-756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3"/>
            <c:bubble3D val="0"/>
            <c:spPr>
              <a:gradFill flip="none" rotWithShape="1">
                <a:gsLst>
                  <a:gs pos="0">
                    <a:schemeClr val="accent4">
                      <a:hueOff val="495547"/>
                      <a:lumOff val="5161"/>
                    </a:schemeClr>
                  </a:gs>
                  <a:gs pos="100000">
                    <a:schemeClr val="accent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4"/>
            <c:bubble3D val="0"/>
            <c:spPr>
              <a:gradFill flip="none" rotWithShape="1">
                <a:gsLst>
                  <a:gs pos="0">
                    <a:schemeClr val="accent5">
                      <a:hueOff val="260291"/>
                      <a:satOff val="1998"/>
                      <a:lumOff val="12368"/>
                    </a:schemeClr>
                  </a:gs>
                  <a:gs pos="100000">
                    <a:schemeClr val="accent5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50800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Sheet1!$B$1:$B$1</c:f>
              <c:strCache>
                <c:ptCount val="5"/>
                <c:pt idx="0">
                  <c:v>Below 35</c:v>
                </c:pt>
                <c:pt idx="1">
                  <c:v>35 to 50</c:v>
                </c:pt>
                <c:pt idx="2">
                  <c:v>51 to 64</c:v>
                </c:pt>
                <c:pt idx="3">
                  <c:v>65 to 79</c:v>
                </c:pt>
                <c:pt idx="4">
                  <c:v>80+</c:v>
                </c:pt>
              </c:strCache>
            </c:strRef>
          </c:cat>
          <c:val>
            <c:numRef>
              <c:f>Sheet1!$B$7:$B$7</c:f>
              <c:numCache>
                <c:formatCode>General</c:formatCode>
                <c:ptCount val="1"/>
                <c:pt idx="0">
                  <c:v>18.0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72022"/>
          <c:y val="0.223746"/>
          <c:w val="0.27978"/>
          <c:h val="0.329567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200" b="0" i="0" u="none" strike="noStrike">
              <a:solidFill>
                <a:srgbClr val="000000"/>
              </a:solidFill>
              <a:latin typeface="Helvetica Light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563681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April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dPt>
            <c:idx val="0"/>
            <c:bubble3D val="0"/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2">
                      <a:hueOff val="-2473793"/>
                      <a:satOff val="-50209"/>
                      <a:lumOff val="23543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3">
                      <a:hueOff val="136527"/>
                      <a:satOff val="23858"/>
                      <a:lumOff val="7773"/>
                    </a:schemeClr>
                  </a:gs>
                  <a:gs pos="100000">
                    <a:schemeClr val="accent3">
                      <a:hueOff val="-192295"/>
                      <a:satOff val="2884"/>
                      <a:lumOff val="-756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3"/>
            <c:bubble3D val="0"/>
            <c:spPr>
              <a:gradFill flip="none" rotWithShape="1">
                <a:gsLst>
                  <a:gs pos="0">
                    <a:schemeClr val="accent4">
                      <a:hueOff val="495547"/>
                      <a:lumOff val="5161"/>
                    </a:schemeClr>
                  </a:gs>
                  <a:gs pos="100000">
                    <a:schemeClr val="accent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50800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Sheet1!$B$1:$B$1</c:f>
              <c:strCache>
                <c:ptCount val="4"/>
                <c:pt idx="0">
                  <c:v>10 points and less diff</c:v>
                </c:pt>
                <c:pt idx="1">
                  <c:v>11-20 points diff</c:v>
                </c:pt>
                <c:pt idx="2">
                  <c:v>21-30 points diff</c:v>
                </c:pt>
                <c:pt idx="3">
                  <c:v>31+ points of diff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394.0</c:v>
                </c:pt>
                <c:pt idx="1">
                  <c:v>4682.0</c:v>
                </c:pt>
                <c:pt idx="2">
                  <c:v>3473.0</c:v>
                </c:pt>
                <c:pt idx="3">
                  <c:v>1037.0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2"/>
                <c:pt idx="1">
                  <c:v>May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dPt>
            <c:idx val="0"/>
            <c:bubble3D val="0"/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2">
                      <a:hueOff val="-2473793"/>
                      <a:satOff val="-50209"/>
                      <a:lumOff val="23543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3">
                      <a:hueOff val="136527"/>
                      <a:satOff val="23858"/>
                      <a:lumOff val="7773"/>
                    </a:schemeClr>
                  </a:gs>
                  <a:gs pos="100000">
                    <a:schemeClr val="accent3">
                      <a:hueOff val="-192295"/>
                      <a:satOff val="2884"/>
                      <a:lumOff val="-756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3"/>
            <c:bubble3D val="0"/>
            <c:spPr>
              <a:gradFill flip="none" rotWithShape="1">
                <a:gsLst>
                  <a:gs pos="0">
                    <a:schemeClr val="accent4">
                      <a:hueOff val="495547"/>
                      <a:lumOff val="5161"/>
                    </a:schemeClr>
                  </a:gs>
                  <a:gs pos="100000">
                    <a:schemeClr val="accent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50800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Sheet1!$B$1:$B$1</c:f>
              <c:strCache>
                <c:ptCount val="4"/>
                <c:pt idx="0">
                  <c:v>10 points and less diff</c:v>
                </c:pt>
                <c:pt idx="1">
                  <c:v>11-20 points diff</c:v>
                </c:pt>
                <c:pt idx="2">
                  <c:v>21-30 points diff</c:v>
                </c:pt>
                <c:pt idx="3">
                  <c:v>31+ points of diff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76.0</c:v>
                </c:pt>
              </c:numCache>
            </c:numRef>
          </c:val>
        </c:ser>
        <c:ser>
          <c:idx val="0"/>
          <c:order val="2"/>
          <c:tx>
            <c:strRef>
              <c:f>Sheet1!$A$4</c:f>
              <c:strCache>
                <c:ptCount val="3"/>
                <c:pt idx="2">
                  <c:v>June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dPt>
            <c:idx val="0"/>
            <c:bubble3D val="0"/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2">
                      <a:hueOff val="-2473793"/>
                      <a:satOff val="-50209"/>
                      <a:lumOff val="23543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3">
                      <a:hueOff val="136527"/>
                      <a:satOff val="23858"/>
                      <a:lumOff val="7773"/>
                    </a:schemeClr>
                  </a:gs>
                  <a:gs pos="100000">
                    <a:schemeClr val="accent3">
                      <a:hueOff val="-192295"/>
                      <a:satOff val="2884"/>
                      <a:lumOff val="-756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3"/>
            <c:bubble3D val="0"/>
            <c:spPr>
              <a:gradFill flip="none" rotWithShape="1">
                <a:gsLst>
                  <a:gs pos="0">
                    <a:schemeClr val="accent4">
                      <a:hueOff val="495547"/>
                      <a:lumOff val="5161"/>
                    </a:schemeClr>
                  </a:gs>
                  <a:gs pos="100000">
                    <a:schemeClr val="accent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50800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Sheet1!$B$1:$B$1</c:f>
              <c:strCache>
                <c:ptCount val="4"/>
                <c:pt idx="0">
                  <c:v>10 points and less diff</c:v>
                </c:pt>
                <c:pt idx="1">
                  <c:v>11-20 points diff</c:v>
                </c:pt>
                <c:pt idx="2">
                  <c:v>21-30 points diff</c:v>
                </c:pt>
                <c:pt idx="3">
                  <c:v>31+ points of diff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28.0</c:v>
                </c:pt>
              </c:numCache>
            </c:numRef>
          </c:val>
        </c:ser>
        <c:ser>
          <c:idx val="0"/>
          <c:order val="3"/>
          <c:tx>
            <c:strRef>
              <c:f>Sheet1!$A$5</c:f>
              <c:strCache>
                <c:ptCount val="4"/>
                <c:pt idx="3">
                  <c:v>July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dPt>
            <c:idx val="0"/>
            <c:bubble3D val="0"/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2">
                      <a:hueOff val="-2473793"/>
                      <a:satOff val="-50209"/>
                      <a:lumOff val="23543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3">
                      <a:hueOff val="136527"/>
                      <a:satOff val="23858"/>
                      <a:lumOff val="7773"/>
                    </a:schemeClr>
                  </a:gs>
                  <a:gs pos="100000">
                    <a:schemeClr val="accent3">
                      <a:hueOff val="-192295"/>
                      <a:satOff val="2884"/>
                      <a:lumOff val="-756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3"/>
            <c:bubble3D val="0"/>
            <c:spPr>
              <a:gradFill flip="none" rotWithShape="1">
                <a:gsLst>
                  <a:gs pos="0">
                    <a:schemeClr val="accent4">
                      <a:hueOff val="495547"/>
                      <a:lumOff val="5161"/>
                    </a:schemeClr>
                  </a:gs>
                  <a:gs pos="100000">
                    <a:schemeClr val="accent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50800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Sheet1!$B$1:$B$1</c:f>
              <c:strCache>
                <c:ptCount val="4"/>
                <c:pt idx="0">
                  <c:v>10 points and less diff</c:v>
                </c:pt>
                <c:pt idx="1">
                  <c:v>11-20 points diff</c:v>
                </c:pt>
                <c:pt idx="2">
                  <c:v>21-30 points diff</c:v>
                </c:pt>
                <c:pt idx="3">
                  <c:v>31+ points of diff</c:v>
                </c:pt>
              </c:strCache>
            </c:strRef>
          </c:cat>
          <c:val>
            <c:numRef>
              <c:f>Sheet1!$B$5:$B$5</c:f>
              <c:numCache>
                <c:formatCode>General</c:formatCode>
                <c:ptCount val="1"/>
                <c:pt idx="0">
                  <c:v>26.0</c:v>
                </c:pt>
              </c:numCache>
            </c:numRef>
          </c:val>
        </c:ser>
        <c:ser>
          <c:idx val="0"/>
          <c:order val="4"/>
          <c:tx>
            <c:strRef>
              <c:f>Sheet1!$A$6</c:f>
              <c:strCache>
                <c:ptCount val="5"/>
                <c:pt idx="4">
                  <c:v>August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dPt>
            <c:idx val="0"/>
            <c:bubble3D val="0"/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2">
                      <a:hueOff val="-2473793"/>
                      <a:satOff val="-50209"/>
                      <a:lumOff val="23543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3">
                      <a:hueOff val="136527"/>
                      <a:satOff val="23858"/>
                      <a:lumOff val="7773"/>
                    </a:schemeClr>
                  </a:gs>
                  <a:gs pos="100000">
                    <a:schemeClr val="accent3">
                      <a:hueOff val="-192295"/>
                      <a:satOff val="2884"/>
                      <a:lumOff val="-756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3"/>
            <c:bubble3D val="0"/>
            <c:spPr>
              <a:gradFill flip="none" rotWithShape="1">
                <a:gsLst>
                  <a:gs pos="0">
                    <a:schemeClr val="accent4">
                      <a:hueOff val="495547"/>
                      <a:lumOff val="5161"/>
                    </a:schemeClr>
                  </a:gs>
                  <a:gs pos="100000">
                    <a:schemeClr val="accent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50800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Sheet1!$B$1:$B$1</c:f>
              <c:strCache>
                <c:ptCount val="4"/>
                <c:pt idx="0">
                  <c:v>10 points and less diff</c:v>
                </c:pt>
                <c:pt idx="1">
                  <c:v>11-20 points diff</c:v>
                </c:pt>
                <c:pt idx="2">
                  <c:v>21-30 points diff</c:v>
                </c:pt>
                <c:pt idx="3">
                  <c:v>31+ points of diff</c:v>
                </c:pt>
              </c:strCache>
            </c:strRef>
          </c:cat>
          <c:val>
            <c:numRef>
              <c:f>Sheet1!$B$6:$B$6</c:f>
              <c:numCache>
                <c:formatCode>General</c:formatCode>
                <c:ptCount val="1"/>
                <c:pt idx="0">
                  <c:v>21.0</c:v>
                </c:pt>
              </c:numCache>
            </c:numRef>
          </c:val>
        </c:ser>
        <c:ser>
          <c:idx val="0"/>
          <c:order val="5"/>
          <c:tx>
            <c:strRef>
              <c:f>Sheet1!$A$7</c:f>
              <c:strCache>
                <c:ptCount val="6"/>
                <c:pt idx="5">
                  <c:v>September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dPt>
            <c:idx val="0"/>
            <c:bubble3D val="0"/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2">
                      <a:hueOff val="-2473793"/>
                      <a:satOff val="-50209"/>
                      <a:lumOff val="23543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3">
                      <a:hueOff val="136527"/>
                      <a:satOff val="23858"/>
                      <a:lumOff val="7773"/>
                    </a:schemeClr>
                  </a:gs>
                  <a:gs pos="100000">
                    <a:schemeClr val="accent3">
                      <a:hueOff val="-192295"/>
                      <a:satOff val="2884"/>
                      <a:lumOff val="-756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3"/>
            <c:bubble3D val="0"/>
            <c:spPr>
              <a:gradFill flip="none" rotWithShape="1">
                <a:gsLst>
                  <a:gs pos="0">
                    <a:schemeClr val="accent4">
                      <a:hueOff val="495547"/>
                      <a:lumOff val="5161"/>
                    </a:schemeClr>
                  </a:gs>
                  <a:gs pos="100000">
                    <a:schemeClr val="accent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50800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Sheet1!$B$1:$B$1</c:f>
              <c:strCache>
                <c:ptCount val="4"/>
                <c:pt idx="0">
                  <c:v>10 points and less diff</c:v>
                </c:pt>
                <c:pt idx="1">
                  <c:v>11-20 points diff</c:v>
                </c:pt>
                <c:pt idx="2">
                  <c:v>21-30 points diff</c:v>
                </c:pt>
                <c:pt idx="3">
                  <c:v>31+ points of diff</c:v>
                </c:pt>
              </c:strCache>
            </c:strRef>
          </c:cat>
          <c:val>
            <c:numRef>
              <c:f>Sheet1!$B$7:$B$7</c:f>
              <c:numCache>
                <c:formatCode>General</c:formatCode>
                <c:ptCount val="1"/>
                <c:pt idx="0">
                  <c:v>18.0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640796"/>
          <c:y val="0.223746"/>
          <c:w val="0.359204"/>
          <c:h val="0.268653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200" b="0" i="0" u="none" strike="noStrike">
              <a:solidFill>
                <a:srgbClr val="000000"/>
              </a:solidFill>
              <a:latin typeface="Helvetica Light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556334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April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dPt>
            <c:idx val="0"/>
            <c:bubble3D val="0"/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2">
                      <a:hueOff val="-2473793"/>
                      <a:satOff val="-50209"/>
                      <a:lumOff val="23543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3">
                      <a:hueOff val="136527"/>
                      <a:satOff val="23858"/>
                      <a:lumOff val="7773"/>
                    </a:schemeClr>
                  </a:gs>
                  <a:gs pos="100000">
                    <a:schemeClr val="accent3">
                      <a:hueOff val="-192295"/>
                      <a:satOff val="2884"/>
                      <a:lumOff val="-756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3"/>
            <c:bubble3D val="0"/>
            <c:spPr>
              <a:gradFill flip="none" rotWithShape="1">
                <a:gsLst>
                  <a:gs pos="0">
                    <a:schemeClr val="accent4">
                      <a:hueOff val="495547"/>
                      <a:lumOff val="5161"/>
                    </a:schemeClr>
                  </a:gs>
                  <a:gs pos="100000">
                    <a:schemeClr val="accent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50800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Sheet1!$B$1:$B$1</c:f>
              <c:strCache>
                <c:ptCount val="4"/>
                <c:pt idx="0">
                  <c:v>All 8 qualities below 65</c:v>
                </c:pt>
                <c:pt idx="1">
                  <c:v>Some 65+</c:v>
                </c:pt>
                <c:pt idx="2">
                  <c:v>Average 65+</c:v>
                </c:pt>
                <c:pt idx="3">
                  <c:v>All 8 qualities 65+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5993.0</c:v>
                </c:pt>
                <c:pt idx="1">
                  <c:v>2537.0</c:v>
                </c:pt>
                <c:pt idx="2">
                  <c:v>1373.0</c:v>
                </c:pt>
                <c:pt idx="3">
                  <c:v>687.0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2"/>
                <c:pt idx="1">
                  <c:v>May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dPt>
            <c:idx val="0"/>
            <c:bubble3D val="0"/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2">
                      <a:hueOff val="-2473793"/>
                      <a:satOff val="-50209"/>
                      <a:lumOff val="23543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3">
                      <a:hueOff val="136527"/>
                      <a:satOff val="23858"/>
                      <a:lumOff val="7773"/>
                    </a:schemeClr>
                  </a:gs>
                  <a:gs pos="100000">
                    <a:schemeClr val="accent3">
                      <a:hueOff val="-192295"/>
                      <a:satOff val="2884"/>
                      <a:lumOff val="-756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3"/>
            <c:bubble3D val="0"/>
            <c:spPr>
              <a:gradFill flip="none" rotWithShape="1">
                <a:gsLst>
                  <a:gs pos="0">
                    <a:schemeClr val="accent4">
                      <a:hueOff val="495547"/>
                      <a:lumOff val="5161"/>
                    </a:schemeClr>
                  </a:gs>
                  <a:gs pos="100000">
                    <a:schemeClr val="accent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50800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Sheet1!$B$1:$B$1</c:f>
              <c:strCache>
                <c:ptCount val="4"/>
                <c:pt idx="0">
                  <c:v>All 8 qualities below 65</c:v>
                </c:pt>
                <c:pt idx="1">
                  <c:v>Some 65+</c:v>
                </c:pt>
                <c:pt idx="2">
                  <c:v>Average 65+</c:v>
                </c:pt>
                <c:pt idx="3">
                  <c:v>All 8 qualities 65+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76.0</c:v>
                </c:pt>
              </c:numCache>
            </c:numRef>
          </c:val>
        </c:ser>
        <c:ser>
          <c:idx val="0"/>
          <c:order val="2"/>
          <c:tx>
            <c:strRef>
              <c:f>Sheet1!$A$4</c:f>
              <c:strCache>
                <c:ptCount val="3"/>
                <c:pt idx="2">
                  <c:v>June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dPt>
            <c:idx val="0"/>
            <c:bubble3D val="0"/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2">
                      <a:hueOff val="-2473793"/>
                      <a:satOff val="-50209"/>
                      <a:lumOff val="23543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3">
                      <a:hueOff val="136527"/>
                      <a:satOff val="23858"/>
                      <a:lumOff val="7773"/>
                    </a:schemeClr>
                  </a:gs>
                  <a:gs pos="100000">
                    <a:schemeClr val="accent3">
                      <a:hueOff val="-192295"/>
                      <a:satOff val="2884"/>
                      <a:lumOff val="-756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3"/>
            <c:bubble3D val="0"/>
            <c:spPr>
              <a:gradFill flip="none" rotWithShape="1">
                <a:gsLst>
                  <a:gs pos="0">
                    <a:schemeClr val="accent4">
                      <a:hueOff val="495547"/>
                      <a:lumOff val="5161"/>
                    </a:schemeClr>
                  </a:gs>
                  <a:gs pos="100000">
                    <a:schemeClr val="accent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50800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Sheet1!$B$1:$B$1</c:f>
              <c:strCache>
                <c:ptCount val="4"/>
                <c:pt idx="0">
                  <c:v>All 8 qualities below 65</c:v>
                </c:pt>
                <c:pt idx="1">
                  <c:v>Some 65+</c:v>
                </c:pt>
                <c:pt idx="2">
                  <c:v>Average 65+</c:v>
                </c:pt>
                <c:pt idx="3">
                  <c:v>All 8 qualities 65+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28.0</c:v>
                </c:pt>
              </c:numCache>
            </c:numRef>
          </c:val>
        </c:ser>
        <c:ser>
          <c:idx val="0"/>
          <c:order val="3"/>
          <c:tx>
            <c:strRef>
              <c:f>Sheet1!$A$5</c:f>
              <c:strCache>
                <c:ptCount val="4"/>
                <c:pt idx="3">
                  <c:v>July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dPt>
            <c:idx val="0"/>
            <c:bubble3D val="0"/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2">
                      <a:hueOff val="-2473793"/>
                      <a:satOff val="-50209"/>
                      <a:lumOff val="23543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3">
                      <a:hueOff val="136527"/>
                      <a:satOff val="23858"/>
                      <a:lumOff val="7773"/>
                    </a:schemeClr>
                  </a:gs>
                  <a:gs pos="100000">
                    <a:schemeClr val="accent3">
                      <a:hueOff val="-192295"/>
                      <a:satOff val="2884"/>
                      <a:lumOff val="-756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3"/>
            <c:bubble3D val="0"/>
            <c:spPr>
              <a:gradFill flip="none" rotWithShape="1">
                <a:gsLst>
                  <a:gs pos="0">
                    <a:schemeClr val="accent4">
                      <a:hueOff val="495547"/>
                      <a:lumOff val="5161"/>
                    </a:schemeClr>
                  </a:gs>
                  <a:gs pos="100000">
                    <a:schemeClr val="accent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50800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Sheet1!$B$1:$B$1</c:f>
              <c:strCache>
                <c:ptCount val="4"/>
                <c:pt idx="0">
                  <c:v>All 8 qualities below 65</c:v>
                </c:pt>
                <c:pt idx="1">
                  <c:v>Some 65+</c:v>
                </c:pt>
                <c:pt idx="2">
                  <c:v>Average 65+</c:v>
                </c:pt>
                <c:pt idx="3">
                  <c:v>All 8 qualities 65+</c:v>
                </c:pt>
              </c:strCache>
            </c:strRef>
          </c:cat>
          <c:val>
            <c:numRef>
              <c:f>Sheet1!$B$5:$B$5</c:f>
              <c:numCache>
                <c:formatCode>General</c:formatCode>
                <c:ptCount val="1"/>
                <c:pt idx="0">
                  <c:v>26.0</c:v>
                </c:pt>
              </c:numCache>
            </c:numRef>
          </c:val>
        </c:ser>
        <c:ser>
          <c:idx val="0"/>
          <c:order val="4"/>
          <c:tx>
            <c:strRef>
              <c:f>Sheet1!$A$6</c:f>
              <c:strCache>
                <c:ptCount val="5"/>
                <c:pt idx="4">
                  <c:v>August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dPt>
            <c:idx val="0"/>
            <c:bubble3D val="0"/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2">
                      <a:hueOff val="-2473793"/>
                      <a:satOff val="-50209"/>
                      <a:lumOff val="23543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3">
                      <a:hueOff val="136527"/>
                      <a:satOff val="23858"/>
                      <a:lumOff val="7773"/>
                    </a:schemeClr>
                  </a:gs>
                  <a:gs pos="100000">
                    <a:schemeClr val="accent3">
                      <a:hueOff val="-192295"/>
                      <a:satOff val="2884"/>
                      <a:lumOff val="-756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3"/>
            <c:bubble3D val="0"/>
            <c:spPr>
              <a:gradFill flip="none" rotWithShape="1">
                <a:gsLst>
                  <a:gs pos="0">
                    <a:schemeClr val="accent4">
                      <a:hueOff val="495547"/>
                      <a:lumOff val="5161"/>
                    </a:schemeClr>
                  </a:gs>
                  <a:gs pos="100000">
                    <a:schemeClr val="accent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50800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Sheet1!$B$1:$B$1</c:f>
              <c:strCache>
                <c:ptCount val="4"/>
                <c:pt idx="0">
                  <c:v>All 8 qualities below 65</c:v>
                </c:pt>
                <c:pt idx="1">
                  <c:v>Some 65+</c:v>
                </c:pt>
                <c:pt idx="2">
                  <c:v>Average 65+</c:v>
                </c:pt>
                <c:pt idx="3">
                  <c:v>All 8 qualities 65+</c:v>
                </c:pt>
              </c:strCache>
            </c:strRef>
          </c:cat>
          <c:val>
            <c:numRef>
              <c:f>Sheet1!$B$6:$B$6</c:f>
              <c:numCache>
                <c:formatCode>General</c:formatCode>
                <c:ptCount val="1"/>
                <c:pt idx="0">
                  <c:v>21.0</c:v>
                </c:pt>
              </c:numCache>
            </c:numRef>
          </c:val>
        </c:ser>
        <c:ser>
          <c:idx val="0"/>
          <c:order val="5"/>
          <c:tx>
            <c:strRef>
              <c:f>Sheet1!$A$7</c:f>
              <c:strCache>
                <c:ptCount val="6"/>
                <c:pt idx="5">
                  <c:v>September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dPt>
            <c:idx val="0"/>
            <c:bubble3D val="0"/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2">
                      <a:hueOff val="-2473793"/>
                      <a:satOff val="-50209"/>
                      <a:lumOff val="23543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3">
                      <a:hueOff val="136527"/>
                      <a:satOff val="23858"/>
                      <a:lumOff val="7773"/>
                    </a:schemeClr>
                  </a:gs>
                  <a:gs pos="100000">
                    <a:schemeClr val="accent3">
                      <a:hueOff val="-192295"/>
                      <a:satOff val="2884"/>
                      <a:lumOff val="-756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3"/>
            <c:bubble3D val="0"/>
            <c:spPr>
              <a:gradFill flip="none" rotWithShape="1">
                <a:gsLst>
                  <a:gs pos="0">
                    <a:schemeClr val="accent4">
                      <a:hueOff val="495547"/>
                      <a:lumOff val="5161"/>
                    </a:schemeClr>
                  </a:gs>
                  <a:gs pos="100000">
                    <a:schemeClr val="accent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50800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Sheet1!$B$1:$B$1</c:f>
              <c:strCache>
                <c:ptCount val="4"/>
                <c:pt idx="0">
                  <c:v>All 8 qualities below 65</c:v>
                </c:pt>
                <c:pt idx="1">
                  <c:v>Some 65+</c:v>
                </c:pt>
                <c:pt idx="2">
                  <c:v>Average 65+</c:v>
                </c:pt>
                <c:pt idx="3">
                  <c:v>All 8 qualities 65+</c:v>
                </c:pt>
              </c:strCache>
            </c:strRef>
          </c:cat>
          <c:val>
            <c:numRef>
              <c:f>Sheet1!$B$7:$B$7</c:f>
              <c:numCache>
                <c:formatCode>General</c:formatCode>
                <c:ptCount val="1"/>
                <c:pt idx="0">
                  <c:v>18.0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632444"/>
          <c:y val="0.223746"/>
          <c:w val="0.367556"/>
          <c:h val="0.268653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200" b="0" i="0" u="none" strike="noStrike">
              <a:solidFill>
                <a:srgbClr val="000000"/>
              </a:solidFill>
              <a:latin typeface="Helvetica Light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18"/>
  <c:chart>
    <c:title>
      <c:tx>
        <c:rich>
          <a:bodyPr rot="0"/>
          <a:lstStyle/>
          <a:p>
            <a:pPr>
              <a:defRPr sz="2600" b="0" i="0" u="none" strike="noStrike">
                <a:solidFill>
                  <a:srgbClr val="000000"/>
                </a:solidFill>
                <a:latin typeface="Gill Sans"/>
              </a:defRPr>
            </a:pPr>
            <a:r>
              <a:rPr lang="en-US" sz="2600" b="0" i="0" u="none" strike="noStrike">
                <a:solidFill>
                  <a:srgbClr val="000000"/>
                </a:solidFill>
                <a:latin typeface="Gill Sans"/>
              </a:rPr>
              <a:t>Average Annual Growth Rate (5 years)</a:t>
            </a:r>
          </a:p>
        </c:rich>
      </c:tx>
      <c:layout>
        <c:manualLayout>
          <c:xMode val="edge"/>
          <c:yMode val="edge"/>
          <c:x val="0.256033"/>
          <c:y val="0.0"/>
          <c:w val="0.487934"/>
          <c:h val="0.0708749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0.174679"/>
          <c:y val="0.0708749"/>
          <c:w val="0.820321"/>
          <c:h val="0.9143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AAGR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25433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All 8 qualities  below 65</c:v>
                </c:pt>
                <c:pt idx="1">
                  <c:v>Some 65+</c:v>
                </c:pt>
                <c:pt idx="2">
                  <c:v>Average 65+</c:v>
                </c:pt>
                <c:pt idx="3">
                  <c:v>All 8  qualities 65+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-0.0251</c:v>
                </c:pt>
                <c:pt idx="1">
                  <c:v>0.0182</c:v>
                </c:pt>
                <c:pt idx="2">
                  <c:v>0.0786</c:v>
                </c:pt>
                <c:pt idx="3">
                  <c:v>0.1326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-2134745760"/>
        <c:axId val="-2134743008"/>
      </c:barChart>
      <c:catAx>
        <c:axId val="-213474576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21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-2134743008"/>
        <c:crosses val="autoZero"/>
        <c:auto val="1"/>
        <c:lblAlgn val="ctr"/>
        <c:lblOffset val="100"/>
        <c:noMultiLvlLbl val="1"/>
      </c:catAx>
      <c:valAx>
        <c:axId val="-2134743008"/>
        <c:scaling>
          <c:orientation val="minMax"/>
        </c:scaling>
        <c:delete val="0"/>
        <c:axPos val="t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-2134745760"/>
        <c:crosses val="autoZero"/>
        <c:crossBetween val="between"/>
        <c:majorUnit val="0.04375"/>
        <c:minorUnit val="0.02187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18"/>
  <c:chart>
    <c:title>
      <c:tx>
        <c:rich>
          <a:bodyPr rot="0"/>
          <a:lstStyle/>
          <a:p>
            <a:pPr>
              <a:defRPr sz="2600" b="0" i="0" u="none" strike="noStrike">
                <a:solidFill>
                  <a:srgbClr val="000000"/>
                </a:solidFill>
                <a:latin typeface="Gill Sans"/>
              </a:defRPr>
            </a:pPr>
            <a:r>
              <a:rPr lang="en-US" sz="2600" b="0" i="0" u="none" strike="noStrike">
                <a:solidFill>
                  <a:srgbClr val="000000"/>
                </a:solidFill>
                <a:latin typeface="Gill Sans"/>
              </a:rPr>
              <a:t>Congregations With Multiple NCD Profiles</a:t>
            </a:r>
          </a:p>
        </c:rich>
      </c:tx>
      <c:layout>
        <c:manualLayout>
          <c:xMode val="edge"/>
          <c:yMode val="edge"/>
          <c:x val="0.154706"/>
          <c:y val="0.0"/>
          <c:w val="0.462807"/>
          <c:h val="0.0708749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0.110252"/>
          <c:y val="0.0708749"/>
          <c:w val="0.660759"/>
          <c:h val="0.9143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8 qualities  below 65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25433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 cycle</c:v>
                </c:pt>
                <c:pt idx="1">
                  <c:v>2 cycles</c:v>
                </c:pt>
                <c:pt idx="2">
                  <c:v>3 cycles</c:v>
                </c:pt>
                <c:pt idx="3">
                  <c:v>4+ cycles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0.505</c:v>
                </c:pt>
                <c:pt idx="1">
                  <c:v>0.467</c:v>
                </c:pt>
                <c:pt idx="2">
                  <c:v>0.357</c:v>
                </c:pt>
                <c:pt idx="3">
                  <c:v>0.2466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 65+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hueOff val="-2473793"/>
                    <a:satOff val="-50209"/>
                    <a:lumOff val="23543"/>
                  </a:schemeClr>
                </a:gs>
                <a:gs pos="100000">
                  <a:schemeClr val="accent2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25433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 cycle</c:v>
                </c:pt>
                <c:pt idx="1">
                  <c:v>2 cycles</c:v>
                </c:pt>
                <c:pt idx="2">
                  <c:v>3 cycles</c:v>
                </c:pt>
                <c:pt idx="3">
                  <c:v>4+ cycles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0.277</c:v>
                </c:pt>
                <c:pt idx="1">
                  <c:v>0.263</c:v>
                </c:pt>
                <c:pt idx="2">
                  <c:v>0.298</c:v>
                </c:pt>
                <c:pt idx="3">
                  <c:v>0.2877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Average 65+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hueOff val="136527"/>
                    <a:satOff val="23858"/>
                    <a:lumOff val="7773"/>
                  </a:schemeClr>
                </a:gs>
                <a:gs pos="100000">
                  <a:schemeClr val="accent3">
                    <a:hueOff val="-192295"/>
                    <a:satOff val="2884"/>
                    <a:lumOff val="-7566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25433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 cycle</c:v>
                </c:pt>
                <c:pt idx="1">
                  <c:v>2 cycles</c:v>
                </c:pt>
                <c:pt idx="2">
                  <c:v>3 cycles</c:v>
                </c:pt>
                <c:pt idx="3">
                  <c:v>4+ cycles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0.145</c:v>
                </c:pt>
                <c:pt idx="1">
                  <c:v>0.179</c:v>
                </c:pt>
                <c:pt idx="2">
                  <c:v>0.155</c:v>
                </c:pt>
                <c:pt idx="3">
                  <c:v>0.274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All 8 qualities 65+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hueOff val="495547"/>
                    <a:lumOff val="5161"/>
                  </a:schemeClr>
                </a:gs>
                <a:gs pos="100000">
                  <a:schemeClr val="accent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25433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 cycle</c:v>
                </c:pt>
                <c:pt idx="1">
                  <c:v>2 cycles</c:v>
                </c:pt>
                <c:pt idx="2">
                  <c:v>3 cycles</c:v>
                </c:pt>
                <c:pt idx="3">
                  <c:v>4+ cycles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0.073</c:v>
                </c:pt>
                <c:pt idx="1">
                  <c:v>0.092</c:v>
                </c:pt>
                <c:pt idx="2">
                  <c:v>0.19</c:v>
                </c:pt>
                <c:pt idx="3">
                  <c:v>0.1918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-2134701792"/>
        <c:axId val="-2134699040"/>
      </c:barChart>
      <c:catAx>
        <c:axId val="-213470179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21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-2134699040"/>
        <c:crosses val="autoZero"/>
        <c:auto val="1"/>
        <c:lblAlgn val="ctr"/>
        <c:lblOffset val="100"/>
        <c:noMultiLvlLbl val="1"/>
      </c:catAx>
      <c:valAx>
        <c:axId val="-2134699040"/>
        <c:scaling>
          <c:orientation val="minMax"/>
        </c:scaling>
        <c:delete val="0"/>
        <c:axPos val="t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-2134701792"/>
        <c:crosses val="autoZero"/>
        <c:crossBetween val="between"/>
        <c:majorUnit val="0.3"/>
        <c:minorUnit val="0.15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661565"/>
          <c:y val="0.374863"/>
          <c:w val="0.338435"/>
          <c:h val="0.500547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200" b="0" i="0" u="none" strike="noStrike">
              <a:solidFill>
                <a:srgbClr val="000000"/>
              </a:solidFill>
              <a:latin typeface="Helvetica Light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18"/>
  <c:chart>
    <c:title>
      <c:tx>
        <c:rich>
          <a:bodyPr rot="0"/>
          <a:lstStyle/>
          <a:p>
            <a:pPr>
              <a:defRPr sz="2600" b="0" i="0" u="none" strike="noStrike">
                <a:solidFill>
                  <a:srgbClr val="000000"/>
                </a:solidFill>
                <a:latin typeface="Helvetica Light"/>
              </a:defRPr>
            </a:pPr>
            <a:r>
              <a:rPr lang="en-US" sz="2600" b="0" i="0" u="none" strike="noStrike">
                <a:solidFill>
                  <a:srgbClr val="000000"/>
                </a:solidFill>
                <a:latin typeface="Helvetica Light"/>
              </a:rPr>
              <a:t>Adult Attendance</a:t>
            </a:r>
          </a:p>
        </c:rich>
      </c:tx>
      <c:layout>
        <c:manualLayout>
          <c:xMode val="edge"/>
          <c:yMode val="edge"/>
          <c:x val="0.14045"/>
          <c:y val="0.0"/>
          <c:w val="0.253159"/>
          <c:h val="0.114147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0.005"/>
          <c:y val="0.114147"/>
          <c:w val="0.53406"/>
          <c:h val="0.873353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April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dPt>
            <c:idx val="0"/>
            <c:bubble3D val="0"/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2">
                      <a:hueOff val="-2473793"/>
                      <a:satOff val="-50209"/>
                      <a:lumOff val="23543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3">
                      <a:hueOff val="136527"/>
                      <a:satOff val="23858"/>
                      <a:lumOff val="7773"/>
                    </a:schemeClr>
                  </a:gs>
                  <a:gs pos="100000">
                    <a:schemeClr val="accent3">
                      <a:hueOff val="-192295"/>
                      <a:satOff val="2884"/>
                      <a:lumOff val="-756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50800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Sheet1!$B$1:$B$1</c:f>
              <c:strCache>
                <c:ptCount val="3"/>
                <c:pt idx="0">
                  <c:v>Small Congregationis  (100 attendance and less)</c:v>
                </c:pt>
                <c:pt idx="1">
                  <c:v>Mid-size Congregations  (151-250 attendance)</c:v>
                </c:pt>
                <c:pt idx="2">
                  <c:v>Large Congregations  (251+ attendance)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5131.0</c:v>
                </c:pt>
                <c:pt idx="1">
                  <c:v>3333.0</c:v>
                </c:pt>
                <c:pt idx="2">
                  <c:v>1865.0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2"/>
                <c:pt idx="1">
                  <c:v>May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dPt>
            <c:idx val="0"/>
            <c:bubble3D val="0"/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2">
                      <a:hueOff val="-2473793"/>
                      <a:satOff val="-50209"/>
                      <a:lumOff val="23543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3">
                      <a:hueOff val="136527"/>
                      <a:satOff val="23858"/>
                      <a:lumOff val="7773"/>
                    </a:schemeClr>
                  </a:gs>
                  <a:gs pos="100000">
                    <a:schemeClr val="accent3">
                      <a:hueOff val="-192295"/>
                      <a:satOff val="2884"/>
                      <a:lumOff val="-756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50800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Sheet1!$B$1:$B$1</c:f>
              <c:strCache>
                <c:ptCount val="3"/>
                <c:pt idx="0">
                  <c:v>Small Congregationis  (100 attendance and less)</c:v>
                </c:pt>
                <c:pt idx="1">
                  <c:v>Mid-size Congregations  (151-250 attendance)</c:v>
                </c:pt>
                <c:pt idx="2">
                  <c:v>Large Congregations  (251+ attendance)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76.0</c:v>
                </c:pt>
              </c:numCache>
            </c:numRef>
          </c:val>
        </c:ser>
        <c:ser>
          <c:idx val="0"/>
          <c:order val="2"/>
          <c:tx>
            <c:strRef>
              <c:f>Sheet1!$A$4</c:f>
              <c:strCache>
                <c:ptCount val="3"/>
                <c:pt idx="2">
                  <c:v>June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dPt>
            <c:idx val="0"/>
            <c:bubble3D val="0"/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2">
                      <a:hueOff val="-2473793"/>
                      <a:satOff val="-50209"/>
                      <a:lumOff val="23543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3">
                      <a:hueOff val="136527"/>
                      <a:satOff val="23858"/>
                      <a:lumOff val="7773"/>
                    </a:schemeClr>
                  </a:gs>
                  <a:gs pos="100000">
                    <a:schemeClr val="accent3">
                      <a:hueOff val="-192295"/>
                      <a:satOff val="2884"/>
                      <a:lumOff val="-756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50800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Sheet1!$B$1:$B$1</c:f>
              <c:strCache>
                <c:ptCount val="3"/>
                <c:pt idx="0">
                  <c:v>Small Congregationis  (100 attendance and less)</c:v>
                </c:pt>
                <c:pt idx="1">
                  <c:v>Mid-size Congregations  (151-250 attendance)</c:v>
                </c:pt>
                <c:pt idx="2">
                  <c:v>Large Congregations  (251+ attendance)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28.0</c:v>
                </c:pt>
              </c:numCache>
            </c:numRef>
          </c:val>
        </c:ser>
        <c:ser>
          <c:idx val="0"/>
          <c:order val="3"/>
          <c:tx>
            <c:strRef>
              <c:f>Sheet1!$A$5</c:f>
              <c:strCache>
                <c:ptCount val="4"/>
                <c:pt idx="3">
                  <c:v>July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dPt>
            <c:idx val="0"/>
            <c:bubble3D val="0"/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2">
                      <a:hueOff val="-2473793"/>
                      <a:satOff val="-50209"/>
                      <a:lumOff val="23543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3">
                      <a:hueOff val="136527"/>
                      <a:satOff val="23858"/>
                      <a:lumOff val="7773"/>
                    </a:schemeClr>
                  </a:gs>
                  <a:gs pos="100000">
                    <a:schemeClr val="accent3">
                      <a:hueOff val="-192295"/>
                      <a:satOff val="2884"/>
                      <a:lumOff val="-756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50800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Sheet1!$B$1:$B$1</c:f>
              <c:strCache>
                <c:ptCount val="3"/>
                <c:pt idx="0">
                  <c:v>Small Congregationis  (100 attendance and less)</c:v>
                </c:pt>
                <c:pt idx="1">
                  <c:v>Mid-size Congregations  (151-250 attendance)</c:v>
                </c:pt>
                <c:pt idx="2">
                  <c:v>Large Congregations  (251+ attendance)</c:v>
                </c:pt>
              </c:strCache>
            </c:strRef>
          </c:cat>
          <c:val>
            <c:numRef>
              <c:f>Sheet1!$B$5:$B$5</c:f>
              <c:numCache>
                <c:formatCode>General</c:formatCode>
                <c:ptCount val="1"/>
                <c:pt idx="0">
                  <c:v>26.0</c:v>
                </c:pt>
              </c:numCache>
            </c:numRef>
          </c:val>
        </c:ser>
        <c:ser>
          <c:idx val="0"/>
          <c:order val="4"/>
          <c:tx>
            <c:strRef>
              <c:f>Sheet1!$A$6</c:f>
              <c:strCache>
                <c:ptCount val="5"/>
                <c:pt idx="4">
                  <c:v>August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dPt>
            <c:idx val="0"/>
            <c:bubble3D val="0"/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2">
                      <a:hueOff val="-2473793"/>
                      <a:satOff val="-50209"/>
                      <a:lumOff val="23543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3">
                      <a:hueOff val="136527"/>
                      <a:satOff val="23858"/>
                      <a:lumOff val="7773"/>
                    </a:schemeClr>
                  </a:gs>
                  <a:gs pos="100000">
                    <a:schemeClr val="accent3">
                      <a:hueOff val="-192295"/>
                      <a:satOff val="2884"/>
                      <a:lumOff val="-756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50800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Sheet1!$B$1:$B$1</c:f>
              <c:strCache>
                <c:ptCount val="3"/>
                <c:pt idx="0">
                  <c:v>Small Congregationis  (100 attendance and less)</c:v>
                </c:pt>
                <c:pt idx="1">
                  <c:v>Mid-size Congregations  (151-250 attendance)</c:v>
                </c:pt>
                <c:pt idx="2">
                  <c:v>Large Congregations  (251+ attendance)</c:v>
                </c:pt>
              </c:strCache>
            </c:strRef>
          </c:cat>
          <c:val>
            <c:numRef>
              <c:f>Sheet1!$B$6:$B$6</c:f>
              <c:numCache>
                <c:formatCode>General</c:formatCode>
                <c:ptCount val="1"/>
                <c:pt idx="0">
                  <c:v>21.0</c:v>
                </c:pt>
              </c:numCache>
            </c:numRef>
          </c:val>
        </c:ser>
        <c:ser>
          <c:idx val="0"/>
          <c:order val="5"/>
          <c:tx>
            <c:strRef>
              <c:f>Sheet1!$A$7</c:f>
              <c:strCache>
                <c:ptCount val="6"/>
                <c:pt idx="5">
                  <c:v>September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dPt>
            <c:idx val="0"/>
            <c:bubble3D val="0"/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2">
                      <a:hueOff val="-2473793"/>
                      <a:satOff val="-50209"/>
                      <a:lumOff val="23543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3">
                      <a:hueOff val="136527"/>
                      <a:satOff val="23858"/>
                      <a:lumOff val="7773"/>
                    </a:schemeClr>
                  </a:gs>
                  <a:gs pos="100000">
                    <a:schemeClr val="accent3">
                      <a:hueOff val="-192295"/>
                      <a:satOff val="2884"/>
                      <a:lumOff val="-756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sz="2600" b="1" i="0" u="none" strike="noStrike">
                      <a:solidFill>
                        <a:srgbClr val="FFFFFF"/>
                      </a:solidFill>
                      <a:effectLst>
                        <a:outerShdw blurRad="127000" dist="50800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50800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Sheet1!$B$1:$B$1</c:f>
              <c:strCache>
                <c:ptCount val="3"/>
                <c:pt idx="0">
                  <c:v>Small Congregationis  (100 attendance and less)</c:v>
                </c:pt>
                <c:pt idx="1">
                  <c:v>Mid-size Congregations  (151-250 attendance)</c:v>
                </c:pt>
                <c:pt idx="2">
                  <c:v>Large Congregations  (251+ attendance)</c:v>
                </c:pt>
              </c:strCache>
            </c:strRef>
          </c:cat>
          <c:val>
            <c:numRef>
              <c:f>Sheet1!$B$7:$B$7</c:f>
              <c:numCache>
                <c:formatCode>General</c:formatCode>
                <c:ptCount val="1"/>
                <c:pt idx="0">
                  <c:v>18.0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607121"/>
          <c:y val="0.31164"/>
          <c:w val="0.392879"/>
          <c:h val="0.34876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200" b="0" i="0" u="none" strike="noStrike">
              <a:solidFill>
                <a:srgbClr val="000000"/>
              </a:solidFill>
              <a:latin typeface="Helvetica Light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18"/>
  <c:chart>
    <c:title>
      <c:tx>
        <c:rich>
          <a:bodyPr rot="0"/>
          <a:lstStyle/>
          <a:p>
            <a:pPr>
              <a:defRPr sz="2600" b="0" i="0" u="none" strike="noStrike">
                <a:solidFill>
                  <a:srgbClr val="000000"/>
                </a:solidFill>
                <a:latin typeface="Gill Sans"/>
              </a:defRPr>
            </a:pPr>
            <a:r>
              <a:rPr lang="en-US" sz="2600" b="0" i="0" u="none" strike="noStrike">
                <a:solidFill>
                  <a:srgbClr val="000000"/>
                </a:solidFill>
                <a:latin typeface="Gill Sans"/>
              </a:rPr>
              <a:t>Average Annual Growth Rate (5 years)</a:t>
            </a:r>
          </a:p>
        </c:rich>
      </c:tx>
      <c:layout>
        <c:manualLayout>
          <c:xMode val="edge"/>
          <c:yMode val="edge"/>
          <c:x val="0.240247"/>
          <c:y val="0.0"/>
          <c:w val="0.519506"/>
          <c:h val="0.0708749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0.121277"/>
          <c:y val="0.0708749"/>
          <c:w val="0.873723"/>
          <c:h val="0.9143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AAGR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25433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Small</c:v>
                </c:pt>
                <c:pt idx="1">
                  <c:v>Mid-size</c:v>
                </c:pt>
                <c:pt idx="2">
                  <c:v>Large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-0.01</c:v>
                </c:pt>
                <c:pt idx="1">
                  <c:v>0.007</c:v>
                </c:pt>
                <c:pt idx="2">
                  <c:v>0.048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-2131168592"/>
        <c:axId val="-2131165808"/>
      </c:barChart>
      <c:catAx>
        <c:axId val="-213116859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21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-2131165808"/>
        <c:crosses val="autoZero"/>
        <c:auto val="1"/>
        <c:lblAlgn val="ctr"/>
        <c:lblOffset val="0"/>
        <c:noMultiLvlLbl val="1"/>
      </c:catAx>
      <c:valAx>
        <c:axId val="-2131165808"/>
        <c:scaling>
          <c:orientation val="minMax"/>
        </c:scaling>
        <c:delete val="0"/>
        <c:axPos val="t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-2131168592"/>
        <c:crosses val="autoZero"/>
        <c:crossBetween val="between"/>
        <c:majorUnit val="0.015625"/>
        <c:minorUnit val="0.00781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214337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1238398" y="1638300"/>
            <a:ext cx="10464801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Gill Sans"/>
                <a:ea typeface="Gill Sans"/>
                <a:cs typeface="Gill Sans"/>
                <a:sym typeface="Gill Sans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200">
                <a:latin typeface="Gill Sans"/>
                <a:ea typeface="Gill Sans"/>
                <a:cs typeface="Gill Sans"/>
                <a:sym typeface="Gill Sans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200">
                <a:latin typeface="Gill Sans"/>
                <a:ea typeface="Gill Sans"/>
                <a:cs typeface="Gill Sans"/>
                <a:sym typeface="Gill Sans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200">
                <a:latin typeface="Gill Sans"/>
                <a:ea typeface="Gill Sans"/>
                <a:cs typeface="Gill Sans"/>
                <a:sym typeface="Gill Sans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2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4" name="NCD.png" descr="NCD.png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5560615" y="48517"/>
            <a:ext cx="1883693" cy="2577270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–Donald A. McGavran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–Donald A. McGavran</a:t>
            </a:r>
          </a:p>
        </p:txBody>
      </p:sp>
      <p:sp>
        <p:nvSpPr>
          <p:cNvPr id="102" name="“Insert quote here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“Insert quote here” </a:t>
            </a:r>
          </a:p>
        </p:txBody>
      </p:sp>
      <p:pic>
        <p:nvPicPr>
          <p:cNvPr id="103" name="NCD.png" descr="NCD.png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6482" y="8025324"/>
            <a:ext cx="1474392" cy="2017263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Quer-2.jpg" descr="Quer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52994" y="-109013"/>
            <a:ext cx="13939244" cy="9897601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25691" y="2702747"/>
            <a:ext cx="13456182" cy="3850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NCD.png" descr="NCD.png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6482" y="8025324"/>
            <a:ext cx="1474392" cy="2017263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pic>
        <p:nvPicPr>
          <p:cNvPr id="23" name="Quer-4.jpg" descr="Quer-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16559" y="609873"/>
            <a:ext cx="7067233" cy="6057627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200"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200"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200"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200">
                <a:latin typeface="Gill Sans Light"/>
                <a:ea typeface="Gill Sans Light"/>
                <a:cs typeface="Gill Sans Light"/>
                <a:sym typeface="Gill Sans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5" name="NCD.png" descr="NCD.png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-8630" y="7825151"/>
            <a:ext cx="1682904" cy="2302550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-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pic>
        <p:nvPicPr>
          <p:cNvPr id="34" name="NCD.png" descr="NCD.png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5855493" y="65451"/>
            <a:ext cx="1293850" cy="1770246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200"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200"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200"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200">
                <a:latin typeface="Gill Sans Light"/>
                <a:ea typeface="Gill Sans Light"/>
                <a:cs typeface="Gill Sans Light"/>
                <a:sym typeface="Gill Sans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4" name="Quadrat2a.jpg" descr="Quadrat2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51767" y="336212"/>
            <a:ext cx="5025040" cy="922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NCD.png" descr="NCD.png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6482" y="8025324"/>
            <a:ext cx="1474392" cy="2017263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&amp;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3" name="NCD.png" descr="NCD.png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6482" y="8025324"/>
            <a:ext cx="1474392" cy="2017263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, Aufzählung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685800" indent="-342900">
              <a:spcBef>
                <a:spcPts val="3200"/>
              </a:spcBef>
              <a:defRPr sz="2800"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1028700" indent="-342900">
              <a:spcBef>
                <a:spcPts val="3200"/>
              </a:spcBef>
              <a:defRPr sz="2800"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1371600" indent="-342900">
              <a:spcBef>
                <a:spcPts val="3200"/>
              </a:spcBef>
              <a:defRPr sz="2800"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1714500" indent="-342900">
              <a:spcBef>
                <a:spcPts val="3200"/>
              </a:spcBef>
              <a:defRPr sz="2800">
                <a:latin typeface="Gill Sans Light"/>
                <a:ea typeface="Gill Sans Light"/>
                <a:cs typeface="Gill Sans Light"/>
                <a:sym typeface="Gill Sans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73" name="Quadrat3.jpg" descr="Quadrat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55859" y="2762001"/>
            <a:ext cx="6707426" cy="6726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NCD.png" descr="NCD.png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6482" y="8025324"/>
            <a:ext cx="1474392" cy="2017263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83" name="NCD.png" descr="NCD.png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6482" y="8025324"/>
            <a:ext cx="1474392" cy="2017263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Hoch-1.jpg" descr="Hoch-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66433" y="812006"/>
            <a:ext cx="5994401" cy="8204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Quer-3.jpg" descr="Quer-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3860" y="812155"/>
            <a:ext cx="5054986" cy="4448957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Quer-5.jpg" descr="Quer-5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33791" y="5538118"/>
            <a:ext cx="5054985" cy="3522092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pic>
        <p:nvPicPr>
          <p:cNvPr id="3" name="NCD.png" descr="NCD.png"/>
          <p:cNvPicPr>
            <a:picLocks noChangeAspect="1"/>
          </p:cNvPicPr>
          <p:nvPr/>
        </p:nvPicPr>
        <p:blipFill>
          <a:blip r:embed="rId14">
            <a:extLst/>
          </a:blip>
          <a:srcRect/>
          <a:stretch>
            <a:fillRect/>
          </a:stretch>
        </p:blipFill>
        <p:spPr>
          <a:xfrm>
            <a:off x="6482" y="8025324"/>
            <a:ext cx="1474392" cy="2017263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NCD Research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effectLst>
            <a:outerShdw blurRad="190500" dist="8455" dir="5400000" rotWithShape="0">
              <a:srgbClr val="000000"/>
            </a:outerShdw>
          </a:effectLst>
        </p:spPr>
        <p:txBody>
          <a:bodyPr/>
          <a:lstStyle/>
          <a:p>
            <a:r>
              <a:t>NCD Research</a:t>
            </a:r>
          </a:p>
        </p:txBody>
      </p:sp>
      <p:sp>
        <p:nvSpPr>
          <p:cNvPr id="131" name="Webinar March 20, 2019…"/>
          <p:cNvSpPr txBox="1">
            <a:spLocks noGrp="1"/>
          </p:cNvSpPr>
          <p:nvPr>
            <p:ph type="subTitle" sz="quarter" idx="1"/>
          </p:nvPr>
        </p:nvSpPr>
        <p:spPr>
          <a:xfrm>
            <a:off x="1270000" y="5029200"/>
            <a:ext cx="10464800" cy="1732624"/>
          </a:xfrm>
          <a:prstGeom prst="rect">
            <a:avLst/>
          </a:prstGeom>
          <a:effectLst>
            <a:outerShdw blurRad="190500" dist="8455" dir="5400000" rotWithShape="0">
              <a:srgbClr val="000000"/>
            </a:outerShdw>
          </a:effectLst>
        </p:spPr>
        <p:txBody>
          <a:bodyPr/>
          <a:lstStyle/>
          <a:p>
            <a:r>
              <a:t>Webinar March 20, 2019</a:t>
            </a:r>
          </a:p>
          <a:p>
            <a:endParaRPr/>
          </a:p>
          <a:p>
            <a:r>
              <a:t>Petr Cincala</a:t>
            </a:r>
          </a:p>
        </p:txBody>
      </p:sp>
      <p:pic>
        <p:nvPicPr>
          <p:cNvPr id="132" name="andrews-university-logo.png" descr="andrews-university-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75668" y="6248399"/>
            <a:ext cx="6718174" cy="5038631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Min/Max Differen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Min/Max Difference</a:t>
            </a:r>
          </a:p>
        </p:txBody>
      </p:sp>
      <p:graphicFrame>
        <p:nvGraphicFramePr>
          <p:cNvPr id="161" name="2D Pie Chart"/>
          <p:cNvGraphicFramePr/>
          <p:nvPr/>
        </p:nvGraphicFramePr>
        <p:xfrm>
          <a:off x="2222466" y="3098766"/>
          <a:ext cx="9616812" cy="5420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65 Hypothesis Confirmed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65 Hypothesis Confirmed?</a:t>
            </a:r>
          </a:p>
        </p:txBody>
      </p:sp>
      <p:graphicFrame>
        <p:nvGraphicFramePr>
          <p:cNvPr id="164" name="2D Pie Chart"/>
          <p:cNvGraphicFramePr/>
          <p:nvPr/>
        </p:nvGraphicFramePr>
        <p:xfrm>
          <a:off x="2222466" y="3098766"/>
          <a:ext cx="9743812" cy="5420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65 Hypothesis Confirme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65 Hypothesis Confirmed</a:t>
            </a:r>
          </a:p>
        </p:txBody>
      </p:sp>
      <p:graphicFrame>
        <p:nvGraphicFramePr>
          <p:cNvPr id="167" name="Average Annual Growth Rate (5 years)"/>
          <p:cNvGraphicFramePr/>
          <p:nvPr>
            <p:extLst>
              <p:ext uri="{D42A27DB-BD31-4B8C-83A1-F6EECF244321}">
                <p14:modId xmlns:p14="http://schemas.microsoft.com/office/powerpoint/2010/main" val="200633647"/>
              </p:ext>
            </p:extLst>
          </p:nvPr>
        </p:nvGraphicFramePr>
        <p:xfrm>
          <a:off x="524933" y="2469885"/>
          <a:ext cx="11650134" cy="5554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65 Hypothesis Confirme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65 Hypothesis Confirmed</a:t>
            </a:r>
          </a:p>
        </p:txBody>
      </p:sp>
      <p:graphicFrame>
        <p:nvGraphicFramePr>
          <p:cNvPr id="170" name="Congregations With Multiple NCD Profiles"/>
          <p:cNvGraphicFramePr/>
          <p:nvPr/>
        </p:nvGraphicFramePr>
        <p:xfrm>
          <a:off x="776210" y="2312614"/>
          <a:ext cx="12563113" cy="5554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ongregations by Siz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Congregations by Size</a:t>
            </a:r>
          </a:p>
        </p:txBody>
      </p:sp>
      <p:graphicFrame>
        <p:nvGraphicFramePr>
          <p:cNvPr id="173" name="Adult Attendance"/>
          <p:cNvGraphicFramePr/>
          <p:nvPr/>
        </p:nvGraphicFramePr>
        <p:xfrm>
          <a:off x="2222466" y="2400266"/>
          <a:ext cx="10150212" cy="6119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ongregational Growth  by Size"/>
          <p:cNvSpPr txBox="1">
            <a:spLocks noGrp="1"/>
          </p:cNvSpPr>
          <p:nvPr>
            <p:ph type="title"/>
          </p:nvPr>
        </p:nvSpPr>
        <p:spPr>
          <a:xfrm>
            <a:off x="952500" y="12700"/>
            <a:ext cx="11099800" cy="2159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519937">
              <a:defRPr sz="7119"/>
            </a:pPr>
            <a:r>
              <a:t>Congregational Growth </a:t>
            </a:r>
            <a:br/>
            <a:r>
              <a:t>by Size</a:t>
            </a:r>
          </a:p>
        </p:txBody>
      </p:sp>
      <p:graphicFrame>
        <p:nvGraphicFramePr>
          <p:cNvPr id="176" name="Average Annual Growth Rate (5 years)"/>
          <p:cNvGraphicFramePr/>
          <p:nvPr/>
        </p:nvGraphicFramePr>
        <p:xfrm>
          <a:off x="1665039" y="2402152"/>
          <a:ext cx="10086183" cy="5554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" name="2D Stacked Bar Chart"/>
          <p:cNvGraphicFramePr/>
          <p:nvPr/>
        </p:nvGraphicFramePr>
        <p:xfrm>
          <a:off x="938097" y="2696269"/>
          <a:ext cx="12401226" cy="5173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9" name="Congregational Health  by Size"/>
          <p:cNvSpPr txBox="1">
            <a:spLocks noGrp="1"/>
          </p:cNvSpPr>
          <p:nvPr>
            <p:ph type="title"/>
          </p:nvPr>
        </p:nvSpPr>
        <p:spPr>
          <a:xfrm>
            <a:off x="952500" y="12700"/>
            <a:ext cx="11099800" cy="2159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519937">
              <a:defRPr sz="7119"/>
            </a:pPr>
            <a:r>
              <a:t>Congregational Health </a:t>
            </a:r>
            <a:br/>
            <a:r>
              <a:t>by Size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" name="in Congregations"/>
          <p:cNvGraphicFramePr/>
          <p:nvPr/>
        </p:nvGraphicFramePr>
        <p:xfrm>
          <a:off x="1013729" y="2253985"/>
          <a:ext cx="10799542" cy="5846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2" name="Presence of Age Group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Presence of Age Groups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" name="in Congregations by Size"/>
          <p:cNvGraphicFramePr/>
          <p:nvPr/>
        </p:nvGraphicFramePr>
        <p:xfrm>
          <a:off x="1013729" y="2264469"/>
          <a:ext cx="11088213" cy="5846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5" name="Presence of Age Group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Presence of Age Groups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ongregational Growth by the Presence of Age Group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19937">
              <a:defRPr sz="7119"/>
            </a:lvl1pPr>
          </a:lstStyle>
          <a:p>
            <a:r>
              <a:t>Congregational Growth by the Presence of Age Groups</a:t>
            </a:r>
          </a:p>
        </p:txBody>
      </p:sp>
      <p:graphicFrame>
        <p:nvGraphicFramePr>
          <p:cNvPr id="188" name="Average Annual Growth Rate (5 years)"/>
          <p:cNvGraphicFramePr/>
          <p:nvPr/>
        </p:nvGraphicFramePr>
        <p:xfrm>
          <a:off x="948150" y="2706952"/>
          <a:ext cx="10803072" cy="5554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est Practices of Congregations in USA"/>
          <p:cNvSpPr txBox="1">
            <a:spLocks noGrp="1"/>
          </p:cNvSpPr>
          <p:nvPr>
            <p:ph type="title"/>
          </p:nvPr>
        </p:nvSpPr>
        <p:spPr>
          <a:xfrm>
            <a:off x="952500" y="1600200"/>
            <a:ext cx="5334000" cy="3987800"/>
          </a:xfrm>
          <a:prstGeom prst="rect">
            <a:avLst/>
          </a:prstGeom>
          <a:effectLst>
            <a:outerShdw blurRad="190500" dist="8455" dir="5400000" rotWithShape="0">
              <a:srgbClr val="000000"/>
            </a:outerShdw>
          </a:effectLst>
        </p:spPr>
        <p:txBody>
          <a:bodyPr/>
          <a:lstStyle/>
          <a:p>
            <a:r>
              <a:t>Best Practices of Congregations in USA</a:t>
            </a:r>
          </a:p>
        </p:txBody>
      </p:sp>
      <p:sp>
        <p:nvSpPr>
          <p:cNvPr id="135" name="Findings from USA NCD Database (2008-2018)"/>
          <p:cNvSpPr txBox="1">
            <a:spLocks noGrp="1"/>
          </p:cNvSpPr>
          <p:nvPr>
            <p:ph type="body" sz="quarter" idx="1"/>
          </p:nvPr>
        </p:nvSpPr>
        <p:spPr>
          <a:xfrm>
            <a:off x="952500" y="5727700"/>
            <a:ext cx="5334000" cy="4102100"/>
          </a:xfrm>
          <a:prstGeom prst="rect">
            <a:avLst/>
          </a:prstGeom>
          <a:effectLst>
            <a:outerShdw blurRad="190500" dist="8455" dir="5400000" rotWithShape="0">
              <a:srgbClr val="000000"/>
            </a:outerShdw>
          </a:effectLst>
        </p:spPr>
        <p:txBody>
          <a:bodyPr/>
          <a:lstStyle/>
          <a:p>
            <a:endParaRPr/>
          </a:p>
          <a:p>
            <a:r>
              <a:t>Findings from USA NCD Database (2008-2018)</a:t>
            </a:r>
          </a:p>
        </p:txBody>
      </p:sp>
      <p:pic>
        <p:nvPicPr>
          <p:cNvPr id="136" name="ICM logo color horizontal.png" descr="ICM logo color horizont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6956" y="71875"/>
            <a:ext cx="4905088" cy="1849755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ongregational Health by the Presence of Age Group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19937">
              <a:defRPr sz="7119"/>
            </a:lvl1pPr>
          </a:lstStyle>
          <a:p>
            <a:r>
              <a:t>Congregational Health by the Presence of Age Groups</a:t>
            </a:r>
          </a:p>
        </p:txBody>
      </p:sp>
      <p:graphicFrame>
        <p:nvGraphicFramePr>
          <p:cNvPr id="191" name="Average Score of all 8 Qualities"/>
          <p:cNvGraphicFramePr/>
          <p:nvPr/>
        </p:nvGraphicFramePr>
        <p:xfrm>
          <a:off x="948150" y="2732352"/>
          <a:ext cx="10797776" cy="5554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ongregational Health by the Presence of Young Adul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19937">
              <a:defRPr sz="7119"/>
            </a:lvl1pPr>
          </a:lstStyle>
          <a:p>
            <a:r>
              <a:t>Congregational Health by the Presence of Young Adults</a:t>
            </a:r>
          </a:p>
        </p:txBody>
      </p:sp>
      <p:graphicFrame>
        <p:nvGraphicFramePr>
          <p:cNvPr id="194" name="8 Quality Characteristics"/>
          <p:cNvGraphicFramePr/>
          <p:nvPr/>
        </p:nvGraphicFramePr>
        <p:xfrm>
          <a:off x="1715532" y="2863850"/>
          <a:ext cx="9934602" cy="5384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ongregational Size by the Presence of Age Group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19937">
              <a:defRPr sz="7119"/>
            </a:lvl1pPr>
          </a:lstStyle>
          <a:p>
            <a:r>
              <a:t>Congregational Size by the Presence of Age Groups</a:t>
            </a:r>
          </a:p>
        </p:txBody>
      </p:sp>
      <p:graphicFrame>
        <p:nvGraphicFramePr>
          <p:cNvPr id="197" name="Average Adult Attendance"/>
          <p:cNvGraphicFramePr/>
          <p:nvPr/>
        </p:nvGraphicFramePr>
        <p:xfrm>
          <a:off x="948150" y="2732352"/>
          <a:ext cx="10801306" cy="5554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astor’s Ag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Pastor’s Age</a:t>
            </a:r>
          </a:p>
        </p:txBody>
      </p:sp>
      <p:graphicFrame>
        <p:nvGraphicFramePr>
          <p:cNvPr id="200" name="2D Pie Chart"/>
          <p:cNvGraphicFramePr/>
          <p:nvPr/>
        </p:nvGraphicFramePr>
        <p:xfrm>
          <a:off x="2222466" y="3098766"/>
          <a:ext cx="9146912" cy="5420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astor’s Age and Congregational Growt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19937">
              <a:defRPr sz="7119"/>
            </a:lvl1pPr>
          </a:lstStyle>
          <a:p>
            <a:r>
              <a:t>Pastor’s Age and Congregational Growth</a:t>
            </a:r>
          </a:p>
        </p:txBody>
      </p:sp>
      <p:graphicFrame>
        <p:nvGraphicFramePr>
          <p:cNvPr id="203" name="Average Annual Growth Rate (5 years)"/>
          <p:cNvGraphicFramePr/>
          <p:nvPr/>
        </p:nvGraphicFramePr>
        <p:xfrm>
          <a:off x="493426" y="2757752"/>
          <a:ext cx="11257796" cy="5554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astor’s Age and Congregational Healt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19937">
              <a:defRPr sz="7119"/>
            </a:lvl1pPr>
          </a:lstStyle>
          <a:p>
            <a:r>
              <a:t>Pastor’s Age and Congregational Health</a:t>
            </a:r>
          </a:p>
        </p:txBody>
      </p:sp>
      <p:graphicFrame>
        <p:nvGraphicFramePr>
          <p:cNvPr id="206" name="Average Score of all 8 Qualities"/>
          <p:cNvGraphicFramePr/>
          <p:nvPr/>
        </p:nvGraphicFramePr>
        <p:xfrm>
          <a:off x="493426" y="2821252"/>
          <a:ext cx="11252500" cy="5554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astor’s Age and Congregational Siz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19937">
              <a:defRPr sz="7119"/>
            </a:lvl1pPr>
          </a:lstStyle>
          <a:p>
            <a:r>
              <a:t>Pastor’s Age and Congregational Size</a:t>
            </a:r>
          </a:p>
        </p:txBody>
      </p:sp>
      <p:graphicFrame>
        <p:nvGraphicFramePr>
          <p:cNvPr id="209" name="Average Adult Attendance"/>
          <p:cNvGraphicFramePr/>
          <p:nvPr/>
        </p:nvGraphicFramePr>
        <p:xfrm>
          <a:off x="493426" y="2770452"/>
          <a:ext cx="11256030" cy="5554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1" name="Congregations by Self-perceived Leadership Style of the Pastor"/>
          <p:cNvGraphicFramePr/>
          <p:nvPr/>
        </p:nvGraphicFramePr>
        <p:xfrm>
          <a:off x="1199286" y="1872985"/>
          <a:ext cx="10702885" cy="658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2" name="Leadership Style"/>
          <p:cNvSpPr txBox="1">
            <a:spLocks noGrp="1"/>
          </p:cNvSpPr>
          <p:nvPr>
            <p:ph type="title"/>
          </p:nvPr>
        </p:nvSpPr>
        <p:spPr>
          <a:xfrm>
            <a:off x="952500" y="0"/>
            <a:ext cx="11099800" cy="2159000"/>
          </a:xfrm>
          <a:prstGeom prst="rect">
            <a:avLst/>
          </a:prstGeom>
        </p:spPr>
        <p:txBody>
          <a:bodyPr/>
          <a:lstStyle/>
          <a:p>
            <a:r>
              <a:t>Leadership Style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4" name="Congregations by Self-perceived Leadership Style of the Pastor"/>
          <p:cNvGraphicFramePr/>
          <p:nvPr/>
        </p:nvGraphicFramePr>
        <p:xfrm>
          <a:off x="1199286" y="1872985"/>
          <a:ext cx="10702885" cy="658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5" name="Leadership Style by Size"/>
          <p:cNvSpPr txBox="1">
            <a:spLocks noGrp="1"/>
          </p:cNvSpPr>
          <p:nvPr>
            <p:ph type="title"/>
          </p:nvPr>
        </p:nvSpPr>
        <p:spPr>
          <a:xfrm>
            <a:off x="952500" y="0"/>
            <a:ext cx="11099800" cy="2159000"/>
          </a:xfrm>
          <a:prstGeom prst="rect">
            <a:avLst/>
          </a:prstGeom>
        </p:spPr>
        <p:txBody>
          <a:bodyPr/>
          <a:lstStyle/>
          <a:p>
            <a:r>
              <a:t>Leadership Style by Size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ongregational Growth by the Leadership Sty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19937">
              <a:defRPr sz="7119"/>
            </a:lvl1pPr>
          </a:lstStyle>
          <a:p>
            <a:r>
              <a:t>Congregational Growth by the Leadership Style</a:t>
            </a:r>
          </a:p>
        </p:txBody>
      </p:sp>
      <p:graphicFrame>
        <p:nvGraphicFramePr>
          <p:cNvPr id="218" name="Average Annual Growth Rate (5 years)"/>
          <p:cNvGraphicFramePr/>
          <p:nvPr/>
        </p:nvGraphicFramePr>
        <p:xfrm>
          <a:off x="1016628" y="2783152"/>
          <a:ext cx="10975894" cy="5554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Data by Denomina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Data by Denominations</a:t>
            </a:r>
          </a:p>
        </p:txBody>
      </p:sp>
      <p:graphicFrame>
        <p:nvGraphicFramePr>
          <p:cNvPr id="139" name="2D Pie Chart"/>
          <p:cNvGraphicFramePr/>
          <p:nvPr/>
        </p:nvGraphicFramePr>
        <p:xfrm>
          <a:off x="2222466" y="3098766"/>
          <a:ext cx="10503464" cy="5420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ongregational Health by the Leadership Sty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19937">
              <a:defRPr sz="7119"/>
            </a:lvl1pPr>
          </a:lstStyle>
          <a:p>
            <a:r>
              <a:t>Congregational Health by the Leadership Style</a:t>
            </a:r>
          </a:p>
        </p:txBody>
      </p:sp>
      <p:graphicFrame>
        <p:nvGraphicFramePr>
          <p:cNvPr id="221" name="Average Score of all 8 Qualities"/>
          <p:cNvGraphicFramePr/>
          <p:nvPr/>
        </p:nvGraphicFramePr>
        <p:xfrm>
          <a:off x="966489" y="2783152"/>
          <a:ext cx="10316548" cy="5554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ongregational Size by the Leadership Sty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19937">
              <a:defRPr sz="7119"/>
            </a:lvl1pPr>
          </a:lstStyle>
          <a:p>
            <a:r>
              <a:t>Congregational Size by the Leadership Style</a:t>
            </a:r>
          </a:p>
        </p:txBody>
      </p:sp>
      <p:graphicFrame>
        <p:nvGraphicFramePr>
          <p:cNvPr id="224" name="Average Adult Attendance"/>
          <p:cNvGraphicFramePr/>
          <p:nvPr/>
        </p:nvGraphicFramePr>
        <p:xfrm>
          <a:off x="978528" y="2783152"/>
          <a:ext cx="10361949" cy="5554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o what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 what?</a:t>
            </a:r>
          </a:p>
        </p:txBody>
      </p:sp>
      <p:sp>
        <p:nvSpPr>
          <p:cNvPr id="227" name="Questions, comments, implications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Questions, comments, implications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2009-2018 Profil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2009-2018 Profiles</a:t>
            </a:r>
          </a:p>
        </p:txBody>
      </p:sp>
      <p:graphicFrame>
        <p:nvGraphicFramePr>
          <p:cNvPr id="142" name="2D Stacked Bar Chart"/>
          <p:cNvGraphicFramePr/>
          <p:nvPr/>
        </p:nvGraphicFramePr>
        <p:xfrm>
          <a:off x="1365275" y="2182944"/>
          <a:ext cx="10283077" cy="5746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Data by the Average Scor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66674">
              <a:defRPr sz="7760"/>
            </a:lvl1pPr>
          </a:lstStyle>
          <a:p>
            <a:r>
              <a:t>Data by the Average Scores</a:t>
            </a:r>
          </a:p>
        </p:txBody>
      </p:sp>
      <p:graphicFrame>
        <p:nvGraphicFramePr>
          <p:cNvPr id="145" name="2D Pie Chart"/>
          <p:cNvGraphicFramePr/>
          <p:nvPr/>
        </p:nvGraphicFramePr>
        <p:xfrm>
          <a:off x="2222466" y="3098766"/>
          <a:ext cx="8556296" cy="5420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Distribution of “Healthy” Congregations (2014-2019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19937">
              <a:defRPr sz="7119"/>
            </a:lvl1pPr>
          </a:lstStyle>
          <a:p>
            <a:r>
              <a:t>Distribution of “Healthy” Congregations (2014-2019)</a:t>
            </a:r>
          </a:p>
        </p:txBody>
      </p:sp>
      <p:pic>
        <p:nvPicPr>
          <p:cNvPr id="148" name="550 &quot;Healthy&quot; churches 2014-2019.jpg" descr="550 &quot;Healthy&quot; churches 2014-20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1193" y="2707839"/>
            <a:ext cx="10478408" cy="6090522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2014-2019: 193 congregations with all 8 qualities 65+"/>
          <p:cNvSpPr txBox="1"/>
          <p:nvPr/>
        </p:nvSpPr>
        <p:spPr>
          <a:xfrm>
            <a:off x="1482623" y="8902700"/>
            <a:ext cx="1105555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2014-2019: 193 congregations with all 8 qualities 65+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Minimum/Maximum Scor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r>
              <a:t>Minimum/Maximum Scores</a:t>
            </a:r>
          </a:p>
        </p:txBody>
      </p:sp>
      <p:graphicFrame>
        <p:nvGraphicFramePr>
          <p:cNvPr id="152" name="Table"/>
          <p:cNvGraphicFramePr/>
          <p:nvPr/>
        </p:nvGraphicFramePr>
        <p:xfrm>
          <a:off x="1523999" y="2531533"/>
          <a:ext cx="10464800" cy="5715000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5081389"/>
                <a:gridCol w="2741877"/>
                <a:gridCol w="2641534"/>
              </a:tblGrid>
              <a:tr h="63500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sym typeface="Helvetica"/>
                        </a:rPr>
                        <a:t>Scores (points)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sym typeface="Helvetica"/>
                        </a:rPr>
                        <a:t>Minimum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sym typeface="Helvetica"/>
                        </a:rPr>
                        <a:t>Maximum</a:t>
                      </a:r>
                    </a:p>
                  </a:txBody>
                  <a:tcPr marL="50800" marR="50800" marT="50800" marB="50800" anchor="ctr" horzOverflow="overflow"/>
                </a:tc>
              </a:tr>
              <a:tr h="63500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sym typeface="Helvetica"/>
                        </a:rPr>
                        <a:t>Empowering Leadership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-21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107</a:t>
                      </a:r>
                    </a:p>
                  </a:txBody>
                  <a:tcPr marL="50800" marR="50800" marT="50800" marB="50800" anchor="ctr" horzOverflow="overflow"/>
                </a:tc>
              </a:tr>
              <a:tr h="63500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sym typeface="Helvetica"/>
                        </a:rPr>
                        <a:t>Gift-based Ministry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-29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115</a:t>
                      </a:r>
                    </a:p>
                  </a:txBody>
                  <a:tcPr marL="50800" marR="50800" marT="50800" marB="50800" anchor="ctr" horzOverflow="overflow"/>
                </a:tc>
              </a:tr>
              <a:tr h="63500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sym typeface="Helvetica"/>
                        </a:rPr>
                        <a:t>Passionate Spirituality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-6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104</a:t>
                      </a:r>
                    </a:p>
                  </a:txBody>
                  <a:tcPr marL="50800" marR="50800" marT="50800" marB="50800" anchor="ctr" horzOverflow="overflow"/>
                </a:tc>
              </a:tr>
              <a:tr h="63500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sym typeface="Helvetica"/>
                        </a:rPr>
                        <a:t>Effective Structures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-11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105</a:t>
                      </a:r>
                    </a:p>
                  </a:txBody>
                  <a:tcPr marL="50800" marR="50800" marT="50800" marB="50800" anchor="ctr" horzOverflow="overflow"/>
                </a:tc>
              </a:tr>
              <a:tr h="63500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sym typeface="Helvetica"/>
                        </a:rPr>
                        <a:t>Inspiring Worship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-23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97</a:t>
                      </a:r>
                    </a:p>
                  </a:txBody>
                  <a:tcPr marL="50800" marR="50800" marT="50800" marB="50800" anchor="ctr" horzOverflow="overflow"/>
                </a:tc>
              </a:tr>
              <a:tr h="63500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sym typeface="Helvetica"/>
                        </a:rPr>
                        <a:t>Holistic Small Groups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-15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101</a:t>
                      </a:r>
                    </a:p>
                  </a:txBody>
                  <a:tcPr marL="50800" marR="50800" marT="50800" marB="50800" anchor="ctr" horzOverflow="overflow"/>
                </a:tc>
              </a:tr>
              <a:tr h="63500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sym typeface="Helvetica"/>
                        </a:rPr>
                        <a:t>Need-oriented Evangelism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-2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114</a:t>
                      </a:r>
                    </a:p>
                  </a:txBody>
                  <a:tcPr marL="50800" marR="50800" marT="50800" marB="50800" anchor="ctr" horzOverflow="overflow"/>
                </a:tc>
              </a:tr>
              <a:tr h="63500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sym typeface="Helvetica"/>
                        </a:rPr>
                        <a:t>Loving Relationships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-24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116</a:t>
                      </a:r>
                    </a:p>
                  </a:txBody>
                  <a:tcPr marL="50800" marR="50800" marT="50800" marB="50800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Minimum/Maximum Scor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r>
              <a:t>Minimum/Maximum Scores</a:t>
            </a:r>
          </a:p>
        </p:txBody>
      </p:sp>
      <p:graphicFrame>
        <p:nvGraphicFramePr>
          <p:cNvPr id="155" name="Table"/>
          <p:cNvGraphicFramePr/>
          <p:nvPr/>
        </p:nvGraphicFramePr>
        <p:xfrm>
          <a:off x="1540933" y="2531533"/>
          <a:ext cx="10464800" cy="5715000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5081389"/>
                <a:gridCol w="2741877"/>
                <a:gridCol w="2641534"/>
              </a:tblGrid>
              <a:tr h="63500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sym typeface="Helvetica"/>
                        </a:rPr>
                        <a:t>Frequency (%)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sym typeface="Helvetica"/>
                        </a:rPr>
                        <a:t>Minimum Factor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sym typeface="Helvetica"/>
                        </a:rPr>
                        <a:t>Maximum Score</a:t>
                      </a:r>
                    </a:p>
                  </a:txBody>
                  <a:tcPr marL="50800" marR="50800" marT="50800" marB="50800" anchor="ctr" horzOverflow="overflow"/>
                </a:tc>
              </a:tr>
              <a:tr h="63500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sym typeface="Helvetica"/>
                        </a:rPr>
                        <a:t>Empowering Leadership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8.9%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11.9%</a:t>
                      </a:r>
                    </a:p>
                  </a:txBody>
                  <a:tcPr marL="50800" marR="50800" marT="50800" marB="50800" anchor="ctr" horzOverflow="overflow"/>
                </a:tc>
              </a:tr>
              <a:tr h="63500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sym typeface="Helvetica"/>
                        </a:rPr>
                        <a:t>Gift-based Ministry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10.0%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19.2%</a:t>
                      </a:r>
                    </a:p>
                  </a:txBody>
                  <a:tcPr marL="50800" marR="50800" marT="50800" marB="50800" anchor="ctr" horzOverflow="overflow"/>
                </a:tc>
              </a:tr>
              <a:tr h="63500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sym typeface="Helvetica"/>
                        </a:rPr>
                        <a:t>Passionate Spirituality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17.6%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12.0%</a:t>
                      </a:r>
                    </a:p>
                  </a:txBody>
                  <a:tcPr marL="50800" marR="50800" marT="50800" marB="50800" anchor="ctr" horzOverflow="overflow"/>
                </a:tc>
              </a:tr>
              <a:tr h="63500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sym typeface="Helvetica"/>
                        </a:rPr>
                        <a:t>Effective Structures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8.9%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 b="1" i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5.6%</a:t>
                      </a:r>
                    </a:p>
                  </a:txBody>
                  <a:tcPr marL="50800" marR="50800" marT="50800" marB="50800" anchor="ctr" horzOverflow="overflow"/>
                </a:tc>
              </a:tr>
              <a:tr h="63500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sym typeface="Helvetica"/>
                        </a:rPr>
                        <a:t>Inspiring Worship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18.3%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10.3%</a:t>
                      </a:r>
                    </a:p>
                  </a:txBody>
                  <a:tcPr marL="50800" marR="50800" marT="50800" marB="50800" anchor="ctr" horzOverflow="overflow"/>
                </a:tc>
              </a:tr>
              <a:tr h="63500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sym typeface="Helvetica"/>
                        </a:rPr>
                        <a:t>Holistic Small Groups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19.4%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13.0%</a:t>
                      </a:r>
                    </a:p>
                  </a:txBody>
                  <a:tcPr marL="50800" marR="50800" marT="50800" marB="50800" anchor="ctr" horzOverflow="overflow"/>
                </a:tc>
              </a:tr>
              <a:tr h="63500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sym typeface="Helvetica"/>
                        </a:rPr>
                        <a:t>Need-oriented Evangelism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 b="1" i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8.1%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16.2%</a:t>
                      </a:r>
                    </a:p>
                  </a:txBody>
                  <a:tcPr marL="50800" marR="50800" marT="50800" marB="50800" anchor="ctr" horzOverflow="overflow"/>
                </a:tc>
              </a:tr>
              <a:tr h="63500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sym typeface="Helvetica"/>
                        </a:rPr>
                        <a:t>Loving Relationships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8.7%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11.8%</a:t>
                      </a:r>
                    </a:p>
                  </a:txBody>
                  <a:tcPr marL="50800" marR="50800" marT="50800" marB="50800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Healthy Scor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Healthy Scores</a:t>
            </a:r>
          </a:p>
        </p:txBody>
      </p:sp>
      <p:graphicFrame>
        <p:nvGraphicFramePr>
          <p:cNvPr id="158" name="Table"/>
          <p:cNvGraphicFramePr/>
          <p:nvPr/>
        </p:nvGraphicFramePr>
        <p:xfrm>
          <a:off x="1540933" y="2531533"/>
          <a:ext cx="10464799" cy="5715000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5092216"/>
                <a:gridCol w="5372583"/>
              </a:tblGrid>
              <a:tr h="63500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sym typeface="Helvetica"/>
                        </a:rPr>
                        <a:t>Frequency (%)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sym typeface="Helvetica"/>
                        </a:rPr>
                        <a:t>65+ Score</a:t>
                      </a:r>
                    </a:p>
                  </a:txBody>
                  <a:tcPr marL="50800" marR="50800" marT="50800" marB="50800" anchor="ctr" horzOverflow="overflow"/>
                </a:tc>
              </a:tr>
              <a:tr h="63500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sym typeface="Helvetica"/>
                        </a:rPr>
                        <a:t>Empowering Leadership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25.1%</a:t>
                      </a:r>
                    </a:p>
                  </a:txBody>
                  <a:tcPr marL="50800" marR="50800" marT="50800" marB="50800" anchor="ctr" horzOverflow="overflow"/>
                </a:tc>
              </a:tr>
              <a:tr h="63500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sym typeface="Helvetica"/>
                        </a:rPr>
                        <a:t>Gift-based Ministry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25.3%</a:t>
                      </a:r>
                    </a:p>
                  </a:txBody>
                  <a:tcPr marL="50800" marR="50800" marT="50800" marB="50800" anchor="ctr" horzOverflow="overflow"/>
                </a:tc>
              </a:tr>
              <a:tr h="63500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sym typeface="Helvetica"/>
                        </a:rPr>
                        <a:t>Passionate Spirituality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20.3%</a:t>
                      </a:r>
                    </a:p>
                  </a:txBody>
                  <a:tcPr marL="50800" marR="50800" marT="50800" marB="50800" anchor="ctr" horzOverflow="overflow"/>
                </a:tc>
              </a:tr>
              <a:tr h="63500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sym typeface="Helvetica"/>
                        </a:rPr>
                        <a:t>Effective Structures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22.0%</a:t>
                      </a:r>
                    </a:p>
                  </a:txBody>
                  <a:tcPr marL="50800" marR="50800" marT="50800" marB="50800" anchor="ctr" horzOverflow="overflow"/>
                </a:tc>
              </a:tr>
              <a:tr h="63500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sym typeface="Helvetica"/>
                        </a:rPr>
                        <a:t>Inspiring Worship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19.5%</a:t>
                      </a:r>
                    </a:p>
                  </a:txBody>
                  <a:tcPr marL="50800" marR="50800" marT="50800" marB="50800" anchor="ctr" horzOverflow="overflow"/>
                </a:tc>
              </a:tr>
              <a:tr h="63500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sym typeface="Helvetica"/>
                        </a:rPr>
                        <a:t>Holistic Small Groups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 b="1" i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17.8%</a:t>
                      </a:r>
                    </a:p>
                  </a:txBody>
                  <a:tcPr marL="50800" marR="50800" marT="50800" marB="50800" anchor="ctr" horzOverflow="overflow"/>
                </a:tc>
              </a:tr>
              <a:tr h="63500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sym typeface="Helvetica"/>
                        </a:rPr>
                        <a:t>Need-oriented Evangelism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24.9%</a:t>
                      </a:r>
                    </a:p>
                  </a:txBody>
                  <a:tcPr marL="50800" marR="50800" marT="50800" marB="50800" anchor="ctr" horzOverflow="overflow"/>
                </a:tc>
              </a:tr>
              <a:tr h="63500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sym typeface="Helvetica"/>
                        </a:rPr>
                        <a:t>Loving Relationships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25.2%</a:t>
                      </a:r>
                    </a:p>
                  </a:txBody>
                  <a:tcPr marL="50800" marR="50800" marT="50800" marB="50800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434</Words>
  <Application>Microsoft Macintosh PowerPoint</Application>
  <PresentationFormat>Custom</PresentationFormat>
  <Paragraphs>158</Paragraphs>
  <Slides>32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Gill Sans</vt:lpstr>
      <vt:lpstr>Gill Sans Light</vt:lpstr>
      <vt:lpstr>Helvetica</vt:lpstr>
      <vt:lpstr>Helvetica Light</vt:lpstr>
      <vt:lpstr>Helvetica Neue</vt:lpstr>
      <vt:lpstr>White</vt:lpstr>
      <vt:lpstr>NCD Research</vt:lpstr>
      <vt:lpstr>Best Practices of Congregations in USA</vt:lpstr>
      <vt:lpstr>Data by Denominations</vt:lpstr>
      <vt:lpstr>2009-2018 Profiles</vt:lpstr>
      <vt:lpstr>Data by the Average Scores</vt:lpstr>
      <vt:lpstr>Distribution of “Healthy” Congregations (2014-2019)</vt:lpstr>
      <vt:lpstr>Minimum/Maximum Scores</vt:lpstr>
      <vt:lpstr>Minimum/Maximum Scores</vt:lpstr>
      <vt:lpstr>Healthy Scores</vt:lpstr>
      <vt:lpstr>Min/Max Difference</vt:lpstr>
      <vt:lpstr>65 Hypothesis Confirmed?</vt:lpstr>
      <vt:lpstr>65 Hypothesis Confirmed</vt:lpstr>
      <vt:lpstr>65 Hypothesis Confirmed</vt:lpstr>
      <vt:lpstr>Congregations by Size</vt:lpstr>
      <vt:lpstr>Congregational Growth  by Size</vt:lpstr>
      <vt:lpstr>Congregational Health  by Size</vt:lpstr>
      <vt:lpstr>Presence of Age Groups</vt:lpstr>
      <vt:lpstr>Presence of Age Groups</vt:lpstr>
      <vt:lpstr>Congregational Growth by the Presence of Age Groups</vt:lpstr>
      <vt:lpstr>Congregational Health by the Presence of Age Groups</vt:lpstr>
      <vt:lpstr>Congregational Health by the Presence of Young Adults</vt:lpstr>
      <vt:lpstr>Congregational Size by the Presence of Age Groups</vt:lpstr>
      <vt:lpstr>Pastor’s Age</vt:lpstr>
      <vt:lpstr>Pastor’s Age and Congregational Growth</vt:lpstr>
      <vt:lpstr>Pastor’s Age and Congregational Health</vt:lpstr>
      <vt:lpstr>Pastor’s Age and Congregational Size</vt:lpstr>
      <vt:lpstr>Leadership Style</vt:lpstr>
      <vt:lpstr>Leadership Style by Size</vt:lpstr>
      <vt:lpstr>Congregational Growth by the Leadership Style</vt:lpstr>
      <vt:lpstr>Congregational Health by the Leadership Style</vt:lpstr>
      <vt:lpstr>Congregational Size by the Leadership Style</vt:lpstr>
      <vt:lpstr>So what?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NCD Research</dc:title>
  <cp:lastModifiedBy>Microsoft Office User</cp:lastModifiedBy>
  <cp:revision>1</cp:revision>
  <dcterms:modified xsi:type="dcterms:W3CDTF">2019-03-20T05:17:40Z</dcterms:modified>
</cp:coreProperties>
</file>