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3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98250" y="11684219"/>
            <a:ext cx="1587501" cy="158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e Bloggs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–Joe Bloggs</a:t>
            </a:r>
          </a:p>
        </p:txBody>
      </p:sp>
      <p:sp>
        <p:nvSpPr>
          <p:cNvPr id="95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532241774_2880x1920.jpg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32241774_2880x1920.jpg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532204087_1355x1355.jpg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532205080_1647x1098.jpg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532205080_1647x1098.jpg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532204087_1355x1355.jpg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532241774_2880x1920.jpg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4.png"/><Relationship Id="rId14" Type="http://schemas.openxmlformats.org/officeDocument/2006/relationships/image" Target="../media/image42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49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4.png"/><Relationship Id="rId6" Type="http://schemas.openxmlformats.org/officeDocument/2006/relationships/image" Target="../media/image37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4.png"/><Relationship Id="rId14" Type="http://schemas.openxmlformats.org/officeDocument/2006/relationships/image" Target="../media/image42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Wholeness in the everyday"/>
          <p:cNvSpPr txBox="1"/>
          <p:nvPr/>
        </p:nvSpPr>
        <p:spPr>
          <a:xfrm>
            <a:off x="1410508" y="3848271"/>
            <a:ext cx="21562985" cy="228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z="126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Wholeness in the everyday</a:t>
            </a:r>
          </a:p>
        </p:txBody>
      </p:sp>
      <p:sp>
        <p:nvSpPr>
          <p:cNvPr id="121" name="Adam &amp; Melinda Johnstone"/>
          <p:cNvSpPr txBox="1"/>
          <p:nvPr/>
        </p:nvSpPr>
        <p:spPr>
          <a:xfrm>
            <a:off x="8344052" y="10091067"/>
            <a:ext cx="769589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0" sz="4800">
                <a:latin typeface="Avenir Next Ultra Light"/>
                <a:ea typeface="Avenir Next Ultra Light"/>
                <a:cs typeface="Avenir Next Ultra Light"/>
                <a:sym typeface="Avenir Next Ultra Light"/>
              </a:defRPr>
            </a:lvl1pPr>
          </a:lstStyle>
          <a:p>
            <a:pPr/>
            <a:r>
              <a:t>Adam &amp; Melinda Johnstone</a:t>
            </a:r>
          </a:p>
        </p:txBody>
      </p:sp>
      <p:sp>
        <p:nvSpPr>
          <p:cNvPr id="122" name="raising need-oriented evangelism to the ultimate level"/>
          <p:cNvSpPr txBox="1"/>
          <p:nvPr/>
        </p:nvSpPr>
        <p:spPr>
          <a:xfrm>
            <a:off x="1341311" y="5764875"/>
            <a:ext cx="21701377" cy="367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b="0" sz="12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raising need-oriented evangelism to the ultimate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aking people on a journey to life"/>
          <p:cNvSpPr txBox="1"/>
          <p:nvPr/>
        </p:nvSpPr>
        <p:spPr>
          <a:xfrm>
            <a:off x="1020108" y="258929"/>
            <a:ext cx="22343784" cy="131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Taking people on a journey to life</a:t>
            </a:r>
          </a:p>
        </p:txBody>
      </p:sp>
      <p:grpSp>
        <p:nvGrpSpPr>
          <p:cNvPr id="273" name="Group"/>
          <p:cNvGrpSpPr/>
          <p:nvPr/>
        </p:nvGrpSpPr>
        <p:grpSpPr>
          <a:xfrm>
            <a:off x="3876297" y="5265297"/>
            <a:ext cx="4553927" cy="4553927"/>
            <a:chOff x="0" y="0"/>
            <a:chExt cx="4553926" cy="4553926"/>
          </a:xfrm>
        </p:grpSpPr>
        <p:pic>
          <p:nvPicPr>
            <p:cNvPr id="270" name="er" descr="er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2396" y="538415"/>
              <a:ext cx="3329135" cy="347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1" name="pc" descr="pc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0" y="0"/>
              <a:ext cx="4545707" cy="4553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uc" descr="uc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110"/>
              <a:ext cx="4553927" cy="4545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74" name="Circle Circle" descr="Circle Circle"/>
          <p:cNvPicPr>
            <a:picLocks noChangeAspect="0"/>
          </p:cNvPicPr>
          <p:nvPr/>
        </p:nvPicPr>
        <p:blipFill>
          <a:blip r:embed="rId5">
            <a:alphaModFix amt="24971"/>
            <a:extLst/>
          </a:blip>
          <a:stretch>
            <a:fillRect/>
          </a:stretch>
        </p:blipFill>
        <p:spPr>
          <a:xfrm>
            <a:off x="4194064" y="5608464"/>
            <a:ext cx="3918393" cy="3918393"/>
          </a:xfrm>
          <a:prstGeom prst="rect">
            <a:avLst/>
          </a:prstGeom>
        </p:spPr>
      </p:pic>
      <p:pic>
        <p:nvPicPr>
          <p:cNvPr id="276" name="Circle Circle" descr="Circle Circle"/>
          <p:cNvPicPr>
            <a:picLocks noChangeAspect="0"/>
          </p:cNvPicPr>
          <p:nvPr/>
        </p:nvPicPr>
        <p:blipFill>
          <a:blip r:embed="rId6">
            <a:alphaModFix amt="24971"/>
            <a:extLst/>
          </a:blip>
          <a:stretch>
            <a:fillRect/>
          </a:stretch>
        </p:blipFill>
        <p:spPr>
          <a:xfrm>
            <a:off x="3588055" y="5002456"/>
            <a:ext cx="5130410" cy="5130409"/>
          </a:xfrm>
          <a:prstGeom prst="rect">
            <a:avLst/>
          </a:prstGeom>
        </p:spPr>
      </p:pic>
      <p:pic>
        <p:nvPicPr>
          <p:cNvPr id="278" name="personal profile" descr="personal profil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23462" y="5161056"/>
            <a:ext cx="4659596" cy="4813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yourself" descr="yoursel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43088" y="5290697"/>
            <a:ext cx="4420345" cy="455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solidarity profile" descr="solidarity profil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45236" y="4460471"/>
            <a:ext cx="6016048" cy="6214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groups" descr="groups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60462" y="4595390"/>
            <a:ext cx="5785596" cy="5944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Circle Circle" descr="Circle Circle"/>
          <p:cNvPicPr>
            <a:picLocks noChangeAspect="0"/>
          </p:cNvPicPr>
          <p:nvPr/>
        </p:nvPicPr>
        <p:blipFill>
          <a:blip r:embed="rId11">
            <a:alphaModFix amt="24971"/>
            <a:extLst/>
          </a:blip>
          <a:stretch>
            <a:fillRect/>
          </a:stretch>
        </p:blipFill>
        <p:spPr>
          <a:xfrm>
            <a:off x="2873794" y="4288195"/>
            <a:ext cx="6558932" cy="6558931"/>
          </a:xfrm>
          <a:prstGeom prst="rect">
            <a:avLst/>
          </a:prstGeom>
        </p:spPr>
      </p:pic>
      <p:pic>
        <p:nvPicPr>
          <p:cNvPr id="284" name="oikos" descr="oikos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479852" y="3793335"/>
            <a:ext cx="7346816" cy="754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Circle Circle" descr="Circle Circle"/>
          <p:cNvPicPr>
            <a:picLocks noChangeAspect="0"/>
          </p:cNvPicPr>
          <p:nvPr/>
        </p:nvPicPr>
        <p:blipFill>
          <a:blip r:embed="rId13">
            <a:alphaModFix amt="24971"/>
            <a:extLst/>
          </a:blip>
          <a:stretch>
            <a:fillRect/>
          </a:stretch>
        </p:blipFill>
        <p:spPr>
          <a:xfrm>
            <a:off x="2015721" y="3430121"/>
            <a:ext cx="8275078" cy="8275079"/>
          </a:xfrm>
          <a:prstGeom prst="rect">
            <a:avLst/>
          </a:prstGeom>
        </p:spPr>
      </p:pic>
      <p:pic>
        <p:nvPicPr>
          <p:cNvPr id="287" name="oikos profile" descr="oikos profil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298878" y="3586211"/>
            <a:ext cx="7708764" cy="7962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paroikia" descr="paroikia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508983" y="2795794"/>
            <a:ext cx="9288554" cy="9543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paroikia profile" descr="paroikia profile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340957" y="2596710"/>
            <a:ext cx="9624606" cy="9941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Circle Circle" descr="Circle Circle"/>
          <p:cNvPicPr>
            <a:picLocks noChangeAspect="0"/>
          </p:cNvPicPr>
          <p:nvPr/>
        </p:nvPicPr>
        <p:blipFill>
          <a:blip r:embed="rId17">
            <a:alphaModFix amt="24971"/>
            <a:extLst/>
          </a:blip>
          <a:stretch>
            <a:fillRect/>
          </a:stretch>
        </p:blipFill>
        <p:spPr>
          <a:xfrm>
            <a:off x="1023625" y="2438025"/>
            <a:ext cx="10259270" cy="10259271"/>
          </a:xfrm>
          <a:prstGeom prst="rect">
            <a:avLst/>
          </a:prstGeom>
        </p:spPr>
      </p:pic>
      <p:pic>
        <p:nvPicPr>
          <p:cNvPr id="292" name="oikomene" descr="oikomene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02858" y="1580292"/>
            <a:ext cx="11500804" cy="11974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oikomene profile" descr="oikomene profile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35343" y="1470906"/>
            <a:ext cx="11835834" cy="12193509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hink wholeness in all of creation and the whole inhabited world"/>
          <p:cNvSpPr txBox="1"/>
          <p:nvPr/>
        </p:nvSpPr>
        <p:spPr>
          <a:xfrm>
            <a:off x="12898985" y="4337915"/>
            <a:ext cx="10597504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think wholeness in all of creation and the whole inhabited world</a:t>
            </a:r>
          </a:p>
        </p:txBody>
      </p:sp>
      <p:sp>
        <p:nvSpPr>
          <p:cNvPr id="295" name="…that is need-oriented evangelism raised to the ultimate level"/>
          <p:cNvSpPr txBox="1"/>
          <p:nvPr/>
        </p:nvSpPr>
        <p:spPr>
          <a:xfrm>
            <a:off x="12574555" y="9105242"/>
            <a:ext cx="11246364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…that is need-oriented evangelism raised to the ultimate level</a:t>
            </a:r>
          </a:p>
        </p:txBody>
      </p:sp>
      <p:sp>
        <p:nvSpPr>
          <p:cNvPr id="296" name="wholeness"/>
          <p:cNvSpPr txBox="1"/>
          <p:nvPr/>
        </p:nvSpPr>
        <p:spPr>
          <a:xfrm>
            <a:off x="4730037" y="7264131"/>
            <a:ext cx="2846446" cy="55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70000"/>
              </a:lnSpc>
              <a:defRPr sz="3600">
                <a:solidFill>
                  <a:srgbClr val="5E5E5E"/>
                </a:solidFill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wholeness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4" grpId="3"/>
      <p:bldP build="whole" bldLvl="1" animBg="1" rev="0" advAuto="0" spid="292" grpId="1"/>
      <p:bldP build="whole" bldLvl="1" animBg="1" rev="0" advAuto="0" spid="295" grpId="4"/>
      <p:bldP build="whole" bldLvl="1" animBg="1" rev="0" advAuto="0" spid="293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"/>
          <p:cNvGrpSpPr/>
          <p:nvPr/>
        </p:nvGrpSpPr>
        <p:grpSpPr>
          <a:xfrm>
            <a:off x="1553945" y="3191215"/>
            <a:ext cx="7333571" cy="7333570"/>
            <a:chOff x="0" y="0"/>
            <a:chExt cx="7333569" cy="7333569"/>
          </a:xfrm>
        </p:grpSpPr>
        <p:pic>
          <p:nvPicPr>
            <p:cNvPr id="298" name="left logo" descr="left logo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333570" cy="7333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er" descr="er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5034" y="980734"/>
              <a:ext cx="5143501" cy="537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0" name="pc" descr="pc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5234" y="148884"/>
              <a:ext cx="7023101" cy="7035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1" name="uc" descr="uc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8884" y="155234"/>
              <a:ext cx="7035801" cy="7023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3" name="Encountering Jesus on the road"/>
          <p:cNvSpPr txBox="1"/>
          <p:nvPr/>
        </p:nvSpPr>
        <p:spPr>
          <a:xfrm>
            <a:off x="1020108" y="258929"/>
            <a:ext cx="22343784" cy="131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Encountering Jesus on the road</a:t>
            </a:r>
          </a:p>
        </p:txBody>
      </p:sp>
      <p:sp>
        <p:nvSpPr>
          <p:cNvPr id="304" name="In the beginning was the Way of True Life…"/>
          <p:cNvSpPr txBox="1"/>
          <p:nvPr/>
        </p:nvSpPr>
        <p:spPr>
          <a:xfrm>
            <a:off x="3203799" y="1731229"/>
            <a:ext cx="1797640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0" sz="6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In the beginning was the Way of True Life…</a:t>
            </a:r>
          </a:p>
        </p:txBody>
      </p:sp>
      <p:grpSp>
        <p:nvGrpSpPr>
          <p:cNvPr id="310" name="Group"/>
          <p:cNvGrpSpPr/>
          <p:nvPr/>
        </p:nvGrpSpPr>
        <p:grpSpPr>
          <a:xfrm>
            <a:off x="15581714" y="3191215"/>
            <a:ext cx="7333570" cy="7333570"/>
            <a:chOff x="0" y="0"/>
            <a:chExt cx="7333569" cy="7333569"/>
          </a:xfrm>
        </p:grpSpPr>
        <p:pic>
          <p:nvPicPr>
            <p:cNvPr id="305" name="right logo" descr="right logo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333570" cy="733357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6" name="er" descr="er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95035" y="980734"/>
              <a:ext cx="5143501" cy="5372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7" name="pc" descr="pc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5235" y="148884"/>
              <a:ext cx="7023101" cy="7035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08" name="uc" descr="uc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8885" y="155234"/>
              <a:ext cx="7035801" cy="70231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09" name="The King of Wholeness"/>
            <p:cNvSpPr txBox="1"/>
            <p:nvPr/>
          </p:nvSpPr>
          <p:spPr>
            <a:xfrm>
              <a:off x="2243562" y="2662215"/>
              <a:ext cx="2846445" cy="20091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>
                <a:defRPr sz="4400">
                  <a:solidFill>
                    <a:srgbClr val="5E5E5E"/>
                  </a:solidFill>
                  <a:latin typeface="Adobe Garamond Pro"/>
                  <a:ea typeface="Adobe Garamond Pro"/>
                  <a:cs typeface="Adobe Garamond Pro"/>
                  <a:sym typeface="Adobe Garamond Pro"/>
                </a:defRPr>
              </a:pPr>
              <a:r>
                <a:t>The King</a:t>
              </a:r>
              <a:br/>
              <a:r>
                <a:t>of Wholeness</a:t>
              </a:r>
            </a:p>
          </p:txBody>
        </p:sp>
      </p:grpSp>
      <p:sp>
        <p:nvSpPr>
          <p:cNvPr id="311" name="The Way of True Wholeness"/>
          <p:cNvSpPr txBox="1"/>
          <p:nvPr/>
        </p:nvSpPr>
        <p:spPr>
          <a:xfrm>
            <a:off x="3797508" y="5853430"/>
            <a:ext cx="2846446" cy="200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5E5E5E"/>
                </a:solidFill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The Way of True Wholeness</a:t>
            </a:r>
          </a:p>
        </p:txBody>
      </p:sp>
      <p:sp>
        <p:nvSpPr>
          <p:cNvPr id="312" name="The Way of True Life"/>
          <p:cNvSpPr txBox="1"/>
          <p:nvPr/>
        </p:nvSpPr>
        <p:spPr>
          <a:xfrm>
            <a:off x="203907" y="11316073"/>
            <a:ext cx="10033647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The Way of True Life</a:t>
            </a:r>
          </a:p>
        </p:txBody>
      </p:sp>
      <p:sp>
        <p:nvSpPr>
          <p:cNvPr id="313" name="The Way, the Truth, and the Life"/>
          <p:cNvSpPr txBox="1"/>
          <p:nvPr/>
        </p:nvSpPr>
        <p:spPr>
          <a:xfrm>
            <a:off x="15476714" y="10935072"/>
            <a:ext cx="7543569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The Way, the Truth, and the Life</a:t>
            </a:r>
          </a:p>
        </p:txBody>
      </p:sp>
      <p:grpSp>
        <p:nvGrpSpPr>
          <p:cNvPr id="319" name="Group"/>
          <p:cNvGrpSpPr/>
          <p:nvPr/>
        </p:nvGrpSpPr>
        <p:grpSpPr>
          <a:xfrm>
            <a:off x="8013680" y="6330950"/>
            <a:ext cx="8356640" cy="1054101"/>
            <a:chOff x="0" y="0"/>
            <a:chExt cx="8356638" cy="1054100"/>
          </a:xfrm>
        </p:grpSpPr>
        <p:sp>
          <p:nvSpPr>
            <p:cNvPr id="314" name="points to"/>
            <p:cNvSpPr txBox="1"/>
            <p:nvPr/>
          </p:nvSpPr>
          <p:spPr>
            <a:xfrm>
              <a:off x="0" y="0"/>
              <a:ext cx="8356639" cy="1054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80000"/>
                </a:lnSpc>
                <a:defRPr b="0" sz="6000">
                  <a:solidFill>
                    <a:srgbClr val="5E5E5E"/>
                  </a:solidFill>
                  <a:latin typeface="Ink Free"/>
                  <a:ea typeface="Ink Free"/>
                  <a:cs typeface="Ink Free"/>
                  <a:sym typeface="Ink Free"/>
                </a:defRPr>
              </a:lvl1pPr>
            </a:lstStyle>
            <a:p>
              <a:pPr/>
              <a:r>
                <a:t>points to</a:t>
              </a:r>
            </a:p>
          </p:txBody>
        </p:sp>
        <p:pic>
          <p:nvPicPr>
            <p:cNvPr id="315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68740" y="343549"/>
              <a:ext cx="1651481" cy="494002"/>
            </a:xfrm>
            <a:prstGeom prst="rect">
              <a:avLst/>
            </a:prstGeom>
            <a:effectLst/>
          </p:spPr>
        </p:pic>
        <p:pic>
          <p:nvPicPr>
            <p:cNvPr id="31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03779" y="501918"/>
              <a:ext cx="1518859" cy="1270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8" presetID="2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4" dur="2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1" grpId="3"/>
      <p:bldP build="whole" bldLvl="1" animBg="1" rev="0" advAuto="0" spid="312" grpId="5"/>
      <p:bldP build="whole" bldLvl="1" animBg="1" rev="0" advAuto="0" spid="310" grpId="4"/>
      <p:bldP build="whole" bldLvl="1" animBg="1" rev="0" advAuto="0" spid="304" grpId="1"/>
      <p:bldP build="whole" bldLvl="1" animBg="1" rev="0" advAuto="0" spid="302" grpId="2"/>
      <p:bldP build="whole" bldLvl="1" animBg="1" rev="0" advAuto="0" spid="313" grpId="7"/>
      <p:bldP build="whole" bldLvl="1" animBg="1" rev="0" advAuto="0" spid="319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rowing your Wholeness Team"/>
          <p:cNvSpPr txBox="1"/>
          <p:nvPr/>
        </p:nvSpPr>
        <p:spPr>
          <a:xfrm>
            <a:off x="601392" y="635557"/>
            <a:ext cx="9450686" cy="253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pPr>
            <a:r>
              <a:t>Growing your </a:t>
            </a:r>
            <a:r>
              <a:rPr b="1"/>
              <a:t>Wholeness</a:t>
            </a:r>
            <a:r>
              <a:t> Team</a:t>
            </a:r>
          </a:p>
        </p:txBody>
      </p:sp>
      <p:sp>
        <p:nvSpPr>
          <p:cNvPr id="322" name="eTest and profiles…"/>
          <p:cNvSpPr txBox="1"/>
          <p:nvPr/>
        </p:nvSpPr>
        <p:spPr>
          <a:xfrm>
            <a:off x="8205566" y="3594280"/>
            <a:ext cx="7972868" cy="635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eTest and profiles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Progress Map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3 Color Network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Resource database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Free eBook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4-week training</a:t>
            </a:r>
          </a:p>
        </p:txBody>
      </p:sp>
      <p:sp>
        <p:nvSpPr>
          <p:cNvPr id="323" name="Growing your Inspiration Team"/>
          <p:cNvSpPr txBox="1"/>
          <p:nvPr/>
        </p:nvSpPr>
        <p:spPr>
          <a:xfrm>
            <a:off x="14320471" y="635557"/>
            <a:ext cx="9450686" cy="253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pPr>
            <a:r>
              <a:t>Growing your </a:t>
            </a:r>
            <a:r>
              <a:rPr b="1"/>
              <a:t>Inspiration</a:t>
            </a:r>
            <a:r>
              <a:t> Team</a:t>
            </a:r>
          </a:p>
        </p:txBody>
      </p:sp>
      <p:sp>
        <p:nvSpPr>
          <p:cNvPr id="324" name="email adam@3colorworld.org to receive your free coach’s invitation to take the Inspiration Test and a link to the Wholeness Test research"/>
          <p:cNvSpPr txBox="1"/>
          <p:nvPr/>
        </p:nvSpPr>
        <p:spPr>
          <a:xfrm>
            <a:off x="4488429" y="10179336"/>
            <a:ext cx="15407142" cy="129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0" sz="38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email adam@3colorworld.org to receive your free coach’s invitation to take the Inspiration Test and a link to the Wholeness Test research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0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0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0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0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1000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2" grpId="1"/>
      <p:bldP build="whole" bldLvl="1" animBg="1" rev="0" advAuto="0" spid="324" grpId="3"/>
      <p:bldP build="whole" bldLvl="1" animBg="1" rev="0" advAuto="0" spid="32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rowing your Wholeness Team"/>
          <p:cNvSpPr txBox="1"/>
          <p:nvPr/>
        </p:nvSpPr>
        <p:spPr>
          <a:xfrm>
            <a:off x="601392" y="635557"/>
            <a:ext cx="9450686" cy="253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pPr>
            <a:r>
              <a:t>Growing your </a:t>
            </a:r>
            <a:r>
              <a:rPr b="1"/>
              <a:t>Wholeness</a:t>
            </a:r>
            <a:r>
              <a:t> Team</a:t>
            </a:r>
          </a:p>
        </p:txBody>
      </p:sp>
      <p:sp>
        <p:nvSpPr>
          <p:cNvPr id="327" name="eTest and profiles…"/>
          <p:cNvSpPr txBox="1"/>
          <p:nvPr/>
        </p:nvSpPr>
        <p:spPr>
          <a:xfrm>
            <a:off x="8205566" y="3594280"/>
            <a:ext cx="7972868" cy="635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eTest and profiles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Progress Map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3 Color Network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Resource database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Free eBook</a:t>
            </a:r>
          </a:p>
          <a:p>
            <a:pPr>
              <a:defRPr b="0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4-week training</a:t>
            </a:r>
          </a:p>
        </p:txBody>
      </p:sp>
      <p:sp>
        <p:nvSpPr>
          <p:cNvPr id="328" name="Growing your Inspiration Team"/>
          <p:cNvSpPr txBox="1"/>
          <p:nvPr/>
        </p:nvSpPr>
        <p:spPr>
          <a:xfrm>
            <a:off x="14320471" y="635557"/>
            <a:ext cx="9450686" cy="2535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pPr>
            <a:r>
              <a:t>Growing your </a:t>
            </a:r>
            <a:r>
              <a:rPr b="1"/>
              <a:t>Inspiration</a:t>
            </a:r>
            <a:r>
              <a:t> Team</a:t>
            </a:r>
          </a:p>
        </p:txBody>
      </p:sp>
      <p:sp>
        <p:nvSpPr>
          <p:cNvPr id="329" name="email adam@3colorworld.org to receive your free coach’s invitation to take the Inspiration Test and a link to the Wholeness Test research"/>
          <p:cNvSpPr txBox="1"/>
          <p:nvPr/>
        </p:nvSpPr>
        <p:spPr>
          <a:xfrm>
            <a:off x="4488429" y="10179336"/>
            <a:ext cx="15407142" cy="1290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b="0" sz="38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email adam@3colorworld.org to receive your free coach’s invitation to take the Inspiration Test and a link to the Wholeness Test research</a:t>
            </a:r>
          </a:p>
        </p:txBody>
      </p:sp>
      <p:sp>
        <p:nvSpPr>
          <p:cNvPr id="330" name="your thoughts &amp; questions?"/>
          <p:cNvSpPr txBox="1"/>
          <p:nvPr/>
        </p:nvSpPr>
        <p:spPr>
          <a:xfrm>
            <a:off x="9963874" y="400125"/>
            <a:ext cx="4456251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000">
                <a:solidFill>
                  <a:srgbClr val="009051"/>
                </a:solidFill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your thoughts &amp; questions?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ving out the good news everyday"/>
          <p:cNvSpPr txBox="1"/>
          <p:nvPr/>
        </p:nvSpPr>
        <p:spPr>
          <a:xfrm>
            <a:off x="1020108" y="258929"/>
            <a:ext cx="22343784" cy="131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Living out the good news everyday</a:t>
            </a:r>
          </a:p>
        </p:txBody>
      </p:sp>
      <p:sp>
        <p:nvSpPr>
          <p:cNvPr id="125" name="evangel =&gt; the good news…"/>
          <p:cNvSpPr txBox="1"/>
          <p:nvPr/>
        </p:nvSpPr>
        <p:spPr>
          <a:xfrm>
            <a:off x="4530928" y="2750854"/>
            <a:ext cx="15322144" cy="775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14374" indent="-714374" algn="l">
              <a:lnSpc>
                <a:spcPct val="160000"/>
              </a:lnSpc>
              <a:buSzPct val="125000"/>
              <a:buChar char="•"/>
              <a:defRPr b="0" sz="5400">
                <a:latin typeface="Ink Free"/>
                <a:ea typeface="Ink Free"/>
                <a:cs typeface="Ink Free"/>
                <a:sym typeface="Ink Free"/>
              </a:defRPr>
            </a:pPr>
            <a:r>
              <a:t>evangel =&gt; the good news</a:t>
            </a:r>
          </a:p>
          <a:p>
            <a:pPr marL="714374" indent="-714374" algn="l">
              <a:lnSpc>
                <a:spcPct val="160000"/>
              </a:lnSpc>
              <a:buSzPct val="125000"/>
              <a:buChar char="•"/>
              <a:defRPr b="0" sz="5400">
                <a:latin typeface="Ink Free"/>
                <a:ea typeface="Ink Free"/>
                <a:cs typeface="Ink Free"/>
                <a:sym typeface="Ink Free"/>
              </a:defRPr>
            </a:pPr>
            <a:r>
              <a:t>Jesus is the empowering King!</a:t>
            </a:r>
          </a:p>
          <a:p>
            <a:pPr marL="714374" indent="-714374" algn="l">
              <a:lnSpc>
                <a:spcPct val="160000"/>
              </a:lnSpc>
              <a:buSzPct val="125000"/>
              <a:buChar char="•"/>
              <a:defRPr b="0" sz="5400">
                <a:latin typeface="Ink Free"/>
                <a:ea typeface="Ink Free"/>
                <a:cs typeface="Ink Free"/>
                <a:sym typeface="Ink Free"/>
              </a:defRPr>
            </a:pPr>
            <a:r>
              <a:t>salvation =&gt; salv =&gt; </a:t>
            </a:r>
            <a:r>
              <a:t>sótéria</a:t>
            </a:r>
          </a:p>
          <a:p>
            <a:pPr lvl="2" algn="l">
              <a:lnSpc>
                <a:spcPct val="160000"/>
              </a:lnSpc>
              <a:defRPr b="0" sz="5400">
                <a:latin typeface="Ink Free"/>
                <a:ea typeface="Ink Free"/>
                <a:cs typeface="Ink Free"/>
                <a:sym typeface="Ink Free"/>
              </a:defRPr>
            </a:pPr>
            <a:r>
              <a:t>=&gt; </a:t>
            </a:r>
            <a:r>
              <a:t>saving; rescuing; delivering; healing; preserving</a:t>
            </a:r>
          </a:p>
          <a:p>
            <a:pPr marL="714374" indent="-714374" algn="l">
              <a:lnSpc>
                <a:spcPct val="160000"/>
              </a:lnSpc>
              <a:buSzPct val="125000"/>
              <a:buChar char="•"/>
              <a:defRPr b="0" sz="5400">
                <a:latin typeface="Ink Free"/>
                <a:ea typeface="Ink Free"/>
                <a:cs typeface="Ink Free"/>
                <a:sym typeface="Ink Free"/>
              </a:defRPr>
            </a:pPr>
            <a:r>
              <a:t>need-oriented =&gt; wholeness</a:t>
            </a:r>
          </a:p>
          <a:p>
            <a:pPr marL="714374" indent="-714374" algn="l">
              <a:lnSpc>
                <a:spcPct val="160000"/>
              </a:lnSpc>
              <a:buSzPct val="125000"/>
              <a:buChar char="•"/>
              <a:defRPr b="0" sz="5400">
                <a:latin typeface="Ink Free"/>
                <a:ea typeface="Ink Free"/>
                <a:cs typeface="Ink Free"/>
                <a:sym typeface="Ink Free"/>
              </a:defRPr>
            </a:pPr>
            <a:r>
              <a:t>wholeness evangelism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left logo" descr="left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74" y="2265343"/>
            <a:ext cx="9185314" cy="9185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Line Shape" descr="Line Shape"/>
          <p:cNvPicPr>
            <a:picLocks noChangeAspect="0"/>
          </p:cNvPicPr>
          <p:nvPr/>
        </p:nvPicPr>
        <p:blipFill>
          <a:blip r:embed="rId3">
            <a:alphaModFix amt="50163"/>
            <a:extLst/>
          </a:blip>
          <a:stretch>
            <a:fillRect/>
          </a:stretch>
        </p:blipFill>
        <p:spPr>
          <a:xfrm rot="8100000">
            <a:off x="4954126" y="5689981"/>
            <a:ext cx="2215116" cy="2624503"/>
          </a:xfrm>
          <a:prstGeom prst="rect">
            <a:avLst/>
          </a:prstGeom>
        </p:spPr>
      </p:pic>
      <p:pic>
        <p:nvPicPr>
          <p:cNvPr id="130" name="Line Shape" descr="Line Shape"/>
          <p:cNvPicPr>
            <a:picLocks noChangeAspect="0"/>
          </p:cNvPicPr>
          <p:nvPr/>
        </p:nvPicPr>
        <p:blipFill>
          <a:blip r:embed="rId4">
            <a:alphaModFix amt="50163"/>
            <a:extLst/>
          </a:blip>
          <a:stretch>
            <a:fillRect/>
          </a:stretch>
        </p:blipFill>
        <p:spPr>
          <a:xfrm rot="8100000">
            <a:off x="4956850" y="5199181"/>
            <a:ext cx="3400940" cy="3701169"/>
          </a:xfrm>
          <a:prstGeom prst="rect">
            <a:avLst/>
          </a:prstGeom>
        </p:spPr>
      </p:pic>
      <p:pic>
        <p:nvPicPr>
          <p:cNvPr id="132" name="Line Shape" descr="Line Shape"/>
          <p:cNvPicPr>
            <a:picLocks noChangeAspect="0"/>
          </p:cNvPicPr>
          <p:nvPr/>
        </p:nvPicPr>
        <p:blipFill>
          <a:blip r:embed="rId5">
            <a:alphaModFix amt="50163"/>
            <a:extLst/>
          </a:blip>
          <a:stretch>
            <a:fillRect/>
          </a:stretch>
        </p:blipFill>
        <p:spPr>
          <a:xfrm rot="900000">
            <a:off x="3990224" y="4131529"/>
            <a:ext cx="4532211" cy="5079753"/>
          </a:xfrm>
          <a:prstGeom prst="rect">
            <a:avLst/>
          </a:prstGeom>
        </p:spPr>
      </p:pic>
      <p:pic>
        <p:nvPicPr>
          <p:cNvPr id="134" name="Line Shape" descr="Line Shape"/>
          <p:cNvPicPr>
            <a:picLocks noChangeAspect="0"/>
          </p:cNvPicPr>
          <p:nvPr/>
        </p:nvPicPr>
        <p:blipFill>
          <a:blip r:embed="rId6">
            <a:alphaModFix amt="50163"/>
            <a:extLst/>
          </a:blip>
          <a:stretch>
            <a:fillRect/>
          </a:stretch>
        </p:blipFill>
        <p:spPr>
          <a:xfrm rot="15300000">
            <a:off x="2042686" y="2115270"/>
            <a:ext cx="8921489" cy="9129860"/>
          </a:xfrm>
          <a:prstGeom prst="rect">
            <a:avLst/>
          </a:prstGeom>
        </p:spPr>
      </p:pic>
      <p:pic>
        <p:nvPicPr>
          <p:cNvPr id="136" name="right logo" descr="right 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90642" y="2265343"/>
            <a:ext cx="9185314" cy="9185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Line Shape" descr="Line Shape"/>
          <p:cNvPicPr>
            <a:picLocks noChangeAspect="0"/>
          </p:cNvPicPr>
          <p:nvPr/>
        </p:nvPicPr>
        <p:blipFill>
          <a:blip r:embed="rId3">
            <a:alphaModFix amt="50163"/>
            <a:extLst/>
          </a:blip>
          <a:stretch>
            <a:fillRect/>
          </a:stretch>
        </p:blipFill>
        <p:spPr>
          <a:xfrm rot="8100000">
            <a:off x="16792570" y="5691799"/>
            <a:ext cx="2215116" cy="2624503"/>
          </a:xfrm>
          <a:prstGeom prst="rect">
            <a:avLst/>
          </a:prstGeom>
        </p:spPr>
      </p:pic>
      <p:pic>
        <p:nvPicPr>
          <p:cNvPr id="139" name="Line Shape" descr="Line Shape"/>
          <p:cNvPicPr>
            <a:picLocks noChangeAspect="0"/>
          </p:cNvPicPr>
          <p:nvPr/>
        </p:nvPicPr>
        <p:blipFill>
          <a:blip r:embed="rId4">
            <a:alphaModFix amt="50163"/>
            <a:extLst/>
          </a:blip>
          <a:stretch>
            <a:fillRect/>
          </a:stretch>
        </p:blipFill>
        <p:spPr>
          <a:xfrm rot="8100000">
            <a:off x="16795294" y="5200999"/>
            <a:ext cx="3400940" cy="3701169"/>
          </a:xfrm>
          <a:prstGeom prst="rect">
            <a:avLst/>
          </a:prstGeom>
        </p:spPr>
      </p:pic>
      <p:pic>
        <p:nvPicPr>
          <p:cNvPr id="141" name="Line Shape" descr="Line Shape"/>
          <p:cNvPicPr>
            <a:picLocks noChangeAspect="0"/>
          </p:cNvPicPr>
          <p:nvPr/>
        </p:nvPicPr>
        <p:blipFill>
          <a:blip r:embed="rId5">
            <a:alphaModFix amt="50163"/>
            <a:extLst/>
          </a:blip>
          <a:stretch>
            <a:fillRect/>
          </a:stretch>
        </p:blipFill>
        <p:spPr>
          <a:xfrm rot="900000">
            <a:off x="15828668" y="4133347"/>
            <a:ext cx="4532211" cy="5079753"/>
          </a:xfrm>
          <a:prstGeom prst="rect">
            <a:avLst/>
          </a:prstGeom>
        </p:spPr>
      </p:pic>
      <p:pic>
        <p:nvPicPr>
          <p:cNvPr id="143" name="Line Shape" descr="Line Shape"/>
          <p:cNvPicPr>
            <a:picLocks noChangeAspect="0"/>
          </p:cNvPicPr>
          <p:nvPr/>
        </p:nvPicPr>
        <p:blipFill>
          <a:blip r:embed="rId6">
            <a:alphaModFix amt="50163"/>
            <a:extLst/>
          </a:blip>
          <a:stretch>
            <a:fillRect/>
          </a:stretch>
        </p:blipFill>
        <p:spPr>
          <a:xfrm rot="15300000">
            <a:off x="13881130" y="2117088"/>
            <a:ext cx="8921489" cy="9129860"/>
          </a:xfrm>
          <a:prstGeom prst="rect">
            <a:avLst/>
          </a:prstGeom>
        </p:spPr>
      </p:pic>
      <p:sp>
        <p:nvSpPr>
          <p:cNvPr id="145" name="Releasing ‘all by itself’ wholeness"/>
          <p:cNvSpPr txBox="1"/>
          <p:nvPr/>
        </p:nvSpPr>
        <p:spPr>
          <a:xfrm>
            <a:off x="1020108" y="258929"/>
            <a:ext cx="22343784" cy="131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Releasing ‘all by itself’ wholeness</a:t>
            </a:r>
          </a:p>
        </p:txBody>
      </p:sp>
      <p:pic>
        <p:nvPicPr>
          <p:cNvPr id="146" name="er" descr="er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5711549" y="4171950"/>
            <a:ext cx="5143501" cy="5372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c" descr="pc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771749" y="3340099"/>
            <a:ext cx="7023101" cy="703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uc" descr="uc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4765399" y="3346450"/>
            <a:ext cx="7035801" cy="70231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Wholeness Test"/>
          <p:cNvSpPr txBox="1"/>
          <p:nvPr/>
        </p:nvSpPr>
        <p:spPr>
          <a:xfrm>
            <a:off x="16860076" y="6253480"/>
            <a:ext cx="2846446" cy="133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4400">
                <a:solidFill>
                  <a:srgbClr val="5E5E5E"/>
                </a:solidFill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Wholeness Test</a:t>
            </a:r>
          </a:p>
        </p:txBody>
      </p:sp>
      <p:sp>
        <p:nvSpPr>
          <p:cNvPr id="150" name="NCD Church Survey"/>
          <p:cNvSpPr txBox="1"/>
          <p:nvPr/>
        </p:nvSpPr>
        <p:spPr>
          <a:xfrm>
            <a:off x="5080208" y="5853430"/>
            <a:ext cx="2846446" cy="2009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400">
                <a:solidFill>
                  <a:srgbClr val="5E5E5E"/>
                </a:solidFill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NCD Church Survey</a:t>
            </a:r>
          </a:p>
        </p:txBody>
      </p:sp>
      <p:pic>
        <p:nvPicPr>
          <p:cNvPr id="151" name="service" descr="servic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671330" y="4025899"/>
            <a:ext cx="5664201" cy="566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fellowship" descr="fellowship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26980" y="4686300"/>
            <a:ext cx="4152901" cy="434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faith" descr="faith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671330" y="4019549"/>
            <a:ext cx="5664201" cy="5676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an NCD Church Survey for everyday life in any context"/>
          <p:cNvSpPr txBox="1"/>
          <p:nvPr/>
        </p:nvSpPr>
        <p:spPr>
          <a:xfrm rot="297834">
            <a:off x="18941558" y="2079133"/>
            <a:ext cx="5095477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defRPr b="0" sz="3600">
                <a:latin typeface="Ink Free"/>
                <a:ea typeface="Ink Free"/>
                <a:cs typeface="Ink Free"/>
                <a:sym typeface="Ink Free"/>
              </a:defRPr>
            </a:pPr>
            <a:r>
              <a:t>an NCD Church Survey for everyday life</a:t>
            </a:r>
            <a:br/>
            <a:r>
              <a:t>in any context</a:t>
            </a:r>
          </a:p>
        </p:txBody>
      </p:sp>
      <p:pic>
        <p:nvPicPr>
          <p:cNvPr id="155" name="loving relationships" descr="loving relationships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199964" y="2437649"/>
            <a:ext cx="8606933" cy="884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empowering leadership" descr="empowering leadership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 rot="2697385">
            <a:off x="2199964" y="2458901"/>
            <a:ext cx="8606933" cy="87981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effective stewardship" descr="effective stewardship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 rot="5400430">
            <a:off x="2199964" y="2437649"/>
            <a:ext cx="8606933" cy="884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holistic small groups" descr="holistic small groups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 rot="18902448">
            <a:off x="2199964" y="2437649"/>
            <a:ext cx="8606933" cy="884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sionate spirituality" descr="passionate spirituality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 rot="16197378">
            <a:off x="2199964" y="2437649"/>
            <a:ext cx="8606933" cy="884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gift-based ministry" descr="gift-based ministry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 rot="18900258">
            <a:off x="2198448" y="2489329"/>
            <a:ext cx="8609965" cy="8737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wholeness evangelism" descr="wholeness evangelism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 rot="21597664">
            <a:off x="2165339" y="2434471"/>
            <a:ext cx="8676183" cy="884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nspiring worship service" descr="inspiring worship service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 rot="2697260">
            <a:off x="2161483" y="2430352"/>
            <a:ext cx="8683895" cy="885529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How fulfilling is your life?"/>
          <p:cNvSpPr txBox="1"/>
          <p:nvPr/>
        </p:nvSpPr>
        <p:spPr>
          <a:xfrm rot="2435">
            <a:off x="14084997" y="11950919"/>
            <a:ext cx="8396604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defRPr b="0" sz="6000"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How fulfilling is your life?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Class="entr" nodeType="clickEffect" presetID="9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Class="entr" nodeType="afterEffect" presetID="9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68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Class="entr" nodeType="afterEffect" presetID="9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2" dur="2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Class="entr" nodeType="afterEffect" presetID="9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6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Class="entr" nodeType="click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Class="entr" nodeType="afterEffect" presetSubtype="16" presetID="23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16" presetID="23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clickEffect" presetSubtype="16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Class="entr" nodeType="clickEffect" presetSubtype="16" presetID="23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ID="9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Class="entr" nodeType="afterEffect" presetID="9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4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Class="entr" nodeType="afterEffect" presetID="9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18" dur="2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Class="entr" nodeType="afterEffect" presetID="9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2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ID="10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2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12"/>
      <p:bldP build="whole" bldLvl="1" animBg="1" rev="0" advAuto="0" spid="153" grpId="11"/>
      <p:bldP build="whole" bldLvl="1" animBg="1" rev="0" advAuto="0" spid="156" grpId="7"/>
      <p:bldP build="whole" bldLvl="1" animBg="1" rev="0" advAuto="0" spid="149" grpId="17"/>
      <p:bldP build="whole" bldLvl="1" animBg="1" rev="0" advAuto="0" spid="141" grpId="23"/>
      <p:bldP build="whole" bldLvl="1" animBg="1" rev="0" advAuto="0" spid="158" grpId="5"/>
      <p:bldP build="whole" bldLvl="1" animBg="1" rev="0" advAuto="0" spid="143" grpId="24"/>
      <p:bldP build="whole" bldLvl="1" animBg="1" rev="0" advAuto="0" spid="159" grpId="6"/>
      <p:bldP build="whole" bldLvl="1" animBg="1" rev="0" advAuto="0" spid="162" grpId="1"/>
      <p:bldP build="whole" bldLvl="1" animBg="1" rev="0" advAuto="0" spid="147" grpId="19"/>
      <p:bldP build="whole" bldLvl="1" animBg="1" rev="0" advAuto="0" spid="146" grpId="18"/>
      <p:bldP build="whole" bldLvl="1" animBg="1" rev="0" advAuto="0" spid="136" grpId="16"/>
      <p:bldP build="whole" bldLvl="1" animBg="1" rev="0" advAuto="0" spid="137" grpId="21"/>
      <p:bldP build="whole" bldLvl="1" animBg="1" rev="0" advAuto="0" spid="139" grpId="22"/>
      <p:bldP build="whole" bldLvl="1" animBg="1" rev="0" advAuto="0" spid="160" grpId="8"/>
      <p:bldP build="whole" bldLvl="1" animBg="1" rev="0" advAuto="0" spid="151" grpId="10"/>
      <p:bldP build="whole" bldLvl="1" animBg="1" rev="0" advAuto="0" spid="130" grpId="13"/>
      <p:bldP build="whole" bldLvl="1" animBg="1" rev="0" advAuto="0" spid="161" grpId="2"/>
      <p:bldP build="whole" bldLvl="1" animBg="1" rev="0" advAuto="0" spid="152" grpId="9"/>
      <p:bldP build="whole" bldLvl="1" animBg="1" rev="0" advAuto="0" spid="154" grpId="25"/>
      <p:bldP build="whole" bldLvl="1" animBg="1" rev="0" advAuto="0" spid="163" grpId="26"/>
      <p:bldP build="whole" bldLvl="1" animBg="1" rev="0" advAuto="0" spid="148" grpId="20"/>
      <p:bldP build="whole" bldLvl="1" animBg="1" rev="0" advAuto="0" spid="134" grpId="15"/>
      <p:bldP build="whole" bldLvl="1" animBg="1" rev="0" advAuto="0" spid="157" grpId="4"/>
      <p:bldP build="whole" bldLvl="1" animBg="1" rev="0" advAuto="0" spid="155" grpId="3"/>
      <p:bldP build="whole" bldLvl="1" animBg="1" rev="0" advAuto="0" spid="132" grpId="1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"/>
          <p:cNvSpPr/>
          <p:nvPr/>
        </p:nvSpPr>
        <p:spPr>
          <a:xfrm>
            <a:off x="-27978" y="-101232"/>
            <a:ext cx="24439956" cy="13918465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b="0"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pic>
        <p:nvPicPr>
          <p:cNvPr id="166" name="Trinity-Logo-large.jpg" descr="Trinity-Logo-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6143" y="-123142"/>
            <a:ext cx="13970001" cy="1397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9" name="Shadow 1"/>
          <p:cNvGrpSpPr/>
          <p:nvPr/>
        </p:nvGrpSpPr>
        <p:grpSpPr>
          <a:xfrm rot="18000000">
            <a:off x="2278733" y="-2885833"/>
            <a:ext cx="19484852" cy="19480698"/>
            <a:chOff x="0" y="0"/>
            <a:chExt cx="19484850" cy="19480696"/>
          </a:xfrm>
        </p:grpSpPr>
        <p:sp>
          <p:nvSpPr>
            <p:cNvPr id="168" name="Shadow 1"/>
            <p:cNvSpPr/>
            <p:nvPr/>
          </p:nvSpPr>
          <p:spPr>
            <a:xfrm>
              <a:off x="190760" y="190707"/>
              <a:ext cx="19103094" cy="1909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895"/>
                  </a:moveTo>
                  <a:lnTo>
                    <a:pt x="7899" y="21600"/>
                  </a:lnTo>
                  <a:lnTo>
                    <a:pt x="21600" y="13679"/>
                  </a:lnTo>
                  <a:lnTo>
                    <a:pt x="13674" y="0"/>
                  </a:lnTo>
                  <a:lnTo>
                    <a:pt x="0" y="7895"/>
                  </a:lnTo>
                  <a:close/>
                  <a:moveTo>
                    <a:pt x="8997" y="7828"/>
                  </a:moveTo>
                  <a:cubicBezTo>
                    <a:pt x="10647" y="6827"/>
                    <a:pt x="12797" y="7368"/>
                    <a:pt x="13775" y="9031"/>
                  </a:cubicBezTo>
                  <a:cubicBezTo>
                    <a:pt x="14756" y="10699"/>
                    <a:pt x="14178" y="12848"/>
                    <a:pt x="12493" y="13801"/>
                  </a:cubicBezTo>
                  <a:cubicBezTo>
                    <a:pt x="10854" y="14728"/>
                    <a:pt x="8775" y="14170"/>
                    <a:pt x="7816" y="12548"/>
                  </a:cubicBezTo>
                  <a:cubicBezTo>
                    <a:pt x="6852" y="10916"/>
                    <a:pt x="7378" y="8811"/>
                    <a:pt x="8997" y="78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</p:spPr>
          <p:txBody>
            <a:bodyPr wrap="square" lIns="93133" tIns="93133" rIns="93133" bIns="93133" numCol="1" anchor="ctr">
              <a:noAutofit/>
            </a:bodyPr>
            <a:lstStyle/>
            <a:p>
              <a:pPr defTabSz="1071033"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pic>
          <p:nvPicPr>
            <p:cNvPr id="167" name="Shadow 1" descr="Shadow 1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9484852" cy="19480698"/>
            </a:xfrm>
            <a:prstGeom prst="rect">
              <a:avLst/>
            </a:prstGeom>
            <a:effectLst/>
          </p:spPr>
        </p:pic>
      </p:grpSp>
      <p:pic>
        <p:nvPicPr>
          <p:cNvPr id="170" name="Line Shape" descr="Line Shape"/>
          <p:cNvPicPr>
            <a:picLocks noChangeAspect="0"/>
          </p:cNvPicPr>
          <p:nvPr/>
        </p:nvPicPr>
        <p:blipFill>
          <a:blip r:embed="rId4">
            <a:alphaModFix amt="50163"/>
            <a:extLst/>
          </a:blip>
          <a:stretch>
            <a:fillRect/>
          </a:stretch>
        </p:blipFill>
        <p:spPr>
          <a:xfrm rot="8100000">
            <a:off x="9143363" y="4539880"/>
            <a:ext cx="4108645" cy="4887720"/>
          </a:xfrm>
          <a:prstGeom prst="rect">
            <a:avLst/>
          </a:prstGeom>
        </p:spPr>
      </p:pic>
      <p:pic>
        <p:nvPicPr>
          <p:cNvPr id="172" name="Line Shape" descr="Line Shape"/>
          <p:cNvPicPr>
            <a:picLocks noChangeAspect="0"/>
          </p:cNvPicPr>
          <p:nvPr/>
        </p:nvPicPr>
        <p:blipFill>
          <a:blip r:embed="rId5">
            <a:alphaModFix amt="50163"/>
            <a:extLst/>
          </a:blip>
          <a:stretch>
            <a:fillRect/>
          </a:stretch>
        </p:blipFill>
        <p:spPr>
          <a:xfrm rot="8100000">
            <a:off x="9189173" y="3598385"/>
            <a:ext cx="6329796" cy="6929874"/>
          </a:xfrm>
          <a:prstGeom prst="rect">
            <a:avLst/>
          </a:prstGeom>
        </p:spPr>
      </p:pic>
      <p:pic>
        <p:nvPicPr>
          <p:cNvPr id="174" name="Line Shape" descr="Line Shape"/>
          <p:cNvPicPr>
            <a:picLocks noChangeAspect="0"/>
          </p:cNvPicPr>
          <p:nvPr/>
        </p:nvPicPr>
        <p:blipFill>
          <a:blip r:embed="rId6">
            <a:alphaModFix amt="50163"/>
            <a:extLst/>
          </a:blip>
          <a:stretch>
            <a:fillRect/>
          </a:stretch>
        </p:blipFill>
        <p:spPr>
          <a:xfrm rot="900000">
            <a:off x="7257437" y="1630267"/>
            <a:ext cx="8646738" cy="9467415"/>
          </a:xfrm>
          <a:prstGeom prst="rect">
            <a:avLst/>
          </a:prstGeom>
        </p:spPr>
      </p:pic>
      <p:pic>
        <p:nvPicPr>
          <p:cNvPr id="176" name="Line Shape" descr="Line Shape"/>
          <p:cNvPicPr>
            <a:picLocks noChangeAspect="0"/>
          </p:cNvPicPr>
          <p:nvPr/>
        </p:nvPicPr>
        <p:blipFill>
          <a:blip r:embed="rId7">
            <a:alphaModFix amt="50163"/>
            <a:extLst/>
          </a:blip>
          <a:stretch>
            <a:fillRect/>
          </a:stretch>
        </p:blipFill>
        <p:spPr>
          <a:xfrm rot="15300000">
            <a:off x="3694512" y="-2375542"/>
            <a:ext cx="16711452" cy="17506137"/>
          </a:xfrm>
          <a:prstGeom prst="rect">
            <a:avLst/>
          </a:prstGeom>
        </p:spPr>
      </p:pic>
      <p:pic>
        <p:nvPicPr>
          <p:cNvPr id="178" name="self-reliant" descr="self-reliant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36739" y="217594"/>
            <a:ext cx="12548808" cy="13288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fearful" descr="fearful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617633" y="-1531651"/>
            <a:ext cx="16787020" cy="1678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directionless" descr="directionless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736739" y="494990"/>
            <a:ext cx="12548808" cy="12733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sive" descr="passiv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617633" y="-1531651"/>
            <a:ext cx="16787020" cy="1678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controlling" descr="controlli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617633" y="-1531651"/>
            <a:ext cx="16787020" cy="1678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rrogant" descr="arrogant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3617633" y="-1531651"/>
            <a:ext cx="16787020" cy="16787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embracing relationships" descr="embracing relationships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8937782" y="3796804"/>
            <a:ext cx="6146723" cy="6130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ractical contribution" descr="practical contribution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853713" y="3712962"/>
            <a:ext cx="6314861" cy="62977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unshakable confidence" descr="unshakable confidence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8853713" y="3712962"/>
            <a:ext cx="6314861" cy="62977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A life of wholeness"/>
          <p:cNvSpPr txBox="1"/>
          <p:nvPr/>
        </p:nvSpPr>
        <p:spPr>
          <a:xfrm>
            <a:off x="9365700" y="5918288"/>
            <a:ext cx="5290886" cy="1887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defTabSz="2483493">
              <a:lnSpc>
                <a:spcPct val="80000"/>
              </a:lnSpc>
              <a:defRPr sz="70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A life of wholeness</a:t>
            </a:r>
          </a:p>
        </p:txBody>
      </p:sp>
      <p:sp>
        <p:nvSpPr>
          <p:cNvPr id="188" name="The 3 colors of…"/>
          <p:cNvSpPr txBox="1"/>
          <p:nvPr/>
        </p:nvSpPr>
        <p:spPr>
          <a:xfrm>
            <a:off x="10212721" y="5934290"/>
            <a:ext cx="3596844" cy="185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defTabSz="2483493">
              <a:lnSpc>
                <a:spcPct val="80000"/>
              </a:lnSpc>
              <a:defRPr sz="4600">
                <a:latin typeface="Adobe Garamond Pro"/>
                <a:ea typeface="Adobe Garamond Pro"/>
                <a:cs typeface="Adobe Garamond Pro"/>
                <a:sym typeface="Adobe Garamond Pro"/>
              </a:defRPr>
            </a:pPr>
            <a:r>
              <a:t>The 3 colors of</a:t>
            </a:r>
          </a:p>
          <a:p>
            <a:pPr defTabSz="2483493">
              <a:lnSpc>
                <a:spcPct val="80000"/>
              </a:lnSpc>
              <a:defRPr sz="4600">
                <a:latin typeface="Adobe Garamond Pro"/>
                <a:ea typeface="Adobe Garamond Pro"/>
                <a:cs typeface="Adobe Garamond Pro"/>
                <a:sym typeface="Adobe Garamond Pro"/>
              </a:defRPr>
            </a:pPr>
            <a:r>
              <a:t>evangelism</a:t>
            </a:r>
          </a:p>
        </p:txBody>
      </p:sp>
      <p:sp>
        <p:nvSpPr>
          <p:cNvPr id="189" name="…release…"/>
          <p:cNvSpPr txBox="1"/>
          <p:nvPr/>
        </p:nvSpPr>
        <p:spPr>
          <a:xfrm>
            <a:off x="10054206" y="5934290"/>
            <a:ext cx="3913875" cy="185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defTabSz="2483493">
              <a:lnSpc>
                <a:spcPct val="80000"/>
              </a:lnSpc>
              <a:defRPr sz="4600">
                <a:latin typeface="Adobe Garamond Pro"/>
                <a:ea typeface="Adobe Garamond Pro"/>
                <a:cs typeface="Adobe Garamond Pro"/>
                <a:sym typeface="Adobe Garamond Pro"/>
              </a:defRPr>
            </a:pPr>
            <a:r>
              <a:t>…release</a:t>
            </a:r>
          </a:p>
          <a:p>
            <a:pPr defTabSz="2483493">
              <a:lnSpc>
                <a:spcPct val="80000"/>
              </a:lnSpc>
              <a:defRPr sz="4600">
                <a:latin typeface="Adobe Garamond Pro"/>
                <a:ea typeface="Adobe Garamond Pro"/>
                <a:cs typeface="Adobe Garamond Pro"/>
                <a:sym typeface="Adobe Garamond Pro"/>
              </a:defRPr>
            </a:pPr>
            <a:r>
              <a:t>all by itself wholeness</a:t>
            </a:r>
          </a:p>
        </p:txBody>
      </p:sp>
      <p:pic>
        <p:nvPicPr>
          <p:cNvPr id="190" name="the empty soul" descr="the empty soul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555952" y="5231517"/>
            <a:ext cx="8910382" cy="32606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xit" nodeType="clickEffect" presetSubtype="32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Class="entr" nodeType="afterEffect" presetSubtype="32" presetID="4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49" dur="8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ID="10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Class="entr" nodeType="afterEffect" presetSubtype="16" presetID="23" grpId="1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Class="entr" nodeType="afterEffect" presetSubtype="16" presetID="23" grpId="13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Class="exit" nodeType="clickEffect" presetID="10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73" dur="1000" fill="hold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Class="entr" nodeType="afterEffect" presetSubtype="16" presetID="23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Class="entr" nodeType="afterEffect" presetID="9" grpId="16" fill="hold">
                                  <p:stCondLst>
                                    <p:cond delay="2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83" dur="5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Class="emph" nodeType="afterEffect" presetSubtype="0" presetID="6" grpId="17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6" dur="3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40596" y="140596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Class="emph" nodeType="withEffect" presetSubtype="0" presetID="6" grpId="1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3000" fill="hold"/>
                                        <p:tgtEl>
                                          <p:spTgt spid="184"/>
                                        </p:tgtEl>
                                      </p:cBhvr>
                                      <p:by x="139999" y="139999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Class="entr" nodeType="afterEffect" presetID="9" grpId="19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93" dur="3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mph" nodeType="withEffect" presetID="9" grpId="2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; ">
                                      <p:cBhvr>
                                        <p:cTn id="97" dur="indefinite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Class="emph" nodeType="withEffect" presetID="9" grpId="2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5"/>
                                      </p:to>
                                    </p:set>
                                    <p:animEffect filter="image" prLst="opacity: 0.45; ">
                                      <p:cBhvr>
                                        <p:cTn id="101" dur="indefinite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mph" nodeType="withEffect" presetID="9" grpId="2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; ">
                                      <p:cBhvr>
                                        <p:cTn id="105" dur="indefinite" fill="hold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mph" nodeType="withEffect" presetID="9" grpId="2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5"/>
                                      </p:to>
                                    </p:set>
                                    <p:animEffect filter="image" prLst="opacity: 0.45; ">
                                      <p:cBhvr>
                                        <p:cTn id="109" dur="indefinite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Class="emph" nodeType="withEffect" presetID="9" grpId="2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; ">
                                      <p:cBhvr>
                                        <p:cTn id="113" dur="indefinite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Class="emph" nodeType="withEffect" presetID="9" grpId="25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0"/>
                                      </p:to>
                                    </p:set>
                                    <p:animEffect filter="image" prLst="opacity: 1.00; ">
                                      <p:cBhvr>
                                        <p:cTn id="117" dur="indefinite" fill="hold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mph" nodeType="afterEffect" presetSubtype="0" presetID="6" grpId="26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0" dur="3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24262" y="12426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Class="emph" nodeType="withEffect" presetSubtype="0" presetID="6" grpId="2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3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Class="entr" nodeType="afterEffect" presetID="9" grpId="2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7" dur="3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Class="emph" nodeType="withEffect" presetID="9" grpId="29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; ">
                                      <p:cBhvr>
                                        <p:cTn id="131" dur="indefinite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Class="emph" nodeType="withEffect" presetID="9" grpId="3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; ">
                                      <p:cBhvr>
                                        <p:cTn id="135" dur="indefinite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mph" nodeType="withEffect" presetID="9" grpId="3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indefinite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; ">
                                      <p:cBhvr>
                                        <p:cTn id="139" dur="indefinite" fill="hold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Class="emph" nodeType="withEffect" presetID="9" grpId="3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5"/>
                                      </p:to>
                                    </p:set>
                                    <p:animEffect filter="image" prLst="opacity: 0.45; ">
                                      <p:cBhvr>
                                        <p:cTn id="143" dur="indefinite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Class="emph" nodeType="withEffect" presetID="9" grpId="3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; ">
                                      <p:cBhvr>
                                        <p:cTn id="147" dur="indefinite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Class="emph" nodeType="withEffect" presetID="9" grpId="3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5"/>
                                      </p:to>
                                    </p:set>
                                    <p:animEffect filter="image" prLst="opacity: 0.45; ">
                                      <p:cBhvr>
                                        <p:cTn id="151" dur="indefinite" fill="hold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Class="emph" nodeType="afterEffect" presetSubtype="0" presetID="6" grpId="35" accel="50000" decel="50000" fill="hold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4" dur="4000" fill="hold"/>
                                        <p:tgtEl>
                                          <p:spTgt spid="169"/>
                                        </p:tgtEl>
                                      </p:cBhvr>
                                      <p:by x="286192" y="286192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Class="exit" nodeType="afterEffect" presetID="10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57" dur="1000" fill="hold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Class="emph" nodeType="withEffect" presetSubtype="0" presetID="6" grpId="37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30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000"/>
                            </p:stCondLst>
                            <p:childTnLst>
                              <p:par>
                                <p:cTn id="163" presetClass="entr" nodeType="afterEffect" presetID="9" grpId="38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5" dur="6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Class="emph" nodeType="withEffect" presetID="9" grpId="39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indefinite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69" dur="indefinite" fill="hold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Class="emph" nodeType="withEffect" presetID="9" grpId="40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73" dur="indefinite" fill="hold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Class="emph" nodeType="withEffect" presetID="9" grpId="41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indefinite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77" dur="indefinite" fill="hold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Class="emph" nodeType="withEffect" presetID="9" grpId="42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indefinite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81" dur="indefinite" fill="hold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Class="emph" nodeType="withEffect" presetID="9" grpId="43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indefinite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85" dur="indefinite" fill="hold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Class="emph" nodeType="withEffect" presetID="9" grpId="44" fill="hold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indefinite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0"/>
                                      </p:to>
                                    </p:set>
                                    <p:animEffect filter="image" prLst="opacity: 0.00; ">
                                      <p:cBhvr>
                                        <p:cTn id="189" dur="indefinite" fill="hold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0"/>
                            </p:stCondLst>
                            <p:childTnLst>
                              <p:par>
                                <p:cTn id="191" presetClass="exit" nodeType="afterEffect" presetID="10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2" dur="2000" fill="hold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Class="exit" nodeType="afterEffect" presetID="10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196" dur="2000" fill="hold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9" presetClass="exit" nodeType="afterEffect" presetID="10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00" dur="20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9000"/>
                            </p:stCondLst>
                            <p:childTnLst>
                              <p:par>
                                <p:cTn id="203" presetClass="exit" nodeType="afterEffect" presetID="10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04" dur="2000" fill="hold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7" presetClass="exit" nodeType="afterEffect" presetID="10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08" dur="2000" fill="hold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1" presetClass="entr" nodeType="afterEffect" presetSubtype="16" presetID="23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28"/>
      <p:bldP build="whole" bldLvl="1" animBg="1" rev="0" advAuto="0" spid="184" grpId="18"/>
      <p:bldP build="whole" bldLvl="1" animBg="1" rev="0" advAuto="0" spid="178" grpId="6"/>
      <p:bldP build="whole" bldLvl="1" animBg="1" rev="0" advAuto="0" spid="188" grpId="10"/>
      <p:bldP build="whole" bldLvl="1" animBg="1" rev="0" advAuto="0" spid="172" grpId="19"/>
      <p:bldP build="whole" bldLvl="1" animBg="1" rev="0" advAuto="0" spid="169" grpId="35"/>
      <p:bldP build="whole" bldLvl="1" animBg="1" rev="0" advAuto="0" spid="165" grpId="36"/>
      <p:bldP build="whole" bldLvl="1" animBg="1" rev="0" advAuto="0" spid="188" grpId="14"/>
      <p:bldP build="whole" bldLvl="1" animBg="1" rev="0" advAuto="0" spid="179" grpId="20"/>
      <p:bldP build="whole" bldLvl="1" animBg="1" rev="0" advAuto="0" spid="181" grpId="41"/>
      <p:bldP build="whole" bldLvl="1" animBg="1" rev="0" advAuto="0" spid="185" grpId="37"/>
      <p:bldP build="whole" bldLvl="1" animBg="1" rev="0" advAuto="0" spid="180" grpId="25"/>
      <p:bldP build="whole" bldLvl="1" animBg="1" rev="0" advAuto="0" spid="179" grpId="29"/>
      <p:bldP build="whole" bldLvl="1" animBg="1" rev="0" advAuto="0" spid="174" grpId="47"/>
      <p:bldP build="whole" bldLvl="1" animBg="1" rev="0" advAuto="0" spid="178" grpId="24"/>
      <p:bldP build="whole" bldLvl="1" animBg="1" rev="0" advAuto="0" spid="183" grpId="2"/>
      <p:bldP build="whole" bldLvl="1" animBg="1" rev="0" advAuto="0" spid="182" grpId="4"/>
      <p:bldP build="whole" bldLvl="1" animBg="1" rev="0" advAuto="0" spid="180" grpId="34"/>
      <p:bldP build="whole" bldLvl="1" animBg="1" rev="0" advAuto="0" spid="166" grpId="9"/>
      <p:bldP build="whole" bldLvl="1" animBg="1" rev="0" advAuto="0" spid="176" grpId="38"/>
      <p:bldP build="whole" bldLvl="1" animBg="1" rev="0" advAuto="0" spid="179" grpId="39"/>
      <p:bldP build="whole" bldLvl="1" animBg="1" rev="0" advAuto="0" spid="178" grpId="33"/>
      <p:bldP build="whole" bldLvl="1" animBg="1" rev="0" advAuto="0" spid="170" grpId="49"/>
      <p:bldP build="whole" bldLvl="1" animBg="1" rev="0" advAuto="0" spid="172" grpId="48"/>
      <p:bldP build="whole" bldLvl="1" animBg="1" rev="0" advAuto="0" spid="176" grpId="46"/>
      <p:bldP build="whole" bldLvl="1" animBg="1" rev="0" advAuto="0" spid="181" grpId="5"/>
      <p:bldP build="whole" bldLvl="1" animBg="1" rev="0" advAuto="0" spid="186" grpId="13"/>
      <p:bldP build="whole" bldLvl="1" animBg="1" rev="0" advAuto="0" spid="180" grpId="44"/>
      <p:bldP build="whole" bldLvl="1" animBg="1" rev="0" advAuto="0" spid="189" grpId="15"/>
      <p:bldP build="whole" bldLvl="1" animBg="1" rev="0" advAuto="0" spid="178" grpId="43"/>
      <p:bldP build="whole" bldLvl="1" animBg="1" rev="0" advAuto="0" spid="190" grpId="1"/>
      <p:bldP build="whole" bldLvl="1" animBg="1" rev="0" advAuto="0" spid="182" grpId="21"/>
      <p:bldP build="whole" bldLvl="1" animBg="1" rev="0" advAuto="0" spid="183" grpId="23"/>
      <p:bldP build="whole" bldLvl="1" animBg="1" rev="0" advAuto="0" spid="190" grpId="8"/>
      <p:bldP build="whole" bldLvl="1" animBg="1" rev="0" advAuto="0" spid="186" grpId="27"/>
      <p:bldP build="whole" bldLvl="1" animBg="1" rev="0" advAuto="0" spid="182" grpId="30"/>
      <p:bldP build="whole" bldLvl="1" animBg="1" rev="0" advAuto="0" spid="181" grpId="22"/>
      <p:bldP build="whole" bldLvl="1" animBg="1" rev="0" advAuto="0" spid="183" grpId="32"/>
      <p:bldP build="whole" bldLvl="1" animBg="1" rev="0" advAuto="0" spid="187" grpId="50"/>
      <p:bldP build="whole" bldLvl="1" animBg="1" rev="0" advAuto="0" spid="169" grpId="17"/>
      <p:bldP build="whole" bldLvl="1" animBg="1" rev="0" advAuto="0" spid="185" grpId="12"/>
      <p:bldP build="whole" bldLvl="1" animBg="1" rev="0" advAuto="0" spid="182" grpId="40"/>
      <p:bldP build="whole" bldLvl="1" animBg="1" rev="0" advAuto="0" spid="181" grpId="31"/>
      <p:bldP build="whole" bldLvl="1" animBg="1" rev="0" advAuto="0" spid="179" grpId="3"/>
      <p:bldP build="whole" bldLvl="1" animBg="1" rev="0" advAuto="0" spid="170" grpId="16"/>
      <p:bldP build="whole" bldLvl="1" animBg="1" rev="0" advAuto="0" spid="169" grpId="26"/>
      <p:bldP build="whole" bldLvl="1" animBg="1" rev="0" advAuto="0" spid="184" grpId="11"/>
      <p:bldP build="whole" bldLvl="1" animBg="1" rev="0" advAuto="0" spid="183" grpId="42"/>
      <p:bldP build="whole" bldLvl="1" animBg="1" rev="0" advAuto="0" spid="189" grpId="45"/>
      <p:bldP build="whole" bldLvl="1" animBg="1" rev="0" advAuto="0" spid="180" grpId="7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iscussion…"/>
          <p:cNvSpPr txBox="1"/>
          <p:nvPr/>
        </p:nvSpPr>
        <p:spPr>
          <a:xfrm>
            <a:off x="1783647" y="3313429"/>
            <a:ext cx="20816707" cy="708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96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Discussion</a:t>
            </a:r>
          </a:p>
          <a:p>
            <a:pPr>
              <a:lnSpc>
                <a:spcPct val="80000"/>
              </a:lnSpc>
              <a:defRPr b="0" sz="96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For 10 minutes, please share any of your experiences of applying NCD tools or principles outside of the local church or with non-Christians.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aking people on a journey to life"/>
          <p:cNvSpPr txBox="1"/>
          <p:nvPr/>
        </p:nvSpPr>
        <p:spPr>
          <a:xfrm>
            <a:off x="1020108" y="258929"/>
            <a:ext cx="22343784" cy="131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Taking people on a journey to life</a:t>
            </a:r>
          </a:p>
        </p:txBody>
      </p:sp>
      <p:grpSp>
        <p:nvGrpSpPr>
          <p:cNvPr id="198" name="Group"/>
          <p:cNvGrpSpPr/>
          <p:nvPr/>
        </p:nvGrpSpPr>
        <p:grpSpPr>
          <a:xfrm>
            <a:off x="3876296" y="5265297"/>
            <a:ext cx="4553928" cy="4553927"/>
            <a:chOff x="0" y="0"/>
            <a:chExt cx="4553926" cy="4553926"/>
          </a:xfrm>
        </p:grpSpPr>
        <p:pic>
          <p:nvPicPr>
            <p:cNvPr id="195" name="er" descr="er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2396" y="538415"/>
              <a:ext cx="3329135" cy="347709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c" descr="pc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0" y="0"/>
              <a:ext cx="4545707" cy="4553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uc" descr="uc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110"/>
              <a:ext cx="4553927" cy="4545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9" name="wholeness"/>
          <p:cNvSpPr txBox="1"/>
          <p:nvPr/>
        </p:nvSpPr>
        <p:spPr>
          <a:xfrm>
            <a:off x="4730037" y="7264130"/>
            <a:ext cx="2846446" cy="556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70000"/>
              </a:lnSpc>
              <a:defRPr sz="3600">
                <a:solidFill>
                  <a:srgbClr val="5E5E5E"/>
                </a:solidFill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wholeness</a:t>
            </a:r>
          </a:p>
        </p:txBody>
      </p:sp>
      <p:pic>
        <p:nvPicPr>
          <p:cNvPr id="200" name="Circle Circle" descr="Circle Circle"/>
          <p:cNvPicPr>
            <a:picLocks noChangeAspect="0"/>
          </p:cNvPicPr>
          <p:nvPr/>
        </p:nvPicPr>
        <p:blipFill>
          <a:blip r:embed="rId5">
            <a:alphaModFix amt="24971"/>
            <a:extLst/>
          </a:blip>
          <a:stretch>
            <a:fillRect/>
          </a:stretch>
        </p:blipFill>
        <p:spPr>
          <a:xfrm>
            <a:off x="4194064" y="5608464"/>
            <a:ext cx="3918393" cy="3918393"/>
          </a:xfrm>
          <a:prstGeom prst="rect">
            <a:avLst/>
          </a:prstGeom>
        </p:spPr>
      </p:pic>
      <p:pic>
        <p:nvPicPr>
          <p:cNvPr id="202" name="personal profile" descr="personal profil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23462" y="5161056"/>
            <a:ext cx="4659596" cy="4813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yourself" descr="yoursel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43087" y="5290697"/>
            <a:ext cx="4420346" cy="45539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you can only evangelise to the extent that you have been evangelised"/>
          <p:cNvSpPr txBox="1"/>
          <p:nvPr/>
        </p:nvSpPr>
        <p:spPr>
          <a:xfrm>
            <a:off x="14456651" y="6062710"/>
            <a:ext cx="8130321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you can only evangelise to the extent that you have been evangelised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3"/>
      <p:bldP build="whole" bldLvl="1" animBg="1" rev="0" advAuto="0" spid="203" grpId="1"/>
      <p:bldP build="whole" bldLvl="1" animBg="1" rev="0" advAuto="0" spid="20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aking people on a journey to life"/>
          <p:cNvSpPr txBox="1"/>
          <p:nvPr/>
        </p:nvSpPr>
        <p:spPr>
          <a:xfrm>
            <a:off x="1020108" y="258929"/>
            <a:ext cx="22343784" cy="131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Taking people on a journey to life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3876297" y="5265297"/>
            <a:ext cx="4553927" cy="4553927"/>
            <a:chOff x="0" y="0"/>
            <a:chExt cx="4553926" cy="4553926"/>
          </a:xfrm>
        </p:grpSpPr>
        <p:pic>
          <p:nvPicPr>
            <p:cNvPr id="207" name="er" descr="er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2396" y="538415"/>
              <a:ext cx="3329135" cy="347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pc" descr="pc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0" y="0"/>
              <a:ext cx="4545707" cy="4553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uc" descr="uc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110"/>
              <a:ext cx="4553927" cy="4545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1" name="Circle Circle" descr="Circle Circle"/>
          <p:cNvPicPr>
            <a:picLocks noChangeAspect="0"/>
          </p:cNvPicPr>
          <p:nvPr/>
        </p:nvPicPr>
        <p:blipFill>
          <a:blip r:embed="rId5">
            <a:alphaModFix amt="24971"/>
            <a:extLst/>
          </a:blip>
          <a:stretch>
            <a:fillRect/>
          </a:stretch>
        </p:blipFill>
        <p:spPr>
          <a:xfrm>
            <a:off x="4194064" y="5608464"/>
            <a:ext cx="3918393" cy="3918393"/>
          </a:xfrm>
          <a:prstGeom prst="rect">
            <a:avLst/>
          </a:prstGeom>
        </p:spPr>
      </p:pic>
      <p:pic>
        <p:nvPicPr>
          <p:cNvPr id="213" name="Circle Circle" descr="Circle Circle"/>
          <p:cNvPicPr>
            <a:picLocks noChangeAspect="0"/>
          </p:cNvPicPr>
          <p:nvPr/>
        </p:nvPicPr>
        <p:blipFill>
          <a:blip r:embed="rId6">
            <a:alphaModFix amt="24971"/>
            <a:extLst/>
          </a:blip>
          <a:stretch>
            <a:fillRect/>
          </a:stretch>
        </p:blipFill>
        <p:spPr>
          <a:xfrm>
            <a:off x="3588055" y="5002456"/>
            <a:ext cx="5130410" cy="5130409"/>
          </a:xfrm>
          <a:prstGeom prst="rect">
            <a:avLst/>
          </a:prstGeom>
        </p:spPr>
      </p:pic>
      <p:pic>
        <p:nvPicPr>
          <p:cNvPr id="215" name="personal profile" descr="personal profil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23462" y="5161056"/>
            <a:ext cx="4659596" cy="4813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yourself" descr="yoursel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43088" y="5290697"/>
            <a:ext cx="4420345" cy="455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olidarity profile" descr="solidarity profil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45236" y="4460471"/>
            <a:ext cx="6016048" cy="6214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groups" descr="groups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60462" y="4595390"/>
            <a:ext cx="5785596" cy="594454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think wholeness as a……"/>
          <p:cNvSpPr txBox="1"/>
          <p:nvPr/>
        </p:nvSpPr>
        <p:spPr>
          <a:xfrm>
            <a:off x="14407390" y="4633960"/>
            <a:ext cx="8130321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think wholeness as a…</a:t>
            </a:r>
          </a:p>
          <a:p>
            <a:pPr lvl="1" marL="1270000" indent="-635000" algn="l">
              <a:buSzPct val="125000"/>
              <a:buChar char="•"/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couple</a:t>
            </a:r>
          </a:p>
          <a:p>
            <a:pPr lvl="1" marL="1270000" indent="-635000" algn="l">
              <a:buSzPct val="125000"/>
              <a:buChar char="•"/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family</a:t>
            </a:r>
          </a:p>
          <a:p>
            <a:pPr lvl="1" marL="1270000" indent="-635000" algn="l">
              <a:buSzPct val="125000"/>
              <a:buChar char="•"/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small group or team</a:t>
            </a:r>
          </a:p>
          <a:p>
            <a:pPr lvl="1" marL="1270000" indent="-635000" algn="l">
              <a:buSzPct val="125000"/>
              <a:buChar char="•"/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congregation</a:t>
            </a:r>
          </a:p>
          <a:p>
            <a:pPr lvl="1" marL="1270000" indent="-635000" algn="l">
              <a:buSzPct val="125000"/>
              <a:buChar char="•"/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organisation</a:t>
            </a:r>
          </a:p>
        </p:txBody>
      </p:sp>
      <p:sp>
        <p:nvSpPr>
          <p:cNvPr id="220" name="wholeness"/>
          <p:cNvSpPr txBox="1"/>
          <p:nvPr/>
        </p:nvSpPr>
        <p:spPr>
          <a:xfrm>
            <a:off x="4730037" y="7264131"/>
            <a:ext cx="2846446" cy="55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70000"/>
              </a:lnSpc>
              <a:defRPr sz="3600">
                <a:solidFill>
                  <a:srgbClr val="5E5E5E"/>
                </a:solidFill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wholeness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3"/>
      <p:bldP build="whole" bldLvl="1" animBg="1" rev="0" advAuto="0" spid="218" grpId="1"/>
      <p:bldP build="whole" bldLvl="1" animBg="1" rev="0" advAuto="0" spid="21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aking people on a journey to life"/>
          <p:cNvSpPr txBox="1"/>
          <p:nvPr/>
        </p:nvSpPr>
        <p:spPr>
          <a:xfrm>
            <a:off x="1020108" y="258929"/>
            <a:ext cx="22343784" cy="131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Taking people on a journey to life</a:t>
            </a:r>
          </a:p>
        </p:txBody>
      </p:sp>
      <p:grpSp>
        <p:nvGrpSpPr>
          <p:cNvPr id="226" name="Group"/>
          <p:cNvGrpSpPr/>
          <p:nvPr/>
        </p:nvGrpSpPr>
        <p:grpSpPr>
          <a:xfrm>
            <a:off x="3876297" y="5265297"/>
            <a:ext cx="4553927" cy="4553927"/>
            <a:chOff x="0" y="0"/>
            <a:chExt cx="4553926" cy="4553926"/>
          </a:xfrm>
        </p:grpSpPr>
        <p:pic>
          <p:nvPicPr>
            <p:cNvPr id="223" name="er" descr="er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2396" y="538415"/>
              <a:ext cx="3329135" cy="347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pc" descr="pc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0" y="0"/>
              <a:ext cx="4545707" cy="4553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uc" descr="uc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110"/>
              <a:ext cx="4553927" cy="4545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7" name="Circle Circle" descr="Circle Circle"/>
          <p:cNvPicPr>
            <a:picLocks noChangeAspect="0"/>
          </p:cNvPicPr>
          <p:nvPr/>
        </p:nvPicPr>
        <p:blipFill>
          <a:blip r:embed="rId5">
            <a:alphaModFix amt="24971"/>
            <a:extLst/>
          </a:blip>
          <a:stretch>
            <a:fillRect/>
          </a:stretch>
        </p:blipFill>
        <p:spPr>
          <a:xfrm>
            <a:off x="4194064" y="5608464"/>
            <a:ext cx="3918393" cy="3918393"/>
          </a:xfrm>
          <a:prstGeom prst="rect">
            <a:avLst/>
          </a:prstGeom>
        </p:spPr>
      </p:pic>
      <p:pic>
        <p:nvPicPr>
          <p:cNvPr id="229" name="Circle Circle" descr="Circle Circle"/>
          <p:cNvPicPr>
            <a:picLocks noChangeAspect="0"/>
          </p:cNvPicPr>
          <p:nvPr/>
        </p:nvPicPr>
        <p:blipFill>
          <a:blip r:embed="rId6">
            <a:alphaModFix amt="24971"/>
            <a:extLst/>
          </a:blip>
          <a:stretch>
            <a:fillRect/>
          </a:stretch>
        </p:blipFill>
        <p:spPr>
          <a:xfrm>
            <a:off x="3588055" y="5002456"/>
            <a:ext cx="5130410" cy="5130409"/>
          </a:xfrm>
          <a:prstGeom prst="rect">
            <a:avLst/>
          </a:prstGeom>
        </p:spPr>
      </p:pic>
      <p:pic>
        <p:nvPicPr>
          <p:cNvPr id="231" name="personal profile" descr="personal profil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23462" y="5161056"/>
            <a:ext cx="4659596" cy="4813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yourself" descr="yoursel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43088" y="5290697"/>
            <a:ext cx="4420345" cy="455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solidarity profile" descr="solidarity profil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45236" y="4460471"/>
            <a:ext cx="6016048" cy="6214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groups" descr="groups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60462" y="4595390"/>
            <a:ext cx="5785596" cy="5944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Circle Circle" descr="Circle Circle"/>
          <p:cNvPicPr>
            <a:picLocks noChangeAspect="0"/>
          </p:cNvPicPr>
          <p:nvPr/>
        </p:nvPicPr>
        <p:blipFill>
          <a:blip r:embed="rId11">
            <a:alphaModFix amt="24971"/>
            <a:extLst/>
          </a:blip>
          <a:stretch>
            <a:fillRect/>
          </a:stretch>
        </p:blipFill>
        <p:spPr>
          <a:xfrm>
            <a:off x="2873794" y="4288195"/>
            <a:ext cx="6558932" cy="6558931"/>
          </a:xfrm>
          <a:prstGeom prst="rect">
            <a:avLst/>
          </a:prstGeom>
        </p:spPr>
      </p:pic>
      <p:pic>
        <p:nvPicPr>
          <p:cNvPr id="237" name="oikos" descr="oikos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479852" y="3793335"/>
            <a:ext cx="7346816" cy="754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oikos profile" descr="oikos profil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298878" y="3586211"/>
            <a:ext cx="7708764" cy="7962899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hink wholeness in the lives of……"/>
          <p:cNvSpPr txBox="1"/>
          <p:nvPr/>
        </p:nvSpPr>
        <p:spPr>
          <a:xfrm>
            <a:off x="13017465" y="2097231"/>
            <a:ext cx="10910287" cy="295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think wholeness in the lives of…</a:t>
            </a:r>
          </a:p>
          <a:p>
            <a:pPr lvl="1" marL="1270000" indent="-635000" algn="l">
              <a:buSzPct val="125000"/>
              <a:buChar char="•"/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those you most need &amp;</a:t>
            </a:r>
          </a:p>
          <a:p>
            <a:pPr lvl="1" marL="1270000" indent="-635000" algn="l">
              <a:buSzPct val="125000"/>
              <a:buChar char="•"/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those who most need you</a:t>
            </a:r>
          </a:p>
        </p:txBody>
      </p:sp>
      <p:grpSp>
        <p:nvGrpSpPr>
          <p:cNvPr id="242" name="Group"/>
          <p:cNvGrpSpPr/>
          <p:nvPr/>
        </p:nvGrpSpPr>
        <p:grpSpPr>
          <a:xfrm>
            <a:off x="14817101" y="5251579"/>
            <a:ext cx="7323915" cy="7886181"/>
            <a:chOff x="0" y="0"/>
            <a:chExt cx="7323913" cy="7886181"/>
          </a:xfrm>
        </p:grpSpPr>
        <p:pic>
          <p:nvPicPr>
            <p:cNvPr id="240" name="Image" descr="Image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2944254"/>
              <a:ext cx="6558931" cy="49419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1" name="Shape"/>
            <p:cNvSpPr/>
            <p:nvPr/>
          </p:nvSpPr>
          <p:spPr>
            <a:xfrm>
              <a:off x="2460215" y="0"/>
              <a:ext cx="4863699" cy="6520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lnTo>
                    <a:pt x="21579" y="8630"/>
                  </a:lnTo>
                  <a:lnTo>
                    <a:pt x="11414" y="4569"/>
                  </a:lnTo>
                  <a:lnTo>
                    <a:pt x="11390" y="2073"/>
                  </a:lnTo>
                  <a:lnTo>
                    <a:pt x="13187" y="2042"/>
                  </a:lnTo>
                  <a:lnTo>
                    <a:pt x="13188" y="1279"/>
                  </a:lnTo>
                  <a:lnTo>
                    <a:pt x="11500" y="1245"/>
                  </a:lnTo>
                  <a:lnTo>
                    <a:pt x="11496" y="34"/>
                  </a:lnTo>
                  <a:lnTo>
                    <a:pt x="10273" y="0"/>
                  </a:lnTo>
                  <a:lnTo>
                    <a:pt x="10233" y="1085"/>
                  </a:lnTo>
                  <a:lnTo>
                    <a:pt x="8536" y="1135"/>
                  </a:lnTo>
                  <a:lnTo>
                    <a:pt x="8496" y="2018"/>
                  </a:lnTo>
                  <a:lnTo>
                    <a:pt x="10282" y="2083"/>
                  </a:lnTo>
                  <a:lnTo>
                    <a:pt x="10150" y="4693"/>
                  </a:lnTo>
                  <a:lnTo>
                    <a:pt x="163" y="8406"/>
                  </a:lnTo>
                  <a:lnTo>
                    <a:pt x="0" y="21528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63500" cap="flat">
              <a:solidFill>
                <a:srgbClr val="C0C0C0">
                  <a:alpha val="49607"/>
                </a:srgbClr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 defTabSz="584200">
                <a:defRPr b="0" sz="3200"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sp>
        <p:nvSpPr>
          <p:cNvPr id="243" name="wholeness"/>
          <p:cNvSpPr txBox="1"/>
          <p:nvPr/>
        </p:nvSpPr>
        <p:spPr>
          <a:xfrm>
            <a:off x="4730037" y="7264131"/>
            <a:ext cx="2846446" cy="55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70000"/>
              </a:lnSpc>
              <a:defRPr sz="3600">
                <a:solidFill>
                  <a:srgbClr val="5E5E5E"/>
                </a:solidFill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wholeness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3"/>
      <p:bldP build="whole" bldLvl="1" animBg="1" rev="0" advAuto="0" spid="238" grpId="2"/>
      <p:bldP build="whole" bldLvl="1" animBg="1" rev="0" advAuto="0" spid="237" grpId="1"/>
      <p:bldP build="whole" bldLvl="1" animBg="1" rev="0" advAuto="0" spid="242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aking people on a journey to life"/>
          <p:cNvSpPr txBox="1"/>
          <p:nvPr/>
        </p:nvSpPr>
        <p:spPr>
          <a:xfrm>
            <a:off x="1020108" y="258929"/>
            <a:ext cx="22343784" cy="1318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70000"/>
              </a:lnSpc>
              <a:defRPr b="0" sz="9600"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Taking people on a journey to life</a:t>
            </a:r>
          </a:p>
        </p:txBody>
      </p:sp>
      <p:grpSp>
        <p:nvGrpSpPr>
          <p:cNvPr id="249" name="Group"/>
          <p:cNvGrpSpPr/>
          <p:nvPr/>
        </p:nvGrpSpPr>
        <p:grpSpPr>
          <a:xfrm>
            <a:off x="3876297" y="5265297"/>
            <a:ext cx="4553927" cy="4553927"/>
            <a:chOff x="0" y="0"/>
            <a:chExt cx="4553926" cy="4553926"/>
          </a:xfrm>
        </p:grpSpPr>
        <p:pic>
          <p:nvPicPr>
            <p:cNvPr id="246" name="er" descr="er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2396" y="538415"/>
              <a:ext cx="3329135" cy="34770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" name="pc" descr="pc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10" y="0"/>
              <a:ext cx="4545707" cy="45539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uc" descr="uc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4110"/>
              <a:ext cx="4553927" cy="45457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50" name="Circle Circle" descr="Circle Circle"/>
          <p:cNvPicPr>
            <a:picLocks noChangeAspect="0"/>
          </p:cNvPicPr>
          <p:nvPr/>
        </p:nvPicPr>
        <p:blipFill>
          <a:blip r:embed="rId5">
            <a:alphaModFix amt="24971"/>
            <a:extLst/>
          </a:blip>
          <a:stretch>
            <a:fillRect/>
          </a:stretch>
        </p:blipFill>
        <p:spPr>
          <a:xfrm>
            <a:off x="4194064" y="5608464"/>
            <a:ext cx="3918393" cy="3918393"/>
          </a:xfrm>
          <a:prstGeom prst="rect">
            <a:avLst/>
          </a:prstGeom>
        </p:spPr>
      </p:pic>
      <p:pic>
        <p:nvPicPr>
          <p:cNvPr id="252" name="Circle Circle" descr="Circle Circle"/>
          <p:cNvPicPr>
            <a:picLocks noChangeAspect="0"/>
          </p:cNvPicPr>
          <p:nvPr/>
        </p:nvPicPr>
        <p:blipFill>
          <a:blip r:embed="rId6">
            <a:alphaModFix amt="24971"/>
            <a:extLst/>
          </a:blip>
          <a:stretch>
            <a:fillRect/>
          </a:stretch>
        </p:blipFill>
        <p:spPr>
          <a:xfrm>
            <a:off x="3588055" y="5002456"/>
            <a:ext cx="5130410" cy="5130409"/>
          </a:xfrm>
          <a:prstGeom prst="rect">
            <a:avLst/>
          </a:prstGeom>
        </p:spPr>
      </p:pic>
      <p:pic>
        <p:nvPicPr>
          <p:cNvPr id="254" name="personal profile" descr="personal profil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23462" y="5161056"/>
            <a:ext cx="4659596" cy="4813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yourself" descr="yoursel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43088" y="5290697"/>
            <a:ext cx="4420345" cy="4553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solidarity profile" descr="solidarity profil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45236" y="4460471"/>
            <a:ext cx="6016048" cy="62143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groups" descr="groups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60462" y="4595390"/>
            <a:ext cx="5785596" cy="5944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Circle Circle" descr="Circle Circle"/>
          <p:cNvPicPr>
            <a:picLocks noChangeAspect="0"/>
          </p:cNvPicPr>
          <p:nvPr/>
        </p:nvPicPr>
        <p:blipFill>
          <a:blip r:embed="rId11">
            <a:alphaModFix amt="24971"/>
            <a:extLst/>
          </a:blip>
          <a:stretch>
            <a:fillRect/>
          </a:stretch>
        </p:blipFill>
        <p:spPr>
          <a:xfrm>
            <a:off x="2873794" y="4288195"/>
            <a:ext cx="6558932" cy="6558931"/>
          </a:xfrm>
          <a:prstGeom prst="rect">
            <a:avLst/>
          </a:prstGeom>
        </p:spPr>
      </p:pic>
      <p:pic>
        <p:nvPicPr>
          <p:cNvPr id="260" name="oikos" descr="oikos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479852" y="3793335"/>
            <a:ext cx="7346816" cy="7548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Circle Circle" descr="Circle Circle"/>
          <p:cNvPicPr>
            <a:picLocks noChangeAspect="0"/>
          </p:cNvPicPr>
          <p:nvPr/>
        </p:nvPicPr>
        <p:blipFill>
          <a:blip r:embed="rId13">
            <a:alphaModFix amt="24971"/>
            <a:extLst/>
          </a:blip>
          <a:stretch>
            <a:fillRect/>
          </a:stretch>
        </p:blipFill>
        <p:spPr>
          <a:xfrm>
            <a:off x="2015721" y="3430121"/>
            <a:ext cx="8275078" cy="8275079"/>
          </a:xfrm>
          <a:prstGeom prst="rect">
            <a:avLst/>
          </a:prstGeom>
        </p:spPr>
      </p:pic>
      <p:pic>
        <p:nvPicPr>
          <p:cNvPr id="263" name="oikos profile" descr="oikos profil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298878" y="3586211"/>
            <a:ext cx="7708764" cy="7962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aroikia" descr="paroikia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508983" y="2795794"/>
            <a:ext cx="9288554" cy="9543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aroikia profile" descr="paroikia profile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340957" y="2596710"/>
            <a:ext cx="9624606" cy="994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think wholeness throughout your influence network— natural community development flowing across your town or city"/>
          <p:cNvSpPr txBox="1"/>
          <p:nvPr/>
        </p:nvSpPr>
        <p:spPr>
          <a:xfrm>
            <a:off x="12180140" y="5586460"/>
            <a:ext cx="11356355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0" sz="6000">
                <a:solidFill>
                  <a:srgbClr val="5E5E5E"/>
                </a:solidFill>
                <a:latin typeface="Ink Free"/>
                <a:ea typeface="Ink Free"/>
                <a:cs typeface="Ink Free"/>
                <a:sym typeface="Ink Free"/>
              </a:defRPr>
            </a:pPr>
            <a:r>
              <a:t>think wholeness throughout your influence network—</a:t>
            </a:r>
            <a:br/>
            <a:r>
              <a:t>natural community development flowing across your town or city</a:t>
            </a:r>
          </a:p>
        </p:txBody>
      </p:sp>
      <p:sp>
        <p:nvSpPr>
          <p:cNvPr id="267" name="wholeness"/>
          <p:cNvSpPr txBox="1"/>
          <p:nvPr/>
        </p:nvSpPr>
        <p:spPr>
          <a:xfrm>
            <a:off x="4730037" y="7264131"/>
            <a:ext cx="2846446" cy="556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70000"/>
              </a:lnSpc>
              <a:defRPr sz="3600">
                <a:solidFill>
                  <a:srgbClr val="5E5E5E"/>
                </a:solidFill>
                <a:latin typeface="Adobe Garamond Pro"/>
                <a:ea typeface="Adobe Garamond Pro"/>
                <a:cs typeface="Adobe Garamond Pro"/>
                <a:sym typeface="Adobe Garamond Pro"/>
              </a:defRPr>
            </a:lvl1pPr>
          </a:lstStyle>
          <a:p>
            <a:pPr/>
            <a:r>
              <a:t>wholeness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  <p:bldP build="whole" bldLvl="1" animBg="1" rev="0" advAuto="0" spid="265" grpId="2"/>
      <p:bldP build="whole" bldLvl="1" animBg="1" rev="0" advAuto="0" spid="266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